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25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17.03.2015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 descr="database_g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86" y="2841531"/>
            <a:ext cx="1366509" cy="172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801696" y="3784481"/>
            <a:ext cx="126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altLang="de-DE" sz="1000" b="1" dirty="0" err="1" smtClean="0">
                <a:solidFill>
                  <a:schemeClr val="bg1"/>
                </a:solidFill>
              </a:rPr>
              <a:t>JobScheduler</a:t>
            </a:r>
            <a:endParaRPr lang="en-CA" altLang="de-DE" sz="1000" b="1" dirty="0" smtClean="0">
              <a:solidFill>
                <a:schemeClr val="bg1"/>
              </a:solidFill>
            </a:endParaRPr>
          </a:p>
          <a:p>
            <a:pPr algn="ctr"/>
            <a:endParaRPr lang="en-CA" altLang="de-DE" sz="1000" b="1" dirty="0" smtClean="0">
              <a:solidFill>
                <a:schemeClr val="bg1"/>
              </a:solidFill>
            </a:endParaRP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Database</a:t>
            </a: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 </a:t>
            </a:r>
            <a:endParaRPr lang="en-CA" altLang="de-DE" sz="1000" b="1" dirty="0">
              <a:solidFill>
                <a:schemeClr val="bg1"/>
              </a:solidFill>
            </a:endParaRPr>
          </a:p>
        </p:txBody>
      </p:sp>
      <p:sp>
        <p:nvSpPr>
          <p:cNvPr id="18" name="Text Box 89"/>
          <p:cNvSpPr txBox="1">
            <a:spLocks noChangeArrowheads="1"/>
          </p:cNvSpPr>
          <p:nvPr/>
        </p:nvSpPr>
        <p:spPr bwMode="auto">
          <a:xfrm>
            <a:off x="4135381" y="316483"/>
            <a:ext cx="2160240" cy="9233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de-DE" altLang="de-DE" sz="900" b="1" dirty="0" smtClean="0"/>
              <a:t>1</a:t>
            </a:r>
            <a:r>
              <a:rPr lang="de-DE" altLang="de-DE" sz="900" b="1" dirty="0"/>
              <a:t> </a:t>
            </a:r>
            <a:r>
              <a:rPr lang="de-DE" altLang="de-DE" sz="900" b="1" dirty="0" smtClean="0"/>
              <a:t>– Job </a:t>
            </a:r>
            <a:r>
              <a:rPr lang="en-US" altLang="de-DE" sz="900" b="1" dirty="0" smtClean="0"/>
              <a:t>Inventory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Create an inventory of existing jobs, job chains and orders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The information is obtained from the “live” folder (file system)</a:t>
            </a:r>
          </a:p>
        </p:txBody>
      </p:sp>
      <p:sp>
        <p:nvSpPr>
          <p:cNvPr id="33" name="Text Box 89"/>
          <p:cNvSpPr txBox="1">
            <a:spLocks noChangeArrowheads="1"/>
          </p:cNvSpPr>
          <p:nvPr/>
        </p:nvSpPr>
        <p:spPr bwMode="auto">
          <a:xfrm>
            <a:off x="2978979" y="1772816"/>
            <a:ext cx="1809720" cy="10618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de-DE" altLang="de-DE" sz="900" b="1" dirty="0" smtClean="0"/>
              <a:t>2 – </a:t>
            </a:r>
            <a:r>
              <a:rPr lang="en-US" altLang="de-DE" sz="900" b="1" dirty="0" smtClean="0"/>
              <a:t>Facts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Collect facts from </a:t>
            </a:r>
            <a:r>
              <a:rPr lang="en-US" altLang="de-DE" sz="900" dirty="0" err="1" smtClean="0"/>
              <a:t>JobScheduler</a:t>
            </a:r>
            <a:r>
              <a:rPr lang="en-US" altLang="de-DE" sz="900" dirty="0" smtClean="0"/>
              <a:t> history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The information is obtained from the </a:t>
            </a:r>
            <a:r>
              <a:rPr lang="en-US" altLang="de-DE" sz="900" dirty="0" err="1" smtClean="0"/>
              <a:t>JobScheduler</a:t>
            </a:r>
            <a:r>
              <a:rPr lang="en-US" altLang="de-DE" sz="900" dirty="0" smtClean="0"/>
              <a:t> Database</a:t>
            </a:r>
            <a:r>
              <a:rPr lang="en-US" altLang="de-DE" sz="900" dirty="0" smtClean="0">
                <a:solidFill>
                  <a:srgbClr val="969696"/>
                </a:solidFill>
              </a:rPr>
              <a:t>.  </a:t>
            </a:r>
          </a:p>
        </p:txBody>
      </p:sp>
      <p:grpSp>
        <p:nvGrpSpPr>
          <p:cNvPr id="73" name="Group 74"/>
          <p:cNvGrpSpPr>
            <a:grpSpLocks/>
          </p:cNvGrpSpPr>
          <p:nvPr/>
        </p:nvGrpSpPr>
        <p:grpSpPr bwMode="auto">
          <a:xfrm>
            <a:off x="2339752" y="1558395"/>
            <a:ext cx="521684" cy="692554"/>
            <a:chOff x="3685" y="162"/>
            <a:chExt cx="192" cy="241"/>
          </a:xfrm>
        </p:grpSpPr>
        <p:pic>
          <p:nvPicPr>
            <p:cNvPr id="74" name="Picture 75" descr="job_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6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Text Box 76"/>
            <p:cNvSpPr txBox="1">
              <a:spLocks noChangeArrowheads="1"/>
            </p:cNvSpPr>
            <p:nvPr/>
          </p:nvSpPr>
          <p:spPr bwMode="auto">
            <a:xfrm>
              <a:off x="3721" y="258"/>
              <a:ext cx="126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CA" altLang="de-DE" sz="7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CA" altLang="de-DE" sz="700" b="1" dirty="0" smtClean="0">
                  <a:solidFill>
                    <a:schemeClr val="bg1"/>
                  </a:solidFill>
                </a:rPr>
                <a:t>Job</a:t>
              </a:r>
            </a:p>
            <a:p>
              <a:pPr algn="ctr"/>
              <a:endParaRPr lang="en-CA" altLang="de-DE" sz="7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6" name="Text Box 89"/>
          <p:cNvSpPr txBox="1">
            <a:spLocks noChangeArrowheads="1"/>
          </p:cNvSpPr>
          <p:nvPr/>
        </p:nvSpPr>
        <p:spPr bwMode="auto">
          <a:xfrm>
            <a:off x="2666983" y="3356887"/>
            <a:ext cx="2088232" cy="57708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de-DE" altLang="de-DE" sz="900" b="1" dirty="0" smtClean="0"/>
              <a:t>3</a:t>
            </a:r>
            <a:r>
              <a:rPr lang="de-DE" altLang="de-DE" sz="900" b="1" dirty="0"/>
              <a:t> </a:t>
            </a:r>
            <a:r>
              <a:rPr lang="en-US" altLang="de-DE" sz="900" b="1" dirty="0" smtClean="0"/>
              <a:t>– Aggregations</a:t>
            </a:r>
          </a:p>
          <a:p>
            <a:pPr marL="171450" indent="-171450" algn="just">
              <a:spcBef>
                <a:spcPct val="50000"/>
              </a:spcBef>
              <a:buFontTx/>
              <a:buChar char="-"/>
            </a:pPr>
            <a:r>
              <a:rPr lang="de-DE" altLang="de-DE" sz="900" dirty="0" err="1" smtClean="0"/>
              <a:t>Aggregations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are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created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for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job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executions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and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execution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dates</a:t>
            </a:r>
            <a:endParaRPr lang="en-US" altLang="de-DE" sz="900" dirty="0" smtClean="0"/>
          </a:p>
        </p:txBody>
      </p:sp>
      <p:pic>
        <p:nvPicPr>
          <p:cNvPr id="38" name="Picture 17" descr="database_g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506" y="2783731"/>
            <a:ext cx="1366509" cy="172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6218848" y="3784481"/>
            <a:ext cx="7906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Reporting</a:t>
            </a:r>
            <a:endParaRPr lang="en-CA" altLang="de-DE" sz="1000" b="1" dirty="0">
              <a:solidFill>
                <a:schemeClr val="bg1"/>
              </a:solidFill>
            </a:endParaRPr>
          </a:p>
          <a:p>
            <a:pPr algn="ctr"/>
            <a:endParaRPr lang="en-CA" altLang="de-DE" sz="1000" b="1" dirty="0" smtClean="0">
              <a:solidFill>
                <a:schemeClr val="bg1"/>
              </a:solidFill>
            </a:endParaRP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Database</a:t>
            </a:r>
            <a:endParaRPr lang="en-CA" altLang="de-DE" sz="1000" b="1" dirty="0">
              <a:solidFill>
                <a:schemeClr val="bg1"/>
              </a:solidFill>
            </a:endParaRPr>
          </a:p>
          <a:p>
            <a:pPr algn="ctr"/>
            <a:r>
              <a:rPr lang="en-CA" altLang="de-DE" sz="1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577251" y="4600217"/>
            <a:ext cx="301241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</a:t>
            </a:r>
            <a:r>
              <a:rPr lang="de-D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DBMS:</a:t>
            </a:r>
          </a:p>
          <a:p>
            <a:endParaRPr lang="de-DE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sz="1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MySQL, </a:t>
            </a:r>
            <a:r>
              <a:rPr lang="de-DE" sz="11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PostgreSQL</a:t>
            </a:r>
            <a:r>
              <a:rPr lang="de-DE" sz="1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de-DE" sz="11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SQLServer</a:t>
            </a:r>
            <a:r>
              <a:rPr lang="de-DE" sz="1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11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</a:t>
            </a:r>
            <a:r>
              <a:rPr lang="de-DE" sz="1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Oracle </a:t>
            </a:r>
          </a:p>
          <a:p>
            <a:endParaRPr lang="de-DE" sz="11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(Additional DBMS </a:t>
            </a:r>
            <a:r>
              <a:rPr lang="de-DE" sz="11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according</a:t>
            </a:r>
            <a:r>
              <a:rPr 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11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</a:t>
            </a:r>
            <a:r>
              <a:rPr 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Roadmap)</a:t>
            </a:r>
            <a:endParaRPr lang="de-DE" sz="11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789729" y="4600217"/>
            <a:ext cx="27273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</a:t>
            </a:r>
            <a:r>
              <a:rPr lang="de-D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DMBS:</a:t>
            </a:r>
          </a:p>
          <a:p>
            <a:endParaRPr lang="de-DE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altLang="de-DE" sz="11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Any</a:t>
            </a:r>
            <a:r>
              <a:rPr lang="de-DE" altLang="de-DE" sz="11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alt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DBMS </a:t>
            </a:r>
            <a:r>
              <a:rPr lang="de-DE" altLang="de-DE" sz="11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supported</a:t>
            </a:r>
            <a:r>
              <a:rPr lang="de-DE" alt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altLang="de-DE" sz="11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by</a:t>
            </a:r>
            <a:r>
              <a:rPr lang="de-DE" alt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altLang="de-DE" sz="11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JobScheduler</a:t>
            </a:r>
            <a:r>
              <a:rPr lang="de-DE" altLang="de-DE" sz="11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de-DE" dirty="0" smtClean="0"/>
          </a:p>
        </p:txBody>
      </p:sp>
      <p:pic>
        <p:nvPicPr>
          <p:cNvPr id="1030" name="Picture 6" descr="R:\backup\users\vg\JobScheduler\Reporting\Abbildungen\filesyste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344" y="241009"/>
            <a:ext cx="1139707" cy="113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Gewinkelte Verbindung 13"/>
          <p:cNvCxnSpPr>
            <a:stCxn id="7" idx="0"/>
          </p:cNvCxnSpPr>
          <p:nvPr/>
        </p:nvCxnSpPr>
        <p:spPr>
          <a:xfrm rot="5400000" flipH="1" flipV="1">
            <a:off x="1872826" y="1735378"/>
            <a:ext cx="628168" cy="158413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Gewinkelte Verbindung 47"/>
          <p:cNvCxnSpPr>
            <a:stCxn id="33" idx="3"/>
          </p:cNvCxnSpPr>
          <p:nvPr/>
        </p:nvCxnSpPr>
        <p:spPr>
          <a:xfrm>
            <a:off x="4788699" y="2303731"/>
            <a:ext cx="1506922" cy="479999"/>
          </a:xfrm>
          <a:prstGeom prst="bentConnector3">
            <a:avLst>
              <a:gd name="adj1" fmla="val 100011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18" idx="3"/>
          </p:cNvCxnSpPr>
          <p:nvPr/>
        </p:nvCxnSpPr>
        <p:spPr>
          <a:xfrm>
            <a:off x="6295621" y="778148"/>
            <a:ext cx="445743" cy="20055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60" name="Group 74"/>
          <p:cNvGrpSpPr>
            <a:grpSpLocks/>
          </p:cNvGrpSpPr>
          <p:nvPr/>
        </p:nvGrpSpPr>
        <p:grpSpPr bwMode="auto">
          <a:xfrm>
            <a:off x="6462705" y="148350"/>
            <a:ext cx="521684" cy="692554"/>
            <a:chOff x="3685" y="162"/>
            <a:chExt cx="192" cy="241"/>
          </a:xfrm>
        </p:grpSpPr>
        <p:pic>
          <p:nvPicPr>
            <p:cNvPr id="61" name="Picture 75" descr="job_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6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Text Box 76"/>
            <p:cNvSpPr txBox="1">
              <a:spLocks noChangeArrowheads="1"/>
            </p:cNvSpPr>
            <p:nvPr/>
          </p:nvSpPr>
          <p:spPr bwMode="auto">
            <a:xfrm>
              <a:off x="3721" y="258"/>
              <a:ext cx="126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CA" altLang="de-DE" sz="7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CA" altLang="de-DE" sz="700" b="1" dirty="0" smtClean="0">
                  <a:solidFill>
                    <a:schemeClr val="bg1"/>
                  </a:solidFill>
                </a:rPr>
                <a:t>Job</a:t>
              </a:r>
            </a:p>
            <a:p>
              <a:pPr algn="ctr"/>
              <a:endParaRPr lang="en-CA" alt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74"/>
          <p:cNvGrpSpPr>
            <a:grpSpLocks/>
          </p:cNvGrpSpPr>
          <p:nvPr/>
        </p:nvGrpSpPr>
        <p:grpSpPr bwMode="auto">
          <a:xfrm>
            <a:off x="4840662" y="2980440"/>
            <a:ext cx="521684" cy="692554"/>
            <a:chOff x="3685" y="162"/>
            <a:chExt cx="192" cy="241"/>
          </a:xfrm>
        </p:grpSpPr>
        <p:pic>
          <p:nvPicPr>
            <p:cNvPr id="65" name="Picture 75" descr="job_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62"/>
              <a:ext cx="192" cy="192"/>
            </a:xfrm>
            <a:prstGeom prst="rect">
              <a:avLst/>
            </a:prstGeom>
            <a:ln>
              <a:tailEnd type="arrow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 Box 76"/>
            <p:cNvSpPr txBox="1">
              <a:spLocks noChangeArrowheads="1"/>
            </p:cNvSpPr>
            <p:nvPr/>
          </p:nvSpPr>
          <p:spPr bwMode="auto">
            <a:xfrm>
              <a:off x="3721" y="258"/>
              <a:ext cx="126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CA" altLang="de-DE" sz="7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CA" altLang="de-DE" sz="700" b="1" dirty="0" smtClean="0">
                  <a:solidFill>
                    <a:schemeClr val="bg1"/>
                  </a:solidFill>
                </a:rPr>
                <a:t>Job</a:t>
              </a:r>
            </a:p>
            <a:p>
              <a:pPr algn="ctr"/>
              <a:endParaRPr lang="en-CA" altLang="de-DE" sz="7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1" name="Gerade Verbindung mit Pfeil 70"/>
          <p:cNvCxnSpPr>
            <a:endCxn id="38" idx="1"/>
          </p:cNvCxnSpPr>
          <p:nvPr/>
        </p:nvCxnSpPr>
        <p:spPr>
          <a:xfrm>
            <a:off x="4788699" y="3648685"/>
            <a:ext cx="112780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7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33" grpId="0" animBg="1"/>
      <p:bldP spid="76" grpId="0" animBg="1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 descr="database_g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94909"/>
            <a:ext cx="2415732" cy="305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1115490" y="3945178"/>
            <a:ext cx="155188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altLang="de-DE" sz="1200" b="1" dirty="0" smtClean="0">
                <a:solidFill>
                  <a:schemeClr val="bg1"/>
                </a:solidFill>
              </a:rPr>
              <a:t>Reporting</a:t>
            </a:r>
          </a:p>
          <a:p>
            <a:pPr algn="ctr"/>
            <a:r>
              <a:rPr lang="en-CA" altLang="de-DE" sz="1200" b="1" dirty="0" smtClean="0">
                <a:solidFill>
                  <a:schemeClr val="bg1"/>
                </a:solidFill>
              </a:rPr>
              <a:t>Database</a:t>
            </a: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 </a:t>
            </a:r>
            <a:endParaRPr lang="en-CA" altLang="de-DE" sz="1000" b="1" dirty="0">
              <a:solidFill>
                <a:schemeClr val="bg1"/>
              </a:solidFill>
            </a:endParaRPr>
          </a:p>
        </p:txBody>
      </p:sp>
      <p:sp>
        <p:nvSpPr>
          <p:cNvPr id="18" name="Text Box 89"/>
          <p:cNvSpPr txBox="1">
            <a:spLocks noChangeArrowheads="1"/>
          </p:cNvSpPr>
          <p:nvPr/>
        </p:nvSpPr>
        <p:spPr bwMode="auto">
          <a:xfrm>
            <a:off x="5063736" y="1208845"/>
            <a:ext cx="2160240" cy="9233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de-DE" altLang="de-DE" sz="900" b="1" dirty="0" smtClean="0"/>
              <a:t>Option 1 – Excel Pivots</a:t>
            </a:r>
            <a:endParaRPr lang="en-US" altLang="de-DE" sz="900" b="1" dirty="0" smtClean="0"/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Create Excel files with reporting results through procedures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The information is obtained from Reporting Database</a:t>
            </a:r>
          </a:p>
        </p:txBody>
      </p:sp>
      <p:sp>
        <p:nvSpPr>
          <p:cNvPr id="33" name="Text Box 89"/>
          <p:cNvSpPr txBox="1">
            <a:spLocks noChangeArrowheads="1"/>
          </p:cNvSpPr>
          <p:nvPr/>
        </p:nvSpPr>
        <p:spPr bwMode="auto">
          <a:xfrm>
            <a:off x="4108923" y="3168074"/>
            <a:ext cx="1809720" cy="126957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de-DE" altLang="de-DE" sz="900" b="1" dirty="0" smtClean="0"/>
              <a:t>Option 2 –</a:t>
            </a:r>
            <a:r>
              <a:rPr lang="en-US" altLang="de-DE" sz="900" b="1" dirty="0" smtClean="0"/>
              <a:t>SQL Extract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de-DE" altLang="de-DE" sz="900" dirty="0" smtClean="0"/>
              <a:t>Through a SQL </a:t>
            </a:r>
            <a:r>
              <a:rPr lang="de-DE" altLang="de-DE" sz="900" dirty="0" err="1" smtClean="0"/>
              <a:t>extract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the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reports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are</a:t>
            </a:r>
            <a:r>
              <a:rPr lang="de-DE" altLang="de-DE" sz="900" dirty="0" smtClean="0"/>
              <a:t> </a:t>
            </a:r>
            <a:r>
              <a:rPr lang="de-DE" altLang="de-DE" sz="900" dirty="0" err="1" smtClean="0"/>
              <a:t>stored</a:t>
            </a:r>
            <a:r>
              <a:rPr lang="de-DE" altLang="de-DE" sz="900" dirty="0" smtClean="0"/>
              <a:t> in a </a:t>
            </a:r>
            <a:r>
              <a:rPr lang="de-DE" altLang="de-DE" sz="900" smtClean="0"/>
              <a:t>Data Warehouse</a:t>
            </a:r>
            <a:endParaRPr lang="en-US" altLang="de-DE" sz="900" dirty="0" smtClean="0"/>
          </a:p>
          <a:p>
            <a:pPr marL="171450" indent="-171450">
              <a:spcBef>
                <a:spcPct val="50000"/>
              </a:spcBef>
              <a:buFontTx/>
              <a:buChar char="-"/>
            </a:pPr>
            <a:r>
              <a:rPr lang="en-US" altLang="de-DE" sz="900" dirty="0" smtClean="0"/>
              <a:t>The </a:t>
            </a:r>
            <a:r>
              <a:rPr lang="en-US" altLang="de-DE" sz="900" dirty="0"/>
              <a:t>information is </a:t>
            </a:r>
            <a:r>
              <a:rPr lang="en-US" altLang="de-DE" sz="900" dirty="0" smtClean="0"/>
              <a:t>obtained from </a:t>
            </a:r>
            <a:r>
              <a:rPr lang="en-US" altLang="de-DE" sz="900" dirty="0"/>
              <a:t>Reporting Database</a:t>
            </a:r>
          </a:p>
          <a:p>
            <a:pPr marL="171450" indent="-171450">
              <a:spcBef>
                <a:spcPct val="50000"/>
              </a:spcBef>
              <a:buFontTx/>
              <a:buChar char="-"/>
            </a:pPr>
            <a:endParaRPr lang="en-US" altLang="de-DE" sz="900" dirty="0" smtClean="0">
              <a:solidFill>
                <a:srgbClr val="969696"/>
              </a:solidFill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6218848" y="3784481"/>
            <a:ext cx="7906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Reporting</a:t>
            </a:r>
            <a:endParaRPr lang="en-CA" altLang="de-DE" sz="1000" b="1" dirty="0">
              <a:solidFill>
                <a:schemeClr val="bg1"/>
              </a:solidFill>
            </a:endParaRPr>
          </a:p>
          <a:p>
            <a:pPr algn="ctr"/>
            <a:endParaRPr lang="en-CA" altLang="de-DE" sz="1000" b="1" dirty="0" smtClean="0">
              <a:solidFill>
                <a:schemeClr val="bg1"/>
              </a:solidFill>
            </a:endParaRP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Database</a:t>
            </a:r>
            <a:endParaRPr lang="en-CA" altLang="de-DE" sz="1000" b="1" dirty="0">
              <a:solidFill>
                <a:schemeClr val="bg1"/>
              </a:solidFill>
            </a:endParaRPr>
          </a:p>
          <a:p>
            <a:pPr algn="ctr"/>
            <a:r>
              <a:rPr lang="en-CA" altLang="de-DE" sz="10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30" name="Picture 6" descr="R:\backup\users\vg\JobScheduler\Reporting\Abbildungen\filesys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98" y="5003378"/>
            <a:ext cx="1139707" cy="113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Gewinkelte Verbindung 54"/>
          <p:cNvCxnSpPr/>
          <p:nvPr/>
        </p:nvCxnSpPr>
        <p:spPr>
          <a:xfrm flipV="1">
            <a:off x="2981116" y="1839802"/>
            <a:ext cx="2032669" cy="1532509"/>
          </a:xfrm>
          <a:prstGeom prst="bentConnector3">
            <a:avLst>
              <a:gd name="adj1" fmla="val 22811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60" name="Group 74"/>
          <p:cNvGrpSpPr>
            <a:grpSpLocks/>
          </p:cNvGrpSpPr>
          <p:nvPr/>
        </p:nvGrpSpPr>
        <p:grpSpPr bwMode="auto">
          <a:xfrm>
            <a:off x="4371600" y="1017630"/>
            <a:ext cx="521684" cy="692554"/>
            <a:chOff x="3685" y="162"/>
            <a:chExt cx="192" cy="241"/>
          </a:xfrm>
        </p:grpSpPr>
        <p:pic>
          <p:nvPicPr>
            <p:cNvPr id="61" name="Picture 75" descr="job_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6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Text Box 76"/>
            <p:cNvSpPr txBox="1">
              <a:spLocks noChangeArrowheads="1"/>
            </p:cNvSpPr>
            <p:nvPr/>
          </p:nvSpPr>
          <p:spPr bwMode="auto">
            <a:xfrm>
              <a:off x="3721" y="258"/>
              <a:ext cx="126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CA" altLang="de-DE" sz="7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CA" altLang="de-DE" sz="700" b="1" dirty="0" smtClean="0">
                  <a:solidFill>
                    <a:schemeClr val="bg1"/>
                  </a:solidFill>
                </a:rPr>
                <a:t>Job</a:t>
              </a:r>
            </a:p>
            <a:p>
              <a:pPr algn="ctr"/>
              <a:endParaRPr lang="en-CA" altLang="de-DE" sz="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74"/>
          <p:cNvGrpSpPr>
            <a:grpSpLocks/>
          </p:cNvGrpSpPr>
          <p:nvPr/>
        </p:nvGrpSpPr>
        <p:grpSpPr bwMode="auto">
          <a:xfrm>
            <a:off x="3284177" y="3668366"/>
            <a:ext cx="521684" cy="692554"/>
            <a:chOff x="3685" y="162"/>
            <a:chExt cx="192" cy="241"/>
          </a:xfrm>
        </p:grpSpPr>
        <p:pic>
          <p:nvPicPr>
            <p:cNvPr id="65" name="Picture 75" descr="job_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62"/>
              <a:ext cx="192" cy="192"/>
            </a:xfrm>
            <a:prstGeom prst="rect">
              <a:avLst/>
            </a:prstGeom>
            <a:ln>
              <a:tailEnd type="arrow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 Box 76"/>
            <p:cNvSpPr txBox="1">
              <a:spLocks noChangeArrowheads="1"/>
            </p:cNvSpPr>
            <p:nvPr/>
          </p:nvSpPr>
          <p:spPr bwMode="auto">
            <a:xfrm>
              <a:off x="3721" y="258"/>
              <a:ext cx="126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CA" altLang="de-DE" sz="7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CA" altLang="de-DE" sz="700" b="1" dirty="0" smtClean="0">
                  <a:solidFill>
                    <a:schemeClr val="bg1"/>
                  </a:solidFill>
                </a:rPr>
                <a:t>Job</a:t>
              </a:r>
            </a:p>
            <a:p>
              <a:pPr algn="ctr"/>
              <a:endParaRPr lang="en-CA" altLang="de-DE" sz="7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1" name="Gerade Verbindung mit Pfeil 70"/>
          <p:cNvCxnSpPr/>
          <p:nvPr/>
        </p:nvCxnSpPr>
        <p:spPr>
          <a:xfrm>
            <a:off x="2981116" y="3573016"/>
            <a:ext cx="112780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Flussdiagramm: Zentralspeicher 25"/>
          <p:cNvSpPr/>
          <p:nvPr/>
        </p:nvSpPr>
        <p:spPr>
          <a:xfrm>
            <a:off x="830264" y="2404842"/>
            <a:ext cx="2085551" cy="592110"/>
          </a:xfrm>
          <a:prstGeom prst="flowChartInternalStora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endParaRPr lang="de-DE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lussdiagramm: Zentralspeicher 26"/>
          <p:cNvSpPr/>
          <p:nvPr/>
        </p:nvSpPr>
        <p:spPr>
          <a:xfrm>
            <a:off x="818500" y="3076256"/>
            <a:ext cx="2085551" cy="592110"/>
          </a:xfrm>
          <a:prstGeom prst="flowChartInternalStorag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  <a:r>
              <a:rPr lang="de-DE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7" descr="database_g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243" y="2687101"/>
            <a:ext cx="1366509" cy="172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6588554" y="3797709"/>
            <a:ext cx="155188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CA" altLang="de-DE" sz="1200" b="1" dirty="0" smtClean="0">
                <a:solidFill>
                  <a:schemeClr val="bg1"/>
                </a:solidFill>
              </a:rPr>
              <a:t>Data</a:t>
            </a:r>
          </a:p>
          <a:p>
            <a:pPr algn="ctr"/>
            <a:r>
              <a:rPr lang="en-CA" altLang="de-DE" sz="1200" b="1" dirty="0" smtClean="0">
                <a:solidFill>
                  <a:schemeClr val="bg1"/>
                </a:solidFill>
              </a:rPr>
              <a:t>Warehouse</a:t>
            </a:r>
          </a:p>
          <a:p>
            <a:pPr algn="ctr"/>
            <a:r>
              <a:rPr lang="en-CA" altLang="de-DE" sz="1000" b="1" dirty="0" smtClean="0">
                <a:solidFill>
                  <a:schemeClr val="bg1"/>
                </a:solidFill>
              </a:rPr>
              <a:t> </a:t>
            </a:r>
            <a:endParaRPr lang="en-CA" altLang="de-DE" sz="1000" b="1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934351" y="4968276"/>
            <a:ext cx="79208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.XLS</a:t>
            </a:r>
            <a:endParaRPr lang="en-US" dirty="0"/>
          </a:p>
        </p:txBody>
      </p:sp>
      <p:pic>
        <p:nvPicPr>
          <p:cNvPr id="31" name="Picture 6" descr="R:\backup\users\vg\JobScheduler\Reporting\Abbildungen\filesys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317" y="700094"/>
            <a:ext cx="1139707" cy="113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7934351" y="632563"/>
            <a:ext cx="79208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.XLS</a:t>
            </a:r>
            <a:endParaRPr lang="en-US" dirty="0"/>
          </a:p>
        </p:txBody>
      </p:sp>
      <p:cxnSp>
        <p:nvCxnSpPr>
          <p:cNvPr id="37" name="Gerade Verbindung mit Pfeil 36"/>
          <p:cNvCxnSpPr>
            <a:endCxn id="28" idx="1"/>
          </p:cNvCxnSpPr>
          <p:nvPr/>
        </p:nvCxnSpPr>
        <p:spPr>
          <a:xfrm>
            <a:off x="5918643" y="3552055"/>
            <a:ext cx="7626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Gewinkelte Verbindung 40"/>
          <p:cNvCxnSpPr>
            <a:stCxn id="28" idx="3"/>
            <a:endCxn id="3" idx="0"/>
          </p:cNvCxnSpPr>
          <p:nvPr/>
        </p:nvCxnSpPr>
        <p:spPr>
          <a:xfrm>
            <a:off x="8047752" y="3552056"/>
            <a:ext cx="282643" cy="141622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08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33" grpId="0" animBg="1"/>
      <p:bldP spid="39" grpId="0"/>
      <p:bldP spid="26" grpId="0" animBg="1"/>
      <p:bldP spid="27" grpId="0" animBg="1"/>
      <p:bldP spid="29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Bildschirmpräsentation (4:3)</PresentationFormat>
  <Paragraphs>58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victorgarcia</dc:creator>
  <cp:lastModifiedBy>victorgarcia</cp:lastModifiedBy>
  <cp:revision>37</cp:revision>
  <dcterms:created xsi:type="dcterms:W3CDTF">2014-07-28T07:42:19Z</dcterms:created>
  <dcterms:modified xsi:type="dcterms:W3CDTF">2015-03-17T14:36:51Z</dcterms:modified>
</cp:coreProperties>
</file>