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19"/>
  </p:notesMasterIdLst>
  <p:handoutMasterIdLst>
    <p:handoutMasterId r:id="rId20"/>
  </p:handoutMasterIdLst>
  <p:sldIdLst>
    <p:sldId id="275" r:id="rId13"/>
    <p:sldId id="263" r:id="rId14"/>
    <p:sldId id="310" r:id="rId15"/>
    <p:sldId id="311" r:id="rId16"/>
    <p:sldId id="312" r:id="rId17"/>
    <p:sldId id="287" r:id="rId18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46" autoAdjust="0"/>
    <p:restoredTop sz="86532" autoAdjust="0"/>
  </p:normalViewPr>
  <p:slideViewPr>
    <p:cSldViewPr snapToGrid="0">
      <p:cViewPr>
        <p:scale>
          <a:sx n="62" d="100"/>
          <a:sy n="62" d="100"/>
        </p:scale>
        <p:origin x="-120" y="-186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25.10.2014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25.10.2014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Requirements</a:t>
            </a:r>
            <a:r>
              <a:rPr lang="de-DE" dirty="0" smtClean="0"/>
              <a:t> Management Services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Requirements</a:t>
            </a: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Management</a:t>
            </a:r>
            <a:endParaRPr kumimoji="0" lang="de-DE" sz="65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r>
              <a:rPr kumimoji="0" lang="de-DE" sz="4900" b="1" i="0" u="none" strike="noStrike" kern="1200" cap="none" spc="0" normalizeH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SNMP Support</a:t>
            </a:r>
            <a:endParaRPr kumimoji="0" lang="de-DE" sz="4900" b="1" i="0" u="none" strike="noStrike" kern="1200" cap="none" spc="0" normalizeH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err="1" smtClean="0"/>
              <a:t>Interested</a:t>
            </a:r>
            <a:r>
              <a:rPr lang="de-DE" dirty="0" smtClean="0"/>
              <a:t>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 smtClean="0"/>
              <a:t>Architecture</a:t>
            </a:r>
            <a:r>
              <a:rPr lang="de-CH" dirty="0" smtClean="0"/>
              <a:t> &amp; Components </a:t>
            </a:r>
            <a:r>
              <a:rPr lang="de-CH" dirty="0" err="1" smtClean="0"/>
              <a:t>for</a:t>
            </a:r>
            <a:r>
              <a:rPr lang="de-CH" dirty="0" smtClean="0"/>
              <a:t> SNMP</a:t>
            </a:r>
            <a:endParaRPr lang="de-CH" dirty="0" smtClean="0"/>
          </a:p>
          <a:p>
            <a:pPr lvl="1"/>
            <a:r>
              <a:rPr lang="de-CH" sz="1800" dirty="0" smtClean="0"/>
              <a:t>JobScheduler SNMP </a:t>
            </a:r>
            <a:r>
              <a:rPr lang="de-CH" sz="1800" dirty="0" err="1" smtClean="0"/>
              <a:t>Architecture</a:t>
            </a:r>
            <a:endParaRPr lang="de-CH" sz="1800" dirty="0" smtClean="0"/>
          </a:p>
          <a:p>
            <a:pPr lvl="1"/>
            <a:r>
              <a:rPr lang="de-CH" sz="1800" dirty="0" smtClean="0"/>
              <a:t>JobScheduler SNMP Agent and Monitoring Interface</a:t>
            </a:r>
          </a:p>
          <a:p>
            <a:pPr lvl="1"/>
            <a:r>
              <a:rPr lang="de-CH" sz="1800" dirty="0" smtClean="0"/>
              <a:t>JobScheduler SNMP MIB Processing</a:t>
            </a:r>
            <a:endParaRPr lang="de-CH" sz="1800" dirty="0" smtClean="0"/>
          </a:p>
          <a:p>
            <a:pPr lvl="1"/>
            <a:endParaRPr lang="de-CH" sz="600" dirty="0" smtClean="0"/>
          </a:p>
          <a:p>
            <a:endParaRPr lang="de-DE" sz="600" dirty="0"/>
          </a:p>
          <a:p>
            <a:pPr lvl="1"/>
            <a:endParaRPr lang="de-DE" sz="6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Requirements</a:t>
            </a:r>
            <a:r>
              <a:rPr lang="de-DE" dirty="0" smtClean="0"/>
              <a:t> Management </a:t>
            </a:r>
            <a:r>
              <a:rPr lang="de-DE" dirty="0" smtClean="0"/>
              <a:t>Services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/>
              <a:t> </a:t>
            </a:r>
            <a:r>
              <a:rPr lang="de-DE" dirty="0" smtClean="0"/>
              <a:t>and</a:t>
            </a:r>
            <a:r>
              <a:rPr lang="de-DE" dirty="0" smtClean="0"/>
              <a:t> Components </a:t>
            </a:r>
            <a:r>
              <a:rPr lang="de-DE" dirty="0" err="1" smtClean="0"/>
              <a:t>for</a:t>
            </a:r>
            <a:r>
              <a:rPr lang="de-DE" dirty="0" smtClean="0"/>
              <a:t> SNMP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JobScheduler SNMP </a:t>
            </a:r>
            <a:r>
              <a:rPr lang="de-DE" dirty="0" err="1" smtClean="0"/>
              <a:t>Architecture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0" bIns="36000"/>
          <a:lstStyle/>
          <a:p>
            <a:r>
              <a:rPr lang="de-DE" b="1" dirty="0" smtClean="0"/>
              <a:t>SNMP Components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Any</a:t>
            </a:r>
            <a:r>
              <a:rPr lang="de-DE" dirty="0" smtClean="0"/>
              <a:t> Syste</a:t>
            </a:r>
            <a:r>
              <a:rPr lang="de-DE" dirty="0" smtClean="0"/>
              <a:t>m Monitor </a:t>
            </a:r>
            <a:r>
              <a:rPr lang="de-DE" dirty="0" err="1" smtClean="0"/>
              <a:t>integrating</a:t>
            </a:r>
            <a:r>
              <a:rPr lang="de-DE" dirty="0" smtClean="0"/>
              <a:t> an SNMP</a:t>
            </a:r>
            <a:r>
              <a:rPr lang="de-DE" dirty="0" smtClean="0"/>
              <a:t> Manager and Trap Receiver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Monitoring System </a:t>
            </a:r>
            <a:r>
              <a:rPr lang="de-DE" dirty="0" err="1" smtClean="0"/>
              <a:t>requires</a:t>
            </a:r>
            <a:r>
              <a:rPr lang="de-DE" dirty="0" smtClean="0"/>
              <a:t> an SNMP Master Agent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JobScheduler SNMP Agent </a:t>
            </a:r>
            <a:r>
              <a:rPr lang="de-DE" dirty="0" err="1" smtClean="0"/>
              <a:t>interacts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SNMP Master Agent and </a:t>
            </a:r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received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Monitoring Interface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SNMP Message Flow</a:t>
            </a:r>
            <a:endParaRPr lang="de-DE" b="1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JobScheduler </a:t>
            </a:r>
            <a:r>
              <a:rPr lang="de-DE" i="1" dirty="0" err="1" smtClean="0"/>
              <a:t>Instances</a:t>
            </a:r>
            <a:endParaRPr lang="de-DE" i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report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set-up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 </a:t>
            </a:r>
            <a:r>
              <a:rPr lang="de-DE" dirty="0" err="1" smtClean="0"/>
              <a:t>architectures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Active and Passive Clusters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JobScheduler SNMP Agent</a:t>
            </a:r>
            <a:endParaRPr lang="de-DE" i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SNMP Agent </a:t>
            </a:r>
            <a:r>
              <a:rPr lang="de-DE" dirty="0" err="1" smtClean="0"/>
              <a:t>interacts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Monitoring Interface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report</a:t>
            </a:r>
            <a:r>
              <a:rPr lang="de-DE" dirty="0" smtClean="0"/>
              <a:t> </a:t>
            </a:r>
            <a:r>
              <a:rPr lang="de-DE" dirty="0" err="1" smtClean="0"/>
              <a:t>errors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Request / </a:t>
            </a:r>
            <a:r>
              <a:rPr lang="de-DE" dirty="0" err="1" smtClean="0"/>
              <a:t>response</a:t>
            </a:r>
            <a:r>
              <a:rPr lang="de-DE" dirty="0" smtClean="0"/>
              <a:t>  and traps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supported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  <p:sp>
        <p:nvSpPr>
          <p:cNvPr id="55" name="Ellipse 54"/>
          <p:cNvSpPr/>
          <p:nvPr/>
        </p:nvSpPr>
        <p:spPr>
          <a:xfrm>
            <a:off x="4922520" y="49072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Monitoring</a:t>
            </a:r>
            <a:br>
              <a:rPr lang="de-DE" sz="1800" b="1" dirty="0" smtClean="0"/>
            </a:br>
            <a:r>
              <a:rPr lang="de-DE" sz="1800" b="1" dirty="0" smtClean="0"/>
              <a:t>Interface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82448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24" name="Abgerundetes Rechteck 23"/>
          <p:cNvSpPr/>
          <p:nvPr/>
        </p:nvSpPr>
        <p:spPr>
          <a:xfrm>
            <a:off x="7406640" y="82448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82448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sp>
        <p:nvSpPr>
          <p:cNvPr id="14" name="Zylinder 13"/>
          <p:cNvSpPr/>
          <p:nvPr/>
        </p:nvSpPr>
        <p:spPr>
          <a:xfrm>
            <a:off x="13578840" y="67513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41529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71903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76657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65570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winkelte Verbindung 4"/>
          <p:cNvCxnSpPr>
            <a:stCxn id="55" idx="4"/>
          </p:cNvCxnSpPr>
          <p:nvPr/>
        </p:nvCxnSpPr>
        <p:spPr>
          <a:xfrm rot="16200000" flipH="1">
            <a:off x="9372600" y="2865119"/>
            <a:ext cx="1021080" cy="739140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Ellipse 32"/>
          <p:cNvSpPr>
            <a:spLocks noChangeAspect="1"/>
          </p:cNvSpPr>
          <p:nvPr/>
        </p:nvSpPr>
        <p:spPr>
          <a:xfrm>
            <a:off x="4300728" y="3945671"/>
            <a:ext cx="2023872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/>
              <a:t>JobScheduler</a:t>
            </a:r>
            <a:br>
              <a:rPr lang="de-DE" sz="1400" b="1" dirty="0" smtClean="0"/>
            </a:br>
            <a:r>
              <a:rPr lang="de-DE" sz="1400" b="1" dirty="0" smtClean="0"/>
              <a:t>SNMP</a:t>
            </a:r>
            <a:br>
              <a:rPr lang="de-DE" sz="1400" b="1" dirty="0" smtClean="0"/>
            </a:br>
            <a:r>
              <a:rPr lang="de-DE" sz="1400" b="1" dirty="0" smtClean="0"/>
              <a:t>Agent</a:t>
            </a:r>
            <a:endParaRPr lang="de-DE" sz="1400" b="1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10043160" y="2414057"/>
            <a:ext cx="3429000" cy="3841964"/>
            <a:chOff x="11597640" y="2642651"/>
            <a:chExt cx="3429000" cy="3133309"/>
          </a:xfrm>
        </p:grpSpPr>
        <p:sp>
          <p:nvSpPr>
            <p:cNvPr id="90" name="Textfeld 89"/>
            <p:cNvSpPr txBox="1"/>
            <p:nvPr/>
          </p:nvSpPr>
          <p:spPr>
            <a:xfrm>
              <a:off x="11597640" y="2662534"/>
              <a:ext cx="1935480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</a:rPr>
                <a:t>System Monitor</a:t>
              </a:r>
              <a:endPara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endParaRPr>
            </a:p>
          </p:txBody>
        </p:sp>
        <p:sp>
          <p:nvSpPr>
            <p:cNvPr id="10" name="Rechteck 9"/>
            <p:cNvSpPr/>
            <p:nvPr/>
          </p:nvSpPr>
          <p:spPr>
            <a:xfrm>
              <a:off x="11597640" y="2642651"/>
              <a:ext cx="3429000" cy="313330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36" name="Ellipse 35"/>
          <p:cNvSpPr/>
          <p:nvPr/>
        </p:nvSpPr>
        <p:spPr>
          <a:xfrm>
            <a:off x="10492740" y="2845325"/>
            <a:ext cx="2529840" cy="11430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SNMP</a:t>
            </a:r>
            <a:br>
              <a:rPr lang="de-DE" sz="1800" b="1" dirty="0"/>
            </a:br>
            <a:r>
              <a:rPr lang="de-DE" sz="1800" b="1" dirty="0"/>
              <a:t>Manager</a:t>
            </a:r>
            <a:endParaRPr lang="de-DE" sz="1800" b="1" dirty="0"/>
          </a:p>
        </p:txBody>
      </p:sp>
      <p:sp>
        <p:nvSpPr>
          <p:cNvPr id="40" name="Ellipse 39"/>
          <p:cNvSpPr>
            <a:spLocks noChangeAspect="1"/>
          </p:cNvSpPr>
          <p:nvPr/>
        </p:nvSpPr>
        <p:spPr>
          <a:xfrm>
            <a:off x="5364480" y="2959625"/>
            <a:ext cx="2023872" cy="9144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/>
              <a:t>SNMP</a:t>
            </a:r>
            <a:br>
              <a:rPr lang="de-DE" sz="1400" b="1" dirty="0" smtClean="0"/>
            </a:br>
            <a:r>
              <a:rPr lang="de-DE" sz="1400" b="1" dirty="0" smtClean="0"/>
              <a:t>Master</a:t>
            </a:r>
            <a:br>
              <a:rPr lang="de-DE" sz="1400" b="1" dirty="0" smtClean="0"/>
            </a:br>
            <a:r>
              <a:rPr lang="de-DE" sz="1400" b="1" dirty="0" smtClean="0"/>
              <a:t>Agent</a:t>
            </a:r>
            <a:endParaRPr lang="de-DE" sz="1400" b="1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4183380" y="2392680"/>
            <a:ext cx="3429000" cy="3863341"/>
            <a:chOff x="3802380" y="2662535"/>
            <a:chExt cx="3429000" cy="3593486"/>
          </a:xfrm>
        </p:grpSpPr>
        <p:sp>
          <p:nvSpPr>
            <p:cNvPr id="91" name="Textfeld 90"/>
            <p:cNvSpPr txBox="1"/>
            <p:nvPr/>
          </p:nvSpPr>
          <p:spPr>
            <a:xfrm>
              <a:off x="3806951" y="2682418"/>
              <a:ext cx="2904011" cy="28627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</a:rPr>
                <a:t>JobSchedueler</a:t>
              </a:r>
              <a:r>
                <a:rPr kumimoji="0" lang="de-DE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</a:rPr>
                <a:t> Monitoring System</a:t>
              </a:r>
              <a:endPara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endParaRPr>
            </a:p>
          </p:txBody>
        </p:sp>
        <p:sp>
          <p:nvSpPr>
            <p:cNvPr id="41" name="Rechteck 40"/>
            <p:cNvSpPr/>
            <p:nvPr/>
          </p:nvSpPr>
          <p:spPr>
            <a:xfrm>
              <a:off x="3802380" y="2662535"/>
              <a:ext cx="3429000" cy="359348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15" name="Gewinkelte Verbindung 14"/>
          <p:cNvCxnSpPr>
            <a:stCxn id="33" idx="3"/>
            <a:endCxn id="55" idx="2"/>
          </p:cNvCxnSpPr>
          <p:nvPr/>
        </p:nvCxnSpPr>
        <p:spPr>
          <a:xfrm rot="16200000" flipH="1">
            <a:off x="4383508" y="4939768"/>
            <a:ext cx="752620" cy="325403"/>
          </a:xfrm>
          <a:prstGeom prst="bentConnector2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33" idx="1"/>
            <a:endCxn id="40" idx="2"/>
          </p:cNvCxnSpPr>
          <p:nvPr/>
        </p:nvCxnSpPr>
        <p:spPr>
          <a:xfrm rot="5400000" flipH="1" flipV="1">
            <a:off x="4649420" y="3364523"/>
            <a:ext cx="662757" cy="767363"/>
          </a:xfrm>
          <a:prstGeom prst="bentConnector2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40" idx="6"/>
            <a:endCxn id="36" idx="2"/>
          </p:cNvCxnSpPr>
          <p:nvPr/>
        </p:nvCxnSpPr>
        <p:spPr>
          <a:xfrm>
            <a:off x="7388352" y="3416825"/>
            <a:ext cx="3104388" cy="0"/>
          </a:xfrm>
          <a:prstGeom prst="straightConnector1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Ellipse 51"/>
          <p:cNvSpPr>
            <a:spLocks noChangeAspect="1"/>
          </p:cNvSpPr>
          <p:nvPr/>
        </p:nvSpPr>
        <p:spPr>
          <a:xfrm>
            <a:off x="10745724" y="4402871"/>
            <a:ext cx="2023872" cy="9144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/>
              <a:t>SNMP</a:t>
            </a:r>
            <a:br>
              <a:rPr lang="de-DE" sz="1400" b="1" dirty="0" smtClean="0"/>
            </a:br>
            <a:r>
              <a:rPr lang="de-DE" sz="1400" b="1" dirty="0" smtClean="0"/>
              <a:t>Trap</a:t>
            </a:r>
            <a:br>
              <a:rPr lang="de-DE" sz="1400" b="1" dirty="0" smtClean="0"/>
            </a:br>
            <a:r>
              <a:rPr lang="de-DE" sz="1400" b="1" dirty="0" smtClean="0"/>
              <a:t>Receiver</a:t>
            </a:r>
            <a:endParaRPr lang="de-DE" sz="1400" b="1" dirty="0"/>
          </a:p>
        </p:txBody>
      </p:sp>
      <p:cxnSp>
        <p:nvCxnSpPr>
          <p:cNvPr id="28" name="Gewinkelte Verbindung 27"/>
          <p:cNvCxnSpPr>
            <a:stCxn id="40" idx="5"/>
            <a:endCxn id="52" idx="2"/>
          </p:cNvCxnSpPr>
          <p:nvPr/>
        </p:nvCxnSpPr>
        <p:spPr>
          <a:xfrm rot="16200000" flipH="1">
            <a:off x="8358865" y="2473211"/>
            <a:ext cx="1119957" cy="36537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feld 58"/>
          <p:cNvSpPr txBox="1"/>
          <p:nvPr/>
        </p:nvSpPr>
        <p:spPr>
          <a:xfrm>
            <a:off x="8084819" y="4549315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send traps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7932418" y="3109048"/>
            <a:ext cx="177546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request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/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response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2" name="Gerade Verbindung mit Pfeil 31"/>
          <p:cNvCxnSpPr>
            <a:stCxn id="52" idx="0"/>
            <a:endCxn id="36" idx="4"/>
          </p:cNvCxnSpPr>
          <p:nvPr/>
        </p:nvCxnSpPr>
        <p:spPr>
          <a:xfrm flipV="1">
            <a:off x="11757660" y="3988325"/>
            <a:ext cx="0" cy="414546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483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/>
              <a:t> </a:t>
            </a:r>
            <a:r>
              <a:rPr lang="de-DE" dirty="0" smtClean="0"/>
              <a:t>and</a:t>
            </a:r>
            <a:r>
              <a:rPr lang="de-DE" dirty="0" smtClean="0"/>
              <a:t> Components </a:t>
            </a:r>
            <a:r>
              <a:rPr lang="de-DE" dirty="0" err="1" smtClean="0"/>
              <a:t>for</a:t>
            </a:r>
            <a:r>
              <a:rPr lang="de-DE" dirty="0" smtClean="0"/>
              <a:t> SNMP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JobScheduler SNMP Agent and Monitoring Interface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0" bIns="36000"/>
          <a:lstStyle/>
          <a:p>
            <a:r>
              <a:rPr lang="de-DE" b="1" dirty="0" smtClean="0"/>
              <a:t>SNMP Components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Any</a:t>
            </a:r>
            <a:r>
              <a:rPr lang="de-DE" dirty="0" smtClean="0"/>
              <a:t> Syste</a:t>
            </a:r>
            <a:r>
              <a:rPr lang="de-DE" dirty="0" smtClean="0"/>
              <a:t>m Monitor </a:t>
            </a:r>
            <a:r>
              <a:rPr lang="de-DE" dirty="0" err="1" smtClean="0"/>
              <a:t>integrating</a:t>
            </a:r>
            <a:r>
              <a:rPr lang="de-DE" dirty="0" smtClean="0"/>
              <a:t> an SNMP</a:t>
            </a:r>
            <a:r>
              <a:rPr lang="de-DE" dirty="0" smtClean="0"/>
              <a:t> Manager and Trap Receiver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On </a:t>
            </a:r>
            <a:r>
              <a:rPr lang="de-DE" dirty="0" err="1" smtClean="0"/>
              <a:t>the</a:t>
            </a:r>
            <a:r>
              <a:rPr lang="de-DE" dirty="0" smtClean="0"/>
              <a:t> JobScheduler host an SNMP Master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JobScheduler SNMP Agent </a:t>
            </a:r>
            <a:r>
              <a:rPr lang="de-DE" dirty="0" err="1" smtClean="0"/>
              <a:t>interacts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SNMP Master Agent and </a:t>
            </a:r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received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Monitoring Interface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SNMP Message Flow</a:t>
            </a:r>
            <a:endParaRPr lang="de-DE" b="1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JobScheduler </a:t>
            </a:r>
            <a:r>
              <a:rPr lang="de-DE" i="1" dirty="0" err="1" smtClean="0"/>
              <a:t>Instances</a:t>
            </a:r>
            <a:endParaRPr lang="de-DE" i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report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set-up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 </a:t>
            </a:r>
            <a:r>
              <a:rPr lang="de-DE" dirty="0" err="1" smtClean="0"/>
              <a:t>architectures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Active and Passive Clusters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JobScheduler SNMP Agent</a:t>
            </a:r>
            <a:endParaRPr lang="de-DE" i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SNMP Agent </a:t>
            </a:r>
            <a:r>
              <a:rPr lang="de-DE" dirty="0" err="1" smtClean="0"/>
              <a:t>interacts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Monitoring Interface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report</a:t>
            </a:r>
            <a:r>
              <a:rPr lang="de-DE" dirty="0" smtClean="0"/>
              <a:t> </a:t>
            </a:r>
            <a:r>
              <a:rPr lang="de-DE" dirty="0" err="1" smtClean="0"/>
              <a:t>errors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Request / </a:t>
            </a:r>
            <a:r>
              <a:rPr lang="de-DE" dirty="0" err="1" smtClean="0"/>
              <a:t>response</a:t>
            </a:r>
            <a:r>
              <a:rPr lang="de-DE" dirty="0" smtClean="0"/>
              <a:t>  and traps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supported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55" name="Ellipse 54"/>
          <p:cNvSpPr/>
          <p:nvPr/>
        </p:nvSpPr>
        <p:spPr>
          <a:xfrm>
            <a:off x="4922520" y="49072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Monitoring</a:t>
            </a:r>
            <a:br>
              <a:rPr lang="de-DE" sz="1800" b="1" dirty="0" smtClean="0"/>
            </a:br>
            <a:r>
              <a:rPr lang="de-DE" sz="1800" b="1" dirty="0" smtClean="0"/>
              <a:t>Interface</a:t>
            </a:r>
            <a:endParaRPr lang="de-DE" sz="1800" b="1" dirty="0"/>
          </a:p>
        </p:txBody>
      </p:sp>
      <p:sp>
        <p:nvSpPr>
          <p:cNvPr id="14" name="Zylinder 13"/>
          <p:cNvSpPr/>
          <p:nvPr/>
        </p:nvSpPr>
        <p:spPr>
          <a:xfrm>
            <a:off x="13426441" y="5905501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sp>
        <p:nvSpPr>
          <p:cNvPr id="42" name="Textfeld 41"/>
          <p:cNvSpPr txBox="1"/>
          <p:nvPr/>
        </p:nvSpPr>
        <p:spPr>
          <a:xfrm>
            <a:off x="11620500" y="6351270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" name="Gewinkelte Verbindung 4"/>
          <p:cNvCxnSpPr>
            <a:stCxn id="55" idx="4"/>
            <a:endCxn id="14" idx="2"/>
          </p:cNvCxnSpPr>
          <p:nvPr/>
        </p:nvCxnSpPr>
        <p:spPr>
          <a:xfrm rot="16200000" flipH="1">
            <a:off x="9505950" y="2731769"/>
            <a:ext cx="601981" cy="723900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Ellipse 32"/>
          <p:cNvSpPr>
            <a:spLocks noChangeAspect="1"/>
          </p:cNvSpPr>
          <p:nvPr/>
        </p:nvSpPr>
        <p:spPr>
          <a:xfrm>
            <a:off x="4300728" y="3945671"/>
            <a:ext cx="2023872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/>
              <a:t>JobScheduler</a:t>
            </a:r>
            <a:br>
              <a:rPr lang="de-DE" sz="1400" b="1" dirty="0" smtClean="0"/>
            </a:br>
            <a:r>
              <a:rPr lang="de-DE" sz="1400" b="1" dirty="0" smtClean="0"/>
              <a:t>SNMP</a:t>
            </a:r>
            <a:br>
              <a:rPr lang="de-DE" sz="1400" b="1" dirty="0" smtClean="0"/>
            </a:br>
            <a:r>
              <a:rPr lang="de-DE" sz="1400" b="1" dirty="0" smtClean="0"/>
              <a:t>Agent</a:t>
            </a:r>
            <a:endParaRPr lang="de-DE" sz="1400" b="1" dirty="0"/>
          </a:p>
        </p:txBody>
      </p:sp>
      <p:sp>
        <p:nvSpPr>
          <p:cNvPr id="40" name="Ellipse 39"/>
          <p:cNvSpPr>
            <a:spLocks noChangeAspect="1"/>
          </p:cNvSpPr>
          <p:nvPr/>
        </p:nvSpPr>
        <p:spPr>
          <a:xfrm>
            <a:off x="5364480" y="2959625"/>
            <a:ext cx="2023872" cy="9144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/>
              <a:t>SNMP</a:t>
            </a:r>
            <a:br>
              <a:rPr lang="de-DE" sz="1400" b="1" dirty="0" smtClean="0"/>
            </a:br>
            <a:r>
              <a:rPr lang="de-DE" sz="1400" b="1" dirty="0" smtClean="0"/>
              <a:t>Master</a:t>
            </a:r>
            <a:br>
              <a:rPr lang="de-DE" sz="1400" b="1" dirty="0" smtClean="0"/>
            </a:br>
            <a:r>
              <a:rPr lang="de-DE" sz="1400" b="1" dirty="0" smtClean="0"/>
              <a:t>Agent</a:t>
            </a:r>
            <a:endParaRPr lang="de-DE" sz="1400" b="1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4183380" y="2392680"/>
            <a:ext cx="3429000" cy="3863341"/>
            <a:chOff x="3802380" y="2662535"/>
            <a:chExt cx="3429000" cy="3593486"/>
          </a:xfrm>
        </p:grpSpPr>
        <p:sp>
          <p:nvSpPr>
            <p:cNvPr id="91" name="Textfeld 90"/>
            <p:cNvSpPr txBox="1"/>
            <p:nvPr/>
          </p:nvSpPr>
          <p:spPr>
            <a:xfrm>
              <a:off x="3806952" y="2682418"/>
              <a:ext cx="3020568" cy="28627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</a:rPr>
                <a:t>JobSchedueler</a:t>
              </a:r>
              <a:r>
                <a:rPr kumimoji="0" lang="de-DE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</a:rPr>
                <a:t> Monitoring System</a:t>
              </a:r>
              <a:endPara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endParaRPr>
            </a:p>
          </p:txBody>
        </p:sp>
        <p:sp>
          <p:nvSpPr>
            <p:cNvPr id="41" name="Rechteck 40"/>
            <p:cNvSpPr/>
            <p:nvPr/>
          </p:nvSpPr>
          <p:spPr>
            <a:xfrm>
              <a:off x="3802380" y="2662535"/>
              <a:ext cx="3429000" cy="359348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15" name="Gewinkelte Verbindung 14"/>
          <p:cNvCxnSpPr>
            <a:stCxn id="33" idx="3"/>
            <a:endCxn id="55" idx="2"/>
          </p:cNvCxnSpPr>
          <p:nvPr/>
        </p:nvCxnSpPr>
        <p:spPr>
          <a:xfrm rot="16200000" flipH="1">
            <a:off x="4383508" y="4939768"/>
            <a:ext cx="752620" cy="325403"/>
          </a:xfrm>
          <a:prstGeom prst="bentConnector2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33" idx="1"/>
            <a:endCxn id="40" idx="2"/>
          </p:cNvCxnSpPr>
          <p:nvPr/>
        </p:nvCxnSpPr>
        <p:spPr>
          <a:xfrm rot="5400000" flipH="1" flipV="1">
            <a:off x="4649420" y="3364523"/>
            <a:ext cx="662757" cy="767363"/>
          </a:xfrm>
          <a:prstGeom prst="bentConnector2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Inhaltsplatzhalter 3"/>
          <p:cNvSpPr>
            <a:spLocks noGrp="1"/>
          </p:cNvSpPr>
          <p:nvPr>
            <p:ph sz="quarter" idx="15"/>
          </p:nvPr>
        </p:nvSpPr>
        <p:spPr>
          <a:xfrm>
            <a:off x="8450614" y="2636520"/>
            <a:ext cx="3162266" cy="1234440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0" bIns="36000"/>
          <a:lstStyle/>
          <a:p>
            <a:r>
              <a:rPr lang="de-DE" b="1" dirty="0" smtClean="0"/>
              <a:t>SNMP Master Agent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Provided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server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JobScheduler SNMP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operated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endParaRPr lang="de-DE" dirty="0" smtClean="0"/>
          </a:p>
        </p:txBody>
      </p:sp>
      <p:sp>
        <p:nvSpPr>
          <p:cNvPr id="37" name="Inhaltsplatzhalter 3"/>
          <p:cNvSpPr>
            <a:spLocks noGrp="1"/>
          </p:cNvSpPr>
          <p:nvPr>
            <p:ph sz="quarter" idx="15"/>
          </p:nvPr>
        </p:nvSpPr>
        <p:spPr>
          <a:xfrm>
            <a:off x="8923054" y="4402871"/>
            <a:ext cx="3162266" cy="1502630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0" bIns="36000"/>
          <a:lstStyle/>
          <a:p>
            <a:r>
              <a:rPr lang="de-DE" b="1" dirty="0" smtClean="0"/>
              <a:t>JobScheduler SNMP Agent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Acting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an SNMP </a:t>
            </a:r>
            <a:r>
              <a:rPr lang="de-DE" dirty="0" err="1" smtClean="0"/>
              <a:t>Subagent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Operated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component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JobScheduler Monitoring Interface</a:t>
            </a:r>
            <a:endParaRPr lang="de-DE" dirty="0" smtClean="0"/>
          </a:p>
        </p:txBody>
      </p:sp>
      <p:sp>
        <p:nvSpPr>
          <p:cNvPr id="38" name="Inhaltsplatzhalter 3"/>
          <p:cNvSpPr>
            <a:spLocks noGrp="1"/>
          </p:cNvSpPr>
          <p:nvPr>
            <p:ph sz="quarter" idx="15"/>
          </p:nvPr>
        </p:nvSpPr>
        <p:spPr>
          <a:xfrm>
            <a:off x="5155692" y="7399021"/>
            <a:ext cx="3636264" cy="1754089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0" bIns="36000"/>
          <a:lstStyle/>
          <a:p>
            <a:r>
              <a:rPr lang="de-DE" b="1" dirty="0" smtClean="0"/>
              <a:t>JobScheduler Monitoring Interface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Acting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and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errors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Tightly</a:t>
            </a:r>
            <a:r>
              <a:rPr lang="de-DE" dirty="0" smtClean="0"/>
              <a:t> </a:t>
            </a:r>
            <a:r>
              <a:rPr lang="de-DE" dirty="0" err="1" smtClean="0"/>
              <a:t>integrated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SNMP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 </a:t>
            </a:r>
            <a:r>
              <a:rPr lang="de-DE" dirty="0" err="1" smtClean="0"/>
              <a:t>Operated</a:t>
            </a:r>
            <a:r>
              <a:rPr lang="de-DE" dirty="0" smtClean="0"/>
              <a:t> </a:t>
            </a:r>
            <a:r>
              <a:rPr lang="de-DE" dirty="0" err="1" smtClean="0"/>
              <a:t>independently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JobScheduler </a:t>
            </a:r>
            <a:r>
              <a:rPr lang="de-DE" dirty="0" err="1" smtClean="0"/>
              <a:t>instances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658349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/>
              <a:t> </a:t>
            </a:r>
            <a:r>
              <a:rPr lang="de-DE" dirty="0" smtClean="0"/>
              <a:t>and</a:t>
            </a:r>
            <a:r>
              <a:rPr lang="de-DE" dirty="0" smtClean="0"/>
              <a:t> Components </a:t>
            </a:r>
            <a:r>
              <a:rPr lang="de-DE" dirty="0" err="1" smtClean="0"/>
              <a:t>for</a:t>
            </a:r>
            <a:r>
              <a:rPr lang="de-DE" dirty="0" smtClean="0"/>
              <a:t> SNMP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JobScheduler SNMP MIB Processing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0" bIns="36000"/>
          <a:lstStyle/>
          <a:p>
            <a:r>
              <a:rPr lang="de-DE" b="1" dirty="0" smtClean="0"/>
              <a:t>SNMP Components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Any</a:t>
            </a:r>
            <a:r>
              <a:rPr lang="de-DE" dirty="0" smtClean="0"/>
              <a:t> Syste</a:t>
            </a:r>
            <a:r>
              <a:rPr lang="de-DE" dirty="0" smtClean="0"/>
              <a:t>m Monitor </a:t>
            </a:r>
            <a:r>
              <a:rPr lang="de-DE" dirty="0" err="1" smtClean="0"/>
              <a:t>integrating</a:t>
            </a:r>
            <a:r>
              <a:rPr lang="de-DE" dirty="0" smtClean="0"/>
              <a:t> an SNMP</a:t>
            </a:r>
            <a:r>
              <a:rPr lang="de-DE" dirty="0" smtClean="0"/>
              <a:t> Manager and Trap Receiver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On </a:t>
            </a:r>
            <a:r>
              <a:rPr lang="de-DE" dirty="0" err="1" smtClean="0"/>
              <a:t>the</a:t>
            </a:r>
            <a:r>
              <a:rPr lang="de-DE" dirty="0" smtClean="0"/>
              <a:t> JobScheduler host an SNMP Master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JobScheduler SNMP Agent </a:t>
            </a:r>
            <a:r>
              <a:rPr lang="de-DE" dirty="0" err="1" smtClean="0"/>
              <a:t>interacts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SNMP Master Agent and </a:t>
            </a:r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received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Monitoring Interface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SNMP Message Flow</a:t>
            </a:r>
            <a:endParaRPr lang="de-DE" b="1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JobScheduler </a:t>
            </a:r>
            <a:r>
              <a:rPr lang="de-DE" i="1" dirty="0" err="1" smtClean="0"/>
              <a:t>Instances</a:t>
            </a:r>
            <a:endParaRPr lang="de-DE" i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report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set-up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 </a:t>
            </a:r>
            <a:r>
              <a:rPr lang="de-DE" dirty="0" err="1" smtClean="0"/>
              <a:t>architectures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Active and Passive Clusters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JobScheduler SNMP Agent</a:t>
            </a:r>
            <a:endParaRPr lang="de-DE" i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SNMP Agent </a:t>
            </a:r>
            <a:r>
              <a:rPr lang="de-DE" dirty="0" err="1" smtClean="0"/>
              <a:t>interacts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Monitoring Interface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report</a:t>
            </a:r>
            <a:r>
              <a:rPr lang="de-DE" dirty="0" smtClean="0"/>
              <a:t> </a:t>
            </a:r>
            <a:r>
              <a:rPr lang="de-DE" dirty="0" err="1" smtClean="0"/>
              <a:t>errors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Request / </a:t>
            </a:r>
            <a:r>
              <a:rPr lang="de-DE" dirty="0" err="1" smtClean="0"/>
              <a:t>response</a:t>
            </a:r>
            <a:r>
              <a:rPr lang="de-DE" dirty="0" smtClean="0"/>
              <a:t>  and traps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supported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55" name="Ellipse 54"/>
          <p:cNvSpPr/>
          <p:nvPr/>
        </p:nvSpPr>
        <p:spPr>
          <a:xfrm>
            <a:off x="4922520" y="49072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Monitoring</a:t>
            </a:r>
            <a:br>
              <a:rPr lang="de-DE" sz="1800" b="1" dirty="0" smtClean="0"/>
            </a:br>
            <a:r>
              <a:rPr lang="de-DE" sz="1800" b="1" dirty="0" smtClean="0"/>
              <a:t>Interface</a:t>
            </a:r>
            <a:endParaRPr lang="de-DE" sz="1800" b="1" dirty="0"/>
          </a:p>
        </p:txBody>
      </p:sp>
      <p:sp>
        <p:nvSpPr>
          <p:cNvPr id="14" name="Zylinder 13"/>
          <p:cNvSpPr>
            <a:spLocks noChangeAspect="1"/>
          </p:cNvSpPr>
          <p:nvPr/>
        </p:nvSpPr>
        <p:spPr>
          <a:xfrm>
            <a:off x="7647422" y="3772662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MIB</a:t>
            </a:r>
            <a:br>
              <a:rPr lang="de-DE" sz="1400" b="1" dirty="0" smtClean="0"/>
            </a:br>
            <a:r>
              <a:rPr lang="de-DE" sz="1400" b="1" dirty="0" smtClean="0"/>
              <a:t>Database</a:t>
            </a:r>
            <a:endParaRPr lang="de-DE" sz="1400" b="1" dirty="0"/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4300728" y="3912870"/>
            <a:ext cx="2023872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/>
              <a:t>JobScheduler</a:t>
            </a:r>
            <a:br>
              <a:rPr lang="de-DE" sz="1400" b="1" dirty="0" smtClean="0"/>
            </a:br>
            <a:r>
              <a:rPr lang="de-DE" sz="1400" b="1" dirty="0" smtClean="0"/>
              <a:t>SNMP</a:t>
            </a:r>
            <a:br>
              <a:rPr lang="de-DE" sz="1400" b="1" dirty="0" smtClean="0"/>
            </a:br>
            <a:r>
              <a:rPr lang="de-DE" sz="1400" b="1" dirty="0" smtClean="0"/>
              <a:t>Agent</a:t>
            </a:r>
            <a:endParaRPr lang="de-DE" sz="1400" b="1" dirty="0"/>
          </a:p>
        </p:txBody>
      </p:sp>
      <p:sp>
        <p:nvSpPr>
          <p:cNvPr id="40" name="Ellipse 39"/>
          <p:cNvSpPr>
            <a:spLocks noChangeAspect="1"/>
          </p:cNvSpPr>
          <p:nvPr/>
        </p:nvSpPr>
        <p:spPr>
          <a:xfrm>
            <a:off x="5364480" y="2959625"/>
            <a:ext cx="2023872" cy="9144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/>
              <a:t>SNMP</a:t>
            </a:r>
            <a:br>
              <a:rPr lang="de-DE" sz="1400" b="1" dirty="0" smtClean="0"/>
            </a:br>
            <a:r>
              <a:rPr lang="de-DE" sz="1400" b="1" dirty="0" smtClean="0"/>
              <a:t>Master</a:t>
            </a:r>
            <a:br>
              <a:rPr lang="de-DE" sz="1400" b="1" dirty="0" smtClean="0"/>
            </a:br>
            <a:r>
              <a:rPr lang="de-DE" sz="1400" b="1" dirty="0" smtClean="0"/>
              <a:t>Agent</a:t>
            </a:r>
            <a:endParaRPr lang="de-DE" sz="1400" b="1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4183380" y="2392680"/>
            <a:ext cx="4945380" cy="3863341"/>
            <a:chOff x="3802380" y="2662535"/>
            <a:chExt cx="3429000" cy="3593486"/>
          </a:xfrm>
        </p:grpSpPr>
        <p:sp>
          <p:nvSpPr>
            <p:cNvPr id="91" name="Textfeld 90"/>
            <p:cNvSpPr txBox="1"/>
            <p:nvPr/>
          </p:nvSpPr>
          <p:spPr>
            <a:xfrm>
              <a:off x="3806952" y="2682418"/>
              <a:ext cx="3200400" cy="28627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</a:rPr>
                <a:t>JobSchedueler</a:t>
              </a:r>
              <a:r>
                <a:rPr kumimoji="0" lang="de-DE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</a:rPr>
                <a:t> Monitoring System</a:t>
              </a:r>
              <a:endPara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endParaRPr>
            </a:p>
          </p:txBody>
        </p:sp>
        <p:sp>
          <p:nvSpPr>
            <p:cNvPr id="41" name="Rechteck 40"/>
            <p:cNvSpPr/>
            <p:nvPr/>
          </p:nvSpPr>
          <p:spPr>
            <a:xfrm>
              <a:off x="3802380" y="2662535"/>
              <a:ext cx="3429000" cy="359348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15" name="Gewinkelte Verbindung 14"/>
          <p:cNvCxnSpPr>
            <a:stCxn id="33" idx="3"/>
            <a:endCxn id="55" idx="2"/>
          </p:cNvCxnSpPr>
          <p:nvPr/>
        </p:nvCxnSpPr>
        <p:spPr>
          <a:xfrm rot="16200000" flipH="1">
            <a:off x="4367108" y="4923367"/>
            <a:ext cx="785421" cy="325403"/>
          </a:xfrm>
          <a:prstGeom prst="bentConnector2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33" idx="1"/>
            <a:endCxn id="40" idx="2"/>
          </p:cNvCxnSpPr>
          <p:nvPr/>
        </p:nvCxnSpPr>
        <p:spPr>
          <a:xfrm rot="5400000" flipH="1" flipV="1">
            <a:off x="4665820" y="3348122"/>
            <a:ext cx="629956" cy="767363"/>
          </a:xfrm>
          <a:prstGeom prst="bentConnector2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Inhaltsplatzhalter 3"/>
          <p:cNvSpPr>
            <a:spLocks noGrp="1"/>
          </p:cNvSpPr>
          <p:nvPr>
            <p:ph sz="quarter" idx="15"/>
          </p:nvPr>
        </p:nvSpPr>
        <p:spPr>
          <a:xfrm>
            <a:off x="9624094" y="4827270"/>
            <a:ext cx="3162266" cy="2045970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0" bIns="36000"/>
          <a:lstStyle/>
          <a:p>
            <a:r>
              <a:rPr lang="de-DE" b="1" dirty="0" smtClean="0"/>
              <a:t>JobScheduler SNMP Agent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Requests and/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receives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on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errors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Monitoring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Maps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errors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MIB </a:t>
            </a:r>
            <a:r>
              <a:rPr lang="de-DE" dirty="0" err="1" smtClean="0"/>
              <a:t>entities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Reports MIB </a:t>
            </a:r>
            <a:r>
              <a:rPr lang="de-DE" dirty="0" err="1" smtClean="0"/>
              <a:t>entities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SNMP Master Agent</a:t>
            </a:r>
            <a:endParaRPr lang="de-DE" dirty="0" smtClean="0"/>
          </a:p>
        </p:txBody>
      </p:sp>
      <p:sp>
        <p:nvSpPr>
          <p:cNvPr id="37" name="Inhaltsplatzhalter 3"/>
          <p:cNvSpPr>
            <a:spLocks noGrp="1"/>
          </p:cNvSpPr>
          <p:nvPr>
            <p:ph sz="quarter" idx="15"/>
          </p:nvPr>
        </p:nvSpPr>
        <p:spPr>
          <a:xfrm>
            <a:off x="9944134" y="2721833"/>
            <a:ext cx="3162266" cy="1502630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0" bIns="36000"/>
          <a:lstStyle/>
          <a:p>
            <a:r>
              <a:rPr lang="de-DE" b="1" dirty="0" smtClean="0"/>
              <a:t>MIB Database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Contains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entities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OID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SOS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Entities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time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SNMP Agent</a:t>
            </a:r>
            <a:endParaRPr lang="de-DE" dirty="0" smtClean="0"/>
          </a:p>
        </p:txBody>
      </p:sp>
      <p:cxnSp>
        <p:nvCxnSpPr>
          <p:cNvPr id="13" name="Gerade Verbindung mit Pfeil 12"/>
          <p:cNvCxnSpPr>
            <a:stCxn id="33" idx="6"/>
            <a:endCxn id="14" idx="2"/>
          </p:cNvCxnSpPr>
          <p:nvPr/>
        </p:nvCxnSpPr>
        <p:spPr>
          <a:xfrm>
            <a:off x="6324600" y="4370070"/>
            <a:ext cx="1322822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Inhaltsplatzhalter 1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69782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Requirements</a:t>
            </a:r>
            <a:r>
              <a:rPr lang="de-DE" dirty="0" smtClean="0"/>
              <a:t> Management </a:t>
            </a:r>
            <a:r>
              <a:rPr lang="de-DE" dirty="0" smtClean="0"/>
              <a:t>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6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500</Words>
  <Characters>0</Characters>
  <Application>Microsoft Office PowerPoint</Application>
  <PresentationFormat>Benutzerdefiniert</PresentationFormat>
  <Lines>0</Lines>
  <Paragraphs>131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12</vt:i4>
      </vt:variant>
      <vt:variant>
        <vt:lpstr>Folientitel</vt:lpstr>
      </vt:variant>
      <vt:variant>
        <vt:i4>6</vt:i4>
      </vt:variant>
    </vt:vector>
  </HeadingPairs>
  <TitlesOfParts>
    <vt:vector size="18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Requirements Management Services</vt:lpstr>
      <vt:lpstr>Requirements Management Services</vt:lpstr>
      <vt:lpstr>Architecture and Components for SNMP</vt:lpstr>
      <vt:lpstr>Architecture and Components for SNMP</vt:lpstr>
      <vt:lpstr>Architecture and Components for SNMP</vt:lpstr>
      <vt:lpstr>Requirements Management Services</vt:lpstr>
    </vt:vector>
  </TitlesOfParts>
  <Company>Software- und Organisations-Service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SNMP Support</dc:title>
  <dc:creator>Andreas Püschel</dc:creator>
  <cp:lastModifiedBy>Andreas Püschel</cp:lastModifiedBy>
  <cp:revision>495</cp:revision>
  <dcterms:created xsi:type="dcterms:W3CDTF">2010-11-02T07:26:00Z</dcterms:created>
  <dcterms:modified xsi:type="dcterms:W3CDTF">2014-10-26T09:01:21Z</dcterms:modified>
</cp:coreProperties>
</file>