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2"/>
  </p:notesMasterIdLst>
  <p:handoutMasterIdLst>
    <p:handoutMasterId r:id="rId33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4" r:id="rId19"/>
    <p:sldId id="312" r:id="rId20"/>
    <p:sldId id="311" r:id="rId21"/>
    <p:sldId id="301" r:id="rId22"/>
    <p:sldId id="302" r:id="rId23"/>
    <p:sldId id="303" r:id="rId24"/>
    <p:sldId id="305" r:id="rId25"/>
    <p:sldId id="304" r:id="rId26"/>
    <p:sldId id="306" r:id="rId27"/>
    <p:sldId id="307" r:id="rId28"/>
    <p:sldId id="308" r:id="rId29"/>
    <p:sldId id="309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-708" y="-9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Agent Cluster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smtClean="0"/>
            <a:t>Fixed </a:t>
          </a:r>
          <a:r>
            <a:rPr lang="de-DE" dirty="0" err="1" smtClean="0"/>
            <a:t>Priority</a:t>
          </a:r>
          <a:r>
            <a:rPr lang="de-DE" dirty="0" smtClean="0"/>
            <a:t> and Round-Robin Scheduling: </a:t>
          </a:r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Agent Cluster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Fixed </a:t>
          </a:r>
          <a:r>
            <a:rPr lang="de-DE" sz="2100" kern="1200" dirty="0" err="1" smtClean="0"/>
            <a:t>Priority</a:t>
          </a:r>
          <a:r>
            <a:rPr lang="de-DE" sz="2100" kern="1200" dirty="0" smtClean="0"/>
            <a:t> and Round-Robin Scheduling: </a:t>
          </a: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Primary &amp; Backup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Active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Passive &amp; Active Cluster Support,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Support, </a:t>
          </a:r>
          <a:r>
            <a:rPr lang="de-DE" sz="2100" kern="1200" dirty="0" err="1" smtClean="0"/>
            <a:t>Unclustered</a:t>
          </a:r>
          <a:r>
            <a:rPr lang="de-DE" sz="2100" kern="1200" dirty="0" smtClean="0"/>
            <a:t> JobScheduler Support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Central </a:t>
          </a:r>
          <a:r>
            <a:rPr lang="de-DE" sz="2100" kern="1200" dirty="0" err="1" smtClean="0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01.01.2017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01.01.2017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Backup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Master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 Cluster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19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endParaRPr lang="de-CH" dirty="0" smtClean="0"/>
          </a:p>
          <a:p>
            <a:pPr lvl="1"/>
            <a:r>
              <a:rPr lang="de-CH" sz="1800" dirty="0"/>
              <a:t>Components: </a:t>
            </a:r>
            <a:r>
              <a:rPr lang="de-CH" sz="1800" dirty="0" smtClean="0"/>
              <a:t>JOC </a:t>
            </a:r>
            <a:r>
              <a:rPr lang="de-CH" sz="1800" dirty="0"/>
              <a:t>Cockpit  /  </a:t>
            </a:r>
            <a:r>
              <a:rPr lang="de-CH" sz="1800" dirty="0" smtClean="0"/>
              <a:t>Web Service  /  Master </a:t>
            </a:r>
            <a:r>
              <a:rPr lang="de-CH" sz="1800" dirty="0"/>
              <a:t>/  Agent</a:t>
            </a:r>
            <a:endParaRPr lang="de-CH" sz="1800" dirty="0" smtClean="0"/>
          </a:p>
          <a:p>
            <a:pPr lvl="1"/>
            <a:r>
              <a:rPr lang="de-CH" sz="1800" dirty="0" smtClean="0"/>
              <a:t>Security: </a:t>
            </a:r>
            <a:r>
              <a:rPr lang="de-CH" sz="1800" dirty="0"/>
              <a:t>JOC Cockpit  /  Web Service  /  Master /  Agent</a:t>
            </a:r>
            <a:endParaRPr lang="de-CH" sz="1800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</a:t>
            </a:r>
            <a:r>
              <a:rPr lang="de-CH" sz="1800" dirty="0" smtClean="0"/>
              <a:t>JOC Cockpit  /  Web Service  /  Master /  Agent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Agent Cluster</a:t>
            </a:r>
            <a:endParaRPr lang="de-CH" dirty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JobScheduler Agent </a:t>
            </a:r>
            <a:r>
              <a:rPr lang="de-CH" sz="1800" dirty="0" smtClean="0"/>
              <a:t>Cluster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Master 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Primary JobScheduler Master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Backup JobScheduler </a:t>
            </a:r>
            <a:r>
              <a:rPr lang="de-CH" sz="1800" dirty="0" smtClean="0"/>
              <a:t>Master</a:t>
            </a:r>
            <a:endParaRPr lang="de-DE" sz="600" dirty="0" smtClean="0"/>
          </a:p>
          <a:p>
            <a:pPr marL="0" indent="0">
              <a:buNone/>
            </a:pPr>
            <a:endParaRPr lang="de-DE" sz="600" dirty="0" smtClean="0"/>
          </a:p>
          <a:p>
            <a:r>
              <a:rPr lang="de-DE" dirty="0" smtClean="0"/>
              <a:t>Master </a:t>
            </a:r>
            <a:r>
              <a:rPr lang="de-DE" dirty="0" smtClean="0"/>
              <a:t>Active Cluster</a:t>
            </a:r>
            <a:endParaRPr lang="de-DE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JobScheduler Master</a:t>
            </a:r>
            <a:endParaRPr lang="de-DE" sz="1800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Master Passive </a:t>
            </a:r>
            <a:r>
              <a:rPr lang="de-DE" sz="1800" dirty="0" smtClean="0"/>
              <a:t>and Active Cluster</a:t>
            </a:r>
            <a:endParaRPr lang="de-DE" sz="1800" dirty="0" smtClean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JOC </a:t>
            </a:r>
            <a:r>
              <a:rPr lang="de-DE" sz="1700" b="1" dirty="0" smtClean="0"/>
              <a:t>Cockpit / Web Service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</a:t>
            </a:r>
            <a:r>
              <a:rPr lang="de-DE" sz="1700" dirty="0" smtClean="0"/>
              <a:t>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a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performs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r>
              <a:rPr lang="de-DE" sz="1700" dirty="0" smtClean="0"/>
              <a:t> and </a:t>
            </a:r>
            <a:r>
              <a:rPr lang="de-DE" sz="1700" dirty="0" err="1" smtClean="0"/>
              <a:t>authorization</a:t>
            </a:r>
            <a:r>
              <a:rPr lang="de-DE" sz="1700" dirty="0" smtClean="0"/>
              <a:t> – </a:t>
            </a:r>
            <a:r>
              <a:rPr lang="de-DE" sz="1700" dirty="0" err="1" smtClean="0"/>
              <a:t>optionally</a:t>
            </a:r>
            <a:r>
              <a:rPr lang="de-DE" sz="1700" dirty="0" smtClean="0"/>
              <a:t> </a:t>
            </a:r>
            <a:r>
              <a:rPr lang="de-DE" sz="1700" dirty="0" err="1" smtClean="0"/>
              <a:t>against</a:t>
            </a:r>
            <a:r>
              <a:rPr lang="de-DE" sz="1700" dirty="0" smtClean="0"/>
              <a:t> an LDAP </a:t>
            </a:r>
            <a:r>
              <a:rPr lang="de-DE" sz="1700" dirty="0" err="1" smtClean="0"/>
              <a:t>directory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Interfaces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PowerShell Command Line Interface and </a:t>
            </a:r>
            <a:r>
              <a:rPr lang="de-DE" sz="1700" dirty="0" err="1" smtClean="0"/>
              <a:t>External</a:t>
            </a:r>
            <a:r>
              <a:rPr lang="de-DE" sz="1700" dirty="0" smtClean="0"/>
              <a:t> </a:t>
            </a:r>
            <a:r>
              <a:rPr lang="de-DE" sz="1700" dirty="0" err="1" smtClean="0"/>
              <a:t>Applications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same Web Service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Authorization</a:t>
            </a:r>
            <a:r>
              <a:rPr lang="de-DE" sz="1700" dirty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available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individual </a:t>
            </a:r>
            <a:r>
              <a:rPr lang="de-DE" sz="1700" dirty="0" err="1" smtClean="0"/>
              <a:t>requests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JobScheduler Master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Master </a:t>
            </a:r>
            <a:r>
              <a:rPr lang="de-DE" sz="1700" b="1" dirty="0"/>
              <a:t>/ </a:t>
            </a:r>
            <a:r>
              <a:rPr lang="de-DE" sz="1700" b="1" dirty="0" smtClean="0"/>
              <a:t>Agent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JobScheduler </a:t>
            </a:r>
            <a:r>
              <a:rPr lang="de-DE" sz="1700" dirty="0" smtClean="0"/>
              <a:t>Master </a:t>
            </a:r>
            <a:r>
              <a:rPr lang="de-DE" sz="1700" dirty="0" err="1" smtClean="0"/>
              <a:t>executes</a:t>
            </a:r>
            <a:r>
              <a:rPr lang="de-DE" sz="1700" dirty="0" smtClean="0"/>
              <a:t> </a:t>
            </a:r>
            <a:r>
              <a:rPr lang="de-DE" sz="1700" dirty="0" err="1" smtClean="0"/>
              <a:t>tasks</a:t>
            </a:r>
            <a:r>
              <a:rPr lang="de-DE" sz="1700" dirty="0" smtClean="0"/>
              <a:t> and </a:t>
            </a:r>
            <a:r>
              <a:rPr lang="de-DE" sz="1700" dirty="0" err="1" smtClean="0"/>
              <a:t>orchestrates</a:t>
            </a:r>
            <a:r>
              <a:rPr lang="de-DE" sz="1700" dirty="0" smtClean="0"/>
              <a:t> </a:t>
            </a:r>
            <a:r>
              <a:rPr lang="de-DE" sz="1700" dirty="0" err="1" smtClean="0"/>
              <a:t>Agents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deployed</a:t>
            </a:r>
            <a:r>
              <a:rPr lang="de-DE" sz="1700" dirty="0" smtClean="0"/>
              <a:t> on top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existing</a:t>
            </a:r>
            <a:r>
              <a:rPr lang="de-DE" sz="1700" dirty="0" smtClean="0"/>
              <a:t> </a:t>
            </a:r>
            <a:r>
              <a:rPr lang="de-DE" sz="1700" dirty="0" err="1" smtClean="0"/>
              <a:t>servers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Components: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Interface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Network Zone </a:t>
            </a:r>
            <a:r>
              <a:rPr lang="de-DE" sz="1700" b="1" dirty="0" err="1" smtClean="0"/>
              <a:t>with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r>
              <a:rPr lang="de-DE" sz="1700" b="1" dirty="0" err="1" smtClean="0"/>
              <a:t>restricted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have</a:t>
            </a:r>
            <a:r>
              <a:rPr lang="de-DE" sz="1700" dirty="0" smtClean="0"/>
              <a:t> limited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requires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connection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Master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Web Services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configured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HTTPS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connec-tions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enforced</a:t>
            </a: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dirty="0" smtClean="0"/>
              <a:t/>
            </a:r>
            <a:br>
              <a:rPr lang="de-DE" sz="1700" dirty="0" smtClean="0"/>
            </a:br>
            <a:r>
              <a:rPr lang="de-DE" sz="1700" b="1" dirty="0"/>
              <a:t>Network Zone </a:t>
            </a:r>
            <a:r>
              <a:rPr lang="de-DE" sz="1700" b="1" dirty="0" err="1" smtClean="0"/>
              <a:t>without</a:t>
            </a:r>
            <a:r>
              <a:rPr lang="de-DE" sz="1700" b="1" dirty="0"/>
              <a:t/>
            </a:r>
            <a:br>
              <a:rPr lang="de-DE" sz="1700" b="1" dirty="0"/>
            </a:b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Master and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operated</a:t>
            </a:r>
            <a:r>
              <a:rPr lang="de-DE" sz="1700" dirty="0" smtClean="0"/>
              <a:t> in </a:t>
            </a:r>
            <a:r>
              <a:rPr lang="de-DE" sz="1700" dirty="0" err="1" smtClean="0"/>
              <a:t>this</a:t>
            </a:r>
            <a:r>
              <a:rPr lang="de-DE" sz="1700" dirty="0" smtClean="0"/>
              <a:t> </a:t>
            </a:r>
            <a:r>
              <a:rPr lang="de-DE" sz="1700" dirty="0" err="1" smtClean="0"/>
              <a:t>zone</a:t>
            </a:r>
            <a:r>
              <a:rPr lang="de-DE" sz="1700" dirty="0" smtClean="0"/>
              <a:t> </a:t>
            </a:r>
            <a:r>
              <a:rPr lang="de-DE" sz="1700" dirty="0" err="1" smtClean="0"/>
              <a:t>without</a:t>
            </a:r>
            <a:r>
              <a:rPr lang="de-DE" sz="1700" dirty="0" smtClean="0"/>
              <a:t> </a:t>
            </a:r>
            <a:r>
              <a:rPr lang="de-DE" sz="1700" dirty="0" err="1" smtClean="0"/>
              <a:t>direct</a:t>
            </a:r>
            <a:r>
              <a:rPr lang="de-DE" sz="1700" dirty="0" smtClean="0"/>
              <a:t>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authenticated</a:t>
            </a:r>
            <a:r>
              <a:rPr lang="de-DE" sz="1700" dirty="0" smtClean="0"/>
              <a:t> Web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exclusively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Security: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196067" y="989578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8851550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1" name="Textfeld 41"/>
          <p:cNvSpPr txBox="1"/>
          <p:nvPr/>
        </p:nvSpPr>
        <p:spPr>
          <a:xfrm>
            <a:off x="10168395" y="342413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restricted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 smtClean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6906089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Overview</a:t>
            </a:r>
            <a:r>
              <a:rPr lang="de-DE" dirty="0" smtClean="0"/>
              <a:t>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</a:t>
            </a:r>
            <a:r>
              <a:rPr lang="de-DE" dirty="0" smtClean="0"/>
              <a:t>JOC Cockpit / Web Service / Master </a:t>
            </a:r>
            <a:r>
              <a:rPr lang="de-DE" dirty="0" smtClean="0"/>
              <a:t>/ </a:t>
            </a:r>
            <a:r>
              <a:rPr lang="de-DE" dirty="0" smtClean="0"/>
              <a:t>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Cockpit / Web Service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smtClean="0"/>
              <a:t>Cockpit and REST Web Service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smtClean="0"/>
              <a:t>and Masters </a:t>
            </a:r>
            <a:r>
              <a:rPr lang="de-DE" dirty="0" err="1" smtClean="0"/>
              <a:t>located</a:t>
            </a:r>
            <a:r>
              <a:rPr lang="de-DE" dirty="0" smtClean="0"/>
              <a:t> </a:t>
            </a:r>
            <a:r>
              <a:rPr lang="de-DE" dirty="0"/>
              <a:t>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/>
          </a:p>
          <a:p>
            <a:r>
              <a:rPr lang="de-DE" b="1" dirty="0" smtClean="0"/>
              <a:t>Master / Agent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Master</a:t>
            </a:r>
            <a:r>
              <a:rPr lang="de-DE" dirty="0" smtClean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/>
              <a:t>Agent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remote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watching</a:t>
            </a:r>
            <a:r>
              <a:rPr lang="de-DE" dirty="0" smtClean="0"/>
              <a:t>, i.e. </a:t>
            </a:r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incoming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4437500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5412860" y="6148844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8918060" y="509728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9893420" y="6148843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331253" y="677419"/>
            <a:ext cx="501473" cy="833825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673928" y="3020093"/>
            <a:ext cx="296683" cy="385769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870496" y="529921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6472040" y="529921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  <a:endParaRPr lang="de-DE" sz="1800" b="1" dirty="0" smtClean="0"/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  <a:endParaRPr lang="de-DE" sz="1800" b="1" dirty="0" smtClean="0"/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11872362" y="1500090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  <a:endParaRPr lang="de-DE" sz="1800" b="1" dirty="0" smtClean="0"/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JOC </a:t>
            </a:r>
            <a:r>
              <a:rPr lang="de-DE" sz="1700" b="1" dirty="0" smtClean="0"/>
              <a:t>Cockpit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</a:t>
            </a:r>
            <a:r>
              <a:rPr lang="de-DE" sz="1700" dirty="0" smtClean="0"/>
              <a:t>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r>
              <a:rPr lang="de-DE" sz="1700" dirty="0" smtClean="0"/>
              <a:t/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call</a:t>
            </a:r>
            <a:r>
              <a:rPr lang="de-DE" sz="1700" dirty="0" smtClean="0"/>
              <a:t> </a:t>
            </a:r>
            <a:r>
              <a:rPr lang="de-DE" sz="1700" dirty="0" err="1" smtClean="0"/>
              <a:t>up</a:t>
            </a:r>
            <a:r>
              <a:rPr lang="de-DE" sz="1700" dirty="0" smtClean="0"/>
              <a:t>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</a:t>
            </a:r>
            <a:r>
              <a:rPr lang="de-DE" sz="1700" dirty="0" err="1" smtClean="0"/>
              <a:t>and</a:t>
            </a:r>
            <a:r>
              <a:rPr lang="de-DE" sz="1700" dirty="0" smtClean="0"/>
              <a:t> manage JobScheduler </a:t>
            </a:r>
            <a:r>
              <a:rPr lang="de-DE" sz="1700" dirty="0" err="1" smtClean="0"/>
              <a:t>activities</a:t>
            </a:r>
            <a:r>
              <a:rPr lang="de-DE" sz="1700" dirty="0" smtClean="0"/>
              <a:t>, e.g. </a:t>
            </a:r>
            <a:r>
              <a:rPr lang="de-DE" sz="1700" dirty="0" err="1" smtClean="0"/>
              <a:t>current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planned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history</a:t>
            </a:r>
            <a:r>
              <a:rPr lang="de-DE" sz="1700" dirty="0" smtClean="0"/>
              <a:t> etc.</a:t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Cockpit </a:t>
            </a:r>
            <a:r>
              <a:rPr lang="de-DE" sz="1700" dirty="0" err="1" smtClean="0"/>
              <a:t>it</a:t>
            </a:r>
            <a:r>
              <a:rPr lang="de-DE" sz="1700" dirty="0" smtClean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possible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</a:t>
            </a:r>
            <a:r>
              <a:rPr lang="de-DE" sz="1700" dirty="0" smtClean="0"/>
              <a:t> </a:t>
            </a:r>
            <a:r>
              <a:rPr lang="de-DE" sz="1700" dirty="0" err="1" smtClean="0"/>
              <a:t>several</a:t>
            </a:r>
            <a:r>
              <a:rPr lang="de-DE" sz="1700" dirty="0" smtClean="0"/>
              <a:t> JobScheduler </a:t>
            </a:r>
            <a:r>
              <a:rPr lang="de-DE" sz="1700" dirty="0" smtClean="0"/>
              <a:t>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and </a:t>
            </a: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number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JobScheduler </a:t>
            </a: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execute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r>
              <a:rPr lang="de-DE" sz="1700" dirty="0" smtClean="0"/>
              <a:t> </a:t>
            </a:r>
            <a:r>
              <a:rPr lang="de-DE" sz="1700" dirty="0" smtClean="0"/>
              <a:t>and </a:t>
            </a:r>
            <a:r>
              <a:rPr lang="de-DE" sz="1700" dirty="0" err="1" smtClean="0"/>
              <a:t>tasks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their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/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JobScheduler Web </a:t>
            </a:r>
            <a:r>
              <a:rPr lang="de-DE" sz="1700" dirty="0" smtClean="0"/>
              <a:t>Service </a:t>
            </a:r>
            <a:r>
              <a:rPr lang="de-DE" sz="1700" dirty="0" err="1" smtClean="0"/>
              <a:t>implements</a:t>
            </a:r>
            <a:r>
              <a:rPr lang="de-DE" sz="1700" dirty="0" smtClean="0"/>
              <a:t> </a:t>
            </a:r>
            <a:r>
              <a:rPr lang="de-DE" sz="1700" dirty="0" smtClean="0"/>
              <a:t>a </a:t>
            </a:r>
            <a:r>
              <a:rPr lang="de-DE" sz="1700" dirty="0" err="1" smtClean="0"/>
              <a:t>RESTful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used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</a:t>
            </a:r>
            <a:r>
              <a:rPr lang="de-DE" sz="1700" dirty="0" smtClean="0"/>
              <a:t>Cockpit,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PowerShell CLI and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External</a:t>
            </a:r>
            <a:r>
              <a:rPr lang="de-DE" sz="1700" dirty="0" smtClean="0"/>
              <a:t> </a:t>
            </a:r>
            <a:r>
              <a:rPr lang="de-DE" sz="1700" dirty="0" err="1" smtClean="0"/>
              <a:t>Applications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Architecture Decision Template: JOC Cockpit and Web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JOC Cockpit </a:t>
            </a:r>
            <a:r>
              <a:rPr lang="de-DE" dirty="0" smtClean="0"/>
              <a:t>and </a:t>
            </a:r>
            <a:r>
              <a:rPr lang="de-DE" dirty="0" smtClean="0"/>
              <a:t>Web Service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</a:t>
            </a:r>
            <a:r>
              <a:rPr lang="de-DE" sz="1800" b="1" dirty="0" smtClean="0"/>
              <a:t>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9406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91569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Interface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800" b="1" dirty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705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Agent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JobScheduler Agent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Agent Cluster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a Cluster.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Fixed </a:t>
            </a:r>
            <a:r>
              <a:rPr lang="de-DE" i="1" dirty="0" err="1" smtClean="0"/>
              <a:t>Priority</a:t>
            </a:r>
            <a:r>
              <a:rPr lang="de-DE" sz="1200" i="1" dirty="0" smtClean="0"/>
              <a:t> </a:t>
            </a:r>
            <a:r>
              <a:rPr lang="de-DE" i="1" dirty="0" smtClean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selects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from</a:t>
            </a:r>
            <a:r>
              <a:rPr lang="de-DE" dirty="0" smtClean="0"/>
              <a:t> a Cluster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Round-Robin</a:t>
            </a:r>
            <a:r>
              <a:rPr lang="de-DE" sz="1200" i="1" dirty="0" smtClean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 smtClean="0"/>
              <a:t>switches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Agent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avialable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09796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117080" y="753007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7459759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166360" y="885435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14983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58194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062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Primary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smtClean="0"/>
              <a:t>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1433</Words>
  <Characters>0</Characters>
  <Application>Microsoft Office PowerPoint</Application>
  <PresentationFormat>Benutzerdefiniert</PresentationFormat>
  <Lines>0</Lines>
  <Paragraphs>584</Paragraphs>
  <Slides>19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19</vt:i4>
      </vt:variant>
    </vt:vector>
  </HeadingPairs>
  <TitlesOfParts>
    <vt:vector size="31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Architecture Decision Template: JOC Cockpit and Web Service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516</cp:revision>
  <dcterms:created xsi:type="dcterms:W3CDTF">2010-11-02T07:26:00Z</dcterms:created>
  <dcterms:modified xsi:type="dcterms:W3CDTF">2017-01-01T19:53:41Z</dcterms:modified>
</cp:coreProperties>
</file>