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35"/>
  </p:notesMasterIdLst>
  <p:handoutMasterIdLst>
    <p:handoutMasterId r:id="rId36"/>
  </p:handoutMasterIdLst>
  <p:sldIdLst>
    <p:sldId id="275" r:id="rId13"/>
    <p:sldId id="263" r:id="rId14"/>
    <p:sldId id="277" r:id="rId15"/>
    <p:sldId id="315" r:id="rId16"/>
    <p:sldId id="316" r:id="rId17"/>
    <p:sldId id="310" r:id="rId18"/>
    <p:sldId id="317" r:id="rId19"/>
    <p:sldId id="318" r:id="rId20"/>
    <p:sldId id="319" r:id="rId21"/>
    <p:sldId id="320" r:id="rId22"/>
    <p:sldId id="312" r:id="rId23"/>
    <p:sldId id="311" r:id="rId24"/>
    <p:sldId id="301" r:id="rId25"/>
    <p:sldId id="302" r:id="rId26"/>
    <p:sldId id="303" r:id="rId27"/>
    <p:sldId id="305" r:id="rId28"/>
    <p:sldId id="304" r:id="rId29"/>
    <p:sldId id="306" r:id="rId30"/>
    <p:sldId id="307" r:id="rId31"/>
    <p:sldId id="308" r:id="rId32"/>
    <p:sldId id="309" r:id="rId33"/>
    <p:sldId id="287" r:id="rId34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>
        <p:scale>
          <a:sx n="67" d="100"/>
          <a:sy n="67" d="100"/>
        </p:scale>
        <p:origin x="-168" y="-120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 smtClean="0"/>
            <a:t>Agent Cluster</a:t>
          </a:r>
          <a:endParaRPr lang="de-DE" dirty="0"/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 smtClean="0"/>
            <a:t>Fixed </a:t>
          </a:r>
          <a:r>
            <a:rPr lang="de-DE" dirty="0" err="1" smtClean="0"/>
            <a:t>Priority</a:t>
          </a:r>
          <a:r>
            <a:rPr lang="de-DE" dirty="0" smtClean="0"/>
            <a:t> and Round-Robin Scheduling: </a:t>
          </a:r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Active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 smtClean="0"/>
            <a:t>Active Cluster JobScheduler</a:t>
          </a:r>
          <a:endParaRPr lang="de-DE" dirty="0"/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Master/</a:t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 smtClean="0"/>
            <a:t>Master/Agent Cluster JobScheduler</a:t>
          </a:r>
          <a:endParaRPr lang="de-DE" dirty="0"/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Supervisor</a:t>
          </a:r>
          <a:br>
            <a:rPr lang="de-DE" sz="1400" dirty="0" smtClean="0"/>
          </a:br>
          <a:r>
            <a:rPr lang="de-DE" sz="1400" dirty="0" smtClean="0"/>
            <a:t>JobScheduler</a:t>
          </a:r>
          <a:endParaRPr lang="de-DE" sz="1400" dirty="0"/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 smtClean="0"/>
            <a:t>Passive &amp; Active Cluster Support,</a:t>
          </a:r>
          <a:endParaRPr lang="de-DE" dirty="0"/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 smtClean="0"/>
            <a:t>Central </a:t>
          </a:r>
          <a:r>
            <a:rPr lang="de-DE" dirty="0" err="1" smtClean="0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 smtClean="0"/>
            <a:t>Master/Agent Cluster Support, </a:t>
          </a:r>
          <a:r>
            <a:rPr lang="de-DE" dirty="0" err="1" smtClean="0"/>
            <a:t>Unclustered</a:t>
          </a:r>
          <a:r>
            <a:rPr lang="de-DE" dirty="0" smtClean="0"/>
            <a:t> JobScheduler Support</a:t>
          </a:r>
          <a:endParaRPr lang="de-DE" dirty="0"/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C538E622-401C-4D17-B2CA-04347DD56EF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Passive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5B17E0BE-F52F-497A-B432-A33D228A2BE1}" type="parTrans" cxnId="{E1CFE1FC-1381-46FC-8046-EE77AAE2978A}">
      <dgm:prSet/>
      <dgm:spPr/>
      <dgm:t>
        <a:bodyPr/>
        <a:lstStyle/>
        <a:p>
          <a:endParaRPr lang="de-DE"/>
        </a:p>
      </dgm:t>
    </dgm:pt>
    <dgm:pt modelId="{830BC2C9-2098-48C7-AACF-2B7F73C7B6E9}" type="sibTrans" cxnId="{E1CFE1FC-1381-46FC-8046-EE77AAE2978A}">
      <dgm:prSet/>
      <dgm:spPr/>
      <dgm:t>
        <a:bodyPr/>
        <a:lstStyle/>
        <a:p>
          <a:endParaRPr lang="de-DE"/>
        </a:p>
      </dgm:t>
    </dgm:pt>
    <dgm:pt modelId="{2259DC10-FECC-48B8-99F8-EA70F6C11BE5}">
      <dgm:prSet phldrT="[Text]"/>
      <dgm:spPr/>
      <dgm:t>
        <a:bodyPr/>
        <a:lstStyle/>
        <a:p>
          <a:r>
            <a:rPr lang="de-DE" dirty="0" smtClean="0"/>
            <a:t>Primary &amp; Backup JobScheduler</a:t>
          </a:r>
          <a:endParaRPr lang="de-DE" dirty="0"/>
        </a:p>
      </dgm:t>
    </dgm:pt>
    <dgm:pt modelId="{0A01F314-0CF9-42BD-81C6-0231707EE09E}" type="parTrans" cxnId="{D7F9D060-D976-4A38-8CC4-47382D2903E6}">
      <dgm:prSet/>
      <dgm:spPr/>
      <dgm:t>
        <a:bodyPr/>
        <a:lstStyle/>
        <a:p>
          <a:endParaRPr lang="de-DE"/>
        </a:p>
      </dgm:t>
    </dgm:pt>
    <dgm:pt modelId="{DF8D219C-169D-4B7E-AEAF-7AF49BD25050}" type="sibTrans" cxnId="{D7F9D060-D976-4A38-8CC4-47382D2903E6}">
      <dgm:prSet/>
      <dgm:spPr/>
      <dgm:t>
        <a:bodyPr/>
        <a:lstStyle/>
        <a:p>
          <a:endParaRPr lang="de-DE"/>
        </a:p>
      </dgm:t>
    </dgm:pt>
    <dgm:pt modelId="{88457A04-DA26-45D0-8082-2A2B4EA585E5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98286E51-24D6-4271-A091-8F04358FE4B8}" type="parTrans" cxnId="{F73153E0-2545-4AD7-9AAB-77476BA911D1}">
      <dgm:prSet/>
      <dgm:spPr/>
      <dgm:t>
        <a:bodyPr/>
        <a:lstStyle/>
        <a:p>
          <a:endParaRPr lang="de-DE"/>
        </a:p>
      </dgm:t>
    </dgm:pt>
    <dgm:pt modelId="{60AB32B2-F2AD-440D-ACD5-A15536E9739E}" type="sibTrans" cxnId="{F73153E0-2545-4AD7-9AAB-77476BA911D1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23EF74-9EB7-46CC-9CDF-2896BB82BD99}" type="pres">
      <dgm:prSet presAssocID="{4DCADB30-6232-46E5-911D-6D143E624EBF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ADC4AE-067F-4F81-83DE-039B62C61318}" type="pres">
      <dgm:prSet presAssocID="{6000A72F-F9B8-44EB-89A1-88771263998A}" presName="sp" presStyleCnt="0"/>
      <dgm:spPr/>
    </dgm:pt>
    <dgm:pt modelId="{2BE1D1FA-8A17-4099-AF46-451F1128615D}" type="pres">
      <dgm:prSet presAssocID="{C538E622-401C-4D17-B2CA-04347DD56EFF}" presName="composite" presStyleCnt="0"/>
      <dgm:spPr/>
    </dgm:pt>
    <dgm:pt modelId="{65D83CD1-667E-4613-A377-6B07545C9EA7}" type="pres">
      <dgm:prSet presAssocID="{C538E622-401C-4D17-B2CA-04347DD56EFF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5EF63B5-DC9F-42BE-A7F0-9D5912CAEA2B}" type="pres">
      <dgm:prSet presAssocID="{C538E622-401C-4D17-B2CA-04347DD56EFF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6705C2C-253D-4297-849A-B0CB26BC346C}" type="pres">
      <dgm:prSet presAssocID="{830BC2C9-2098-48C7-AACF-2B7F73C7B6E9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B1F376-6092-483D-A776-4D93277CAE6D}" type="pres">
      <dgm:prSet presAssocID="{8CE13C80-A808-4013-9B75-DEB486564BD9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A7B69E-A849-47CC-BF0E-76A01609BA55}" type="pres">
      <dgm:prSet presAssocID="{76F4A54B-8400-4199-9EE9-CC95B62B030E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14537B-5FF4-4DE1-B81F-314F18044BBB}" type="pres">
      <dgm:prSet presAssocID="{423BBBD4-2606-470F-8D0C-1CB8C08B97D3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42C0B89-37E1-4F40-B584-46E0FCDB16DE}" srcId="{482D3CE7-B01B-4788-B1E3-918AE399D884}" destId="{423BBBD4-2606-470F-8D0C-1CB8C08B97D3}" srcOrd="4" destOrd="0" parTransId="{9D749CDC-96DF-468B-AE4C-58DEE7606474}" sibTransId="{35A5F4CD-A86E-4F48-B4A8-6621A762811D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CE7A5DE8-B9E8-4426-A9A2-EB66D590BB06}" type="presOf" srcId="{88457A04-DA26-45D0-8082-2A2B4EA585E5}" destId="{C5EF63B5-DC9F-42BE-A7F0-9D5912CAEA2B}" srcOrd="0" destOrd="1" presId="urn:microsoft.com/office/officeart/2005/8/layout/chevron2"/>
    <dgm:cxn modelId="{695C4F6D-F342-4BC4-A732-31F4FAE27FBA}" srcId="{482D3CE7-B01B-4788-B1E3-918AE399D884}" destId="{76F4A54B-8400-4199-9EE9-CC95B62B030E}" srcOrd="3" destOrd="0" parTransId="{E856BE83-370C-4932-BE9D-DD8868CA3C47}" sibTransId="{3B5CC65B-5BAC-42D3-8A28-F3B7C3F6439F}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D056EB5D-7903-4958-A14D-BDE321BD73B2}" type="presOf" srcId="{C538E622-401C-4D17-B2CA-04347DD56EFF}" destId="{65D83CD1-667E-4613-A377-6B07545C9EA7}" srcOrd="0" destOrd="0" presId="urn:microsoft.com/office/officeart/2005/8/layout/chevron2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F73153E0-2545-4AD7-9AAB-77476BA911D1}" srcId="{C538E622-401C-4D17-B2CA-04347DD56EFF}" destId="{88457A04-DA26-45D0-8082-2A2B4EA585E5}" srcOrd="1" destOrd="0" parTransId="{98286E51-24D6-4271-A091-8F04358FE4B8}" sibTransId="{60AB32B2-F2AD-440D-ACD5-A15536E9739E}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E1CFE1FC-1381-46FC-8046-EE77AAE2978A}" srcId="{482D3CE7-B01B-4788-B1E3-918AE399D884}" destId="{C538E622-401C-4D17-B2CA-04347DD56EFF}" srcOrd="1" destOrd="0" parTransId="{5B17E0BE-F52F-497A-B432-A33D228A2BE1}" sibTransId="{830BC2C9-2098-48C7-AACF-2B7F73C7B6E9}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D7F9D060-D976-4A38-8CC4-47382D2903E6}" srcId="{C538E622-401C-4D17-B2CA-04347DD56EFF}" destId="{2259DC10-FECC-48B8-99F8-EA70F6C11BE5}" srcOrd="0" destOrd="0" parTransId="{0A01F314-0CF9-42BD-81C6-0231707EE09E}" sibTransId="{DF8D219C-169D-4B7E-AEAF-7AF49BD25050}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6054BA0D-9F38-4151-9903-364981BDDAAD}" type="presOf" srcId="{2259DC10-FECC-48B8-99F8-EA70F6C11BE5}" destId="{C5EF63B5-DC9F-42BE-A7F0-9D5912CAEA2B}" srcOrd="0" destOrd="0" presId="urn:microsoft.com/office/officeart/2005/8/layout/chevron2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1642A09B-5BFA-4A58-A2B8-9E3C6F57C406}" srcId="{482D3CE7-B01B-4788-B1E3-918AE399D884}" destId="{8CE13C80-A808-4013-9B75-DEB486564BD9}" srcOrd="2" destOrd="0" parTransId="{260E4C27-4D94-4C2F-AC33-3B240BADF877}" sibTransId="{1ECF0C65-1456-4774-9DBE-4A642A297D02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4CB42208-5460-4DDB-96EB-20703BF0ED20}" type="presParOf" srcId="{5945BF8A-4DD4-41AA-983D-B2D86D79AFDF}" destId="{2BE1D1FA-8A17-4099-AF46-451F1128615D}" srcOrd="2" destOrd="0" presId="urn:microsoft.com/office/officeart/2005/8/layout/chevron2"/>
    <dgm:cxn modelId="{5D130C3C-9054-4B8C-B9A3-AB19895F3A84}" type="presParOf" srcId="{2BE1D1FA-8A17-4099-AF46-451F1128615D}" destId="{65D83CD1-667E-4613-A377-6B07545C9EA7}" srcOrd="0" destOrd="0" presId="urn:microsoft.com/office/officeart/2005/8/layout/chevron2"/>
    <dgm:cxn modelId="{5DA1887C-C98B-4587-96CA-8928D2A631B9}" type="presParOf" srcId="{2BE1D1FA-8A17-4099-AF46-451F1128615D}" destId="{C5EF63B5-DC9F-42BE-A7F0-9D5912CAEA2B}" srcOrd="1" destOrd="0" presId="urn:microsoft.com/office/officeart/2005/8/layout/chevron2"/>
    <dgm:cxn modelId="{BD2E04A3-CB91-4CA3-9C69-C67C9608F651}" type="presParOf" srcId="{5945BF8A-4DD4-41AA-983D-B2D86D79AFDF}" destId="{C6705C2C-253D-4297-849A-B0CB26BC346C}" srcOrd="3" destOrd="0" presId="urn:microsoft.com/office/officeart/2005/8/layout/chevron2"/>
    <dgm:cxn modelId="{D1F0DAA6-1D29-4F60-94DC-7B6718608A4C}" type="presParOf" srcId="{5945BF8A-4DD4-41AA-983D-B2D86D79AFDF}" destId="{CE4E14B0-BB6B-444A-9C3A-FB22D082BE99}" srcOrd="4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5" destOrd="0" presId="urn:microsoft.com/office/officeart/2005/8/layout/chevron2"/>
    <dgm:cxn modelId="{C0B0BBEB-38E3-47BD-9222-D59EE25C0756}" type="presParOf" srcId="{5945BF8A-4DD4-41AA-983D-B2D86D79AFDF}" destId="{885EE359-5976-4C6D-AB4C-F8149F2FC2A1}" srcOrd="6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7" destOrd="0" presId="urn:microsoft.com/office/officeart/2005/8/layout/chevron2"/>
    <dgm:cxn modelId="{B52EE241-3794-4B57-8CA6-22245D643530}" type="presParOf" srcId="{5945BF8A-4DD4-41AA-983D-B2D86D79AFDF}" destId="{5DAE2B02-8CBD-42C5-B52C-877935E3C485}" srcOrd="8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253279" y="259707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97414"/>
        <a:ext cx="1181973" cy="506560"/>
      </dsp:txXfrm>
    </dsp:sp>
    <dsp:sp modelId="{EF23EF74-9EB7-46CC-9CDF-2896BB82BD99}">
      <dsp:nvSpPr>
        <dsp:cNvPr id="0" name=""/>
        <dsp:cNvSpPr/>
      </dsp:nvSpPr>
      <dsp:spPr>
        <a:xfrm rot="5400000">
          <a:off x="6271275" y="-5082874"/>
          <a:ext cx="1098123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Agent Cluster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Fixed </a:t>
          </a:r>
          <a:r>
            <a:rPr lang="de-DE" sz="2100" kern="1200" dirty="0" err="1" smtClean="0"/>
            <a:t>Priority</a:t>
          </a:r>
          <a:r>
            <a:rPr lang="de-DE" sz="2100" kern="1200" dirty="0" smtClean="0"/>
            <a:t> and Round-Robin Scheduling: </a:t>
          </a: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60034"/>
        <a:ext cx="11223121" cy="990911"/>
      </dsp:txXfrm>
    </dsp:sp>
    <dsp:sp modelId="{65D83CD1-667E-4613-A377-6B07545C9EA7}">
      <dsp:nvSpPr>
        <dsp:cNvPr id="0" name=""/>
        <dsp:cNvSpPr/>
      </dsp:nvSpPr>
      <dsp:spPr>
        <a:xfrm rot="5400000">
          <a:off x="-253279" y="1835225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Passive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2172932"/>
        <a:ext cx="1181973" cy="506560"/>
      </dsp:txXfrm>
    </dsp:sp>
    <dsp:sp modelId="{C5EF63B5-DC9F-42BE-A7F0-9D5912CAEA2B}">
      <dsp:nvSpPr>
        <dsp:cNvPr id="0" name=""/>
        <dsp:cNvSpPr/>
      </dsp:nvSpPr>
      <dsp:spPr>
        <a:xfrm rot="5400000">
          <a:off x="6271563" y="-3507645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Primary &amp; Backup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automated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fail-over</a:t>
          </a:r>
          <a:endParaRPr lang="de-DE" sz="2100" kern="1200" dirty="0"/>
        </a:p>
      </dsp:txBody>
      <dsp:txXfrm rot="-5400000">
        <a:off x="1181973" y="1635523"/>
        <a:ext cx="11223149" cy="990390"/>
      </dsp:txXfrm>
    </dsp:sp>
    <dsp:sp modelId="{CB842066-3659-4E21-8E4E-62257975CEC6}">
      <dsp:nvSpPr>
        <dsp:cNvPr id="0" name=""/>
        <dsp:cNvSpPr/>
      </dsp:nvSpPr>
      <dsp:spPr>
        <a:xfrm rot="5400000">
          <a:off x="-253279" y="3410742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Active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3748449"/>
        <a:ext cx="1181973" cy="506560"/>
      </dsp:txXfrm>
    </dsp:sp>
    <dsp:sp modelId="{F5B1F376-6092-483D-A776-4D93277CAE6D}">
      <dsp:nvSpPr>
        <dsp:cNvPr id="0" name=""/>
        <dsp:cNvSpPr/>
      </dsp:nvSpPr>
      <dsp:spPr>
        <a:xfrm rot="5400000">
          <a:off x="6271563" y="-193212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Active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 and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endParaRPr lang="de-DE" sz="2100" kern="1200" dirty="0"/>
        </a:p>
      </dsp:txBody>
      <dsp:txXfrm rot="-5400000">
        <a:off x="1181973" y="3211041"/>
        <a:ext cx="11223149" cy="990390"/>
      </dsp:txXfrm>
    </dsp:sp>
    <dsp:sp modelId="{63ED4265-965A-40F8-A9B0-6680CBD1CB8D}">
      <dsp:nvSpPr>
        <dsp:cNvPr id="0" name=""/>
        <dsp:cNvSpPr/>
      </dsp:nvSpPr>
      <dsp:spPr>
        <a:xfrm rot="5400000">
          <a:off x="-253279" y="4986260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Master/</a:t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2" y="5323967"/>
        <a:ext cx="1181973" cy="506560"/>
      </dsp:txXfrm>
    </dsp:sp>
    <dsp:sp modelId="{83A7B69E-A849-47CC-BF0E-76A01609BA55}">
      <dsp:nvSpPr>
        <dsp:cNvPr id="0" name=""/>
        <dsp:cNvSpPr/>
      </dsp:nvSpPr>
      <dsp:spPr>
        <a:xfrm rot="5400000">
          <a:off x="6271563" y="-356609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JobScheduler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err="1" smtClean="0"/>
            <a:t>Redundancy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sharing</a:t>
          </a:r>
          <a:r>
            <a:rPr lang="de-DE" sz="2100" kern="1200" dirty="0" smtClean="0"/>
            <a:t>, </a:t>
          </a:r>
          <a:r>
            <a:rPr lang="de-DE" sz="2100" kern="1200" dirty="0" err="1" smtClean="0"/>
            <a:t>load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distribution</a:t>
          </a:r>
          <a:endParaRPr lang="de-DE" sz="2100" kern="1200" dirty="0"/>
        </a:p>
      </dsp:txBody>
      <dsp:txXfrm rot="-5400000">
        <a:off x="1181973" y="4786559"/>
        <a:ext cx="11223149" cy="990390"/>
      </dsp:txXfrm>
    </dsp:sp>
    <dsp:sp modelId="{D64403FC-6C74-4DFB-A3F2-060C64F3117A}">
      <dsp:nvSpPr>
        <dsp:cNvPr id="0" name=""/>
        <dsp:cNvSpPr/>
      </dsp:nvSpPr>
      <dsp:spPr>
        <a:xfrm rot="5400000">
          <a:off x="-253279" y="6561778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Supervisor</a:t>
          </a:r>
          <a:br>
            <a:rPr lang="de-DE" sz="1400" kern="1200" dirty="0" smtClean="0"/>
          </a:br>
          <a:r>
            <a:rPr lang="de-DE" sz="1400" kern="1200" dirty="0" smtClean="0"/>
            <a:t>JobScheduler</a:t>
          </a:r>
          <a:endParaRPr lang="de-DE" sz="1400" kern="1200" dirty="0"/>
        </a:p>
      </dsp:txBody>
      <dsp:txXfrm rot="-5400000">
        <a:off x="2" y="6899485"/>
        <a:ext cx="1181973" cy="506560"/>
      </dsp:txXfrm>
    </dsp:sp>
    <dsp:sp modelId="{0414537B-5FF4-4DE1-B81F-314F18044BBB}">
      <dsp:nvSpPr>
        <dsp:cNvPr id="0" name=""/>
        <dsp:cNvSpPr/>
      </dsp:nvSpPr>
      <dsp:spPr>
        <a:xfrm rot="5400000">
          <a:off x="6271563" y="121890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Passive &amp; Active Cluster Support,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Master/Agent Cluster Support, </a:t>
          </a:r>
          <a:r>
            <a:rPr lang="de-DE" sz="2100" kern="1200" dirty="0" err="1" smtClean="0"/>
            <a:t>Unclustered</a:t>
          </a:r>
          <a:r>
            <a:rPr lang="de-DE" sz="2100" kern="1200" dirty="0" smtClean="0"/>
            <a:t> JobScheduler Support</a:t>
          </a:r>
          <a:endParaRPr lang="de-DE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100" kern="1200" dirty="0" smtClean="0"/>
            <a:t>Central </a:t>
          </a:r>
          <a:r>
            <a:rPr lang="de-DE" sz="2100" kern="1200" dirty="0" err="1" smtClean="0"/>
            <a:t>Configuration</a:t>
          </a:r>
          <a:endParaRPr lang="de-DE" sz="2100" kern="1200" dirty="0"/>
        </a:p>
      </dsp:txBody>
      <dsp:txXfrm rot="-5400000">
        <a:off x="1181973" y="6362075"/>
        <a:ext cx="11223149" cy="99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02.05.2017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02.05.2017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smtClean="0"/>
              <a:t>Consulting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</a:t>
            </a:r>
            <a:r>
              <a:rPr lang="de-DE" sz="1700" dirty="0" smtClean="0"/>
              <a:t>Service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Multiple 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JOC Cockpit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 smtClean="0"/>
              <a:t>information</a:t>
            </a:r>
            <a:r>
              <a:rPr lang="de-DE" sz="1700" dirty="0" smtClean="0"/>
              <a:t> and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operated</a:t>
            </a:r>
            <a:r>
              <a:rPr lang="de-DE" sz="1700" dirty="0" smtClean="0"/>
              <a:t> </a:t>
            </a:r>
            <a:r>
              <a:rPr lang="de-DE" sz="1700" dirty="0" err="1" smtClean="0"/>
              <a:t>locally</a:t>
            </a:r>
            <a:r>
              <a:rPr lang="de-DE" sz="1700" dirty="0" smtClean="0"/>
              <a:t> per </a:t>
            </a:r>
            <a:r>
              <a:rPr lang="de-DE" sz="1700" dirty="0" err="1" smtClean="0"/>
              <a:t>each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 smtClean="0"/>
              <a:t>jobs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 smtClean="0"/>
              <a:t>Failure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Reporting Database </a:t>
            </a:r>
            <a:r>
              <a:rPr lang="de-DE" sz="1700" dirty="0" err="1" smtClean="0"/>
              <a:t>does</a:t>
            </a:r>
            <a:r>
              <a:rPr lang="de-DE" sz="1700" dirty="0" smtClean="0"/>
              <a:t> not </a:t>
            </a:r>
            <a:r>
              <a:rPr lang="de-DE" sz="1700" dirty="0" err="1" smtClean="0"/>
              <a:t>prevent</a:t>
            </a:r>
            <a:r>
              <a:rPr lang="de-DE" sz="1700" dirty="0" smtClean="0"/>
              <a:t> a Master </a:t>
            </a:r>
            <a:r>
              <a:rPr lang="de-DE" sz="1700" dirty="0" err="1" smtClean="0"/>
              <a:t>from</a:t>
            </a:r>
            <a:r>
              <a:rPr lang="de-DE" sz="1700" dirty="0" smtClean="0"/>
              <a:t> </a:t>
            </a:r>
            <a:r>
              <a:rPr lang="de-DE" sz="1700" dirty="0" err="1" smtClean="0"/>
              <a:t>running</a:t>
            </a:r>
            <a:r>
              <a:rPr lang="de-DE" sz="1700" dirty="0" smtClean="0"/>
              <a:t> </a:t>
            </a:r>
            <a:r>
              <a:rPr lang="de-DE" sz="1700" dirty="0" err="1" smtClean="0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smtClean="0"/>
              <a:t>and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any</a:t>
            </a:r>
            <a:r>
              <a:rPr lang="de-DE" sz="1700" dirty="0" smtClean="0"/>
              <a:t> Master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Scenario: Interface Server, Multi Master Servers with local Databases, Reporting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Setup Scenario: Multi Master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208455" y="694079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JobScheduler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Agent </a:t>
            </a:r>
            <a:endParaRPr lang="de-DE" sz="1800" b="1" dirty="0" smtClean="0"/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808485" y="3191173"/>
            <a:ext cx="2134958" cy="3013695"/>
          </a:xfrm>
          <a:prstGeom prst="bentConnector3">
            <a:avLst>
              <a:gd name="adj1" fmla="val 51338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833125" y="6730648"/>
            <a:ext cx="10730" cy="21014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9079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Reporting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5" y="6204867"/>
            <a:ext cx="502520" cy="34610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489036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5237875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Interface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Agent </a:t>
            </a:r>
            <a:endParaRPr lang="de-DE" sz="1800" b="1" dirty="0" smtClean="0"/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808485" y="5679088"/>
            <a:ext cx="2209331" cy="5257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8524940"/>
            <a:ext cx="7264579" cy="18906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8524939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           Database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31789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Abgerundetes Rechteck 35"/>
          <p:cNvSpPr/>
          <p:nvPr/>
        </p:nvSpPr>
        <p:spPr>
          <a:xfrm>
            <a:off x="88577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  <a:endParaRPr lang="de-DE" sz="1800" b="1" dirty="0" smtClean="0"/>
          </a:p>
        </p:txBody>
      </p:sp>
      <p:cxnSp>
        <p:nvCxnSpPr>
          <p:cNvPr id="22" name="Gewinkelte Verbindung 21"/>
          <p:cNvCxnSpPr>
            <a:stCxn id="42" idx="1"/>
            <a:endCxn id="103" idx="2"/>
          </p:cNvCxnSpPr>
          <p:nvPr/>
        </p:nvCxnSpPr>
        <p:spPr>
          <a:xfrm rot="10800000" flipH="1" flipV="1">
            <a:off x="4531795" y="6204867"/>
            <a:ext cx="2552649" cy="3461079"/>
          </a:xfrm>
          <a:prstGeom prst="bentConnector3">
            <a:avLst>
              <a:gd name="adj1" fmla="val -4477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12" idx="6"/>
            <a:endCxn id="36" idx="0"/>
          </p:cNvCxnSpPr>
          <p:nvPr/>
        </p:nvCxnSpPr>
        <p:spPr>
          <a:xfrm>
            <a:off x="8923669" y="3547075"/>
            <a:ext cx="909456" cy="2132013"/>
          </a:xfrm>
          <a:prstGeom prst="bentConnector2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12" idx="3"/>
            <a:endCxn id="42" idx="0"/>
          </p:cNvCxnSpPr>
          <p:nvPr/>
        </p:nvCxnSpPr>
        <p:spPr>
          <a:xfrm rot="5400000">
            <a:off x="5350164" y="4157824"/>
            <a:ext cx="1678257" cy="136427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4229005" y="5136363"/>
            <a:ext cx="2855440" cy="31789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Master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2" name="Abgerundetes Rechteck 41"/>
          <p:cNvSpPr/>
          <p:nvPr/>
        </p:nvSpPr>
        <p:spPr>
          <a:xfrm>
            <a:off x="4531796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43" name="Zylinder 42"/>
          <p:cNvSpPr/>
          <p:nvPr/>
        </p:nvSpPr>
        <p:spPr>
          <a:xfrm>
            <a:off x="4871756" y="694079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JobScheduler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cxnSp>
        <p:nvCxnSpPr>
          <p:cNvPr id="47" name="Gerade Verbindung mit Pfeil 46"/>
          <p:cNvCxnSpPr>
            <a:stCxn id="42" idx="2"/>
            <a:endCxn id="43" idx="1"/>
          </p:cNvCxnSpPr>
          <p:nvPr/>
        </p:nvCxnSpPr>
        <p:spPr>
          <a:xfrm>
            <a:off x="5507156" y="6730648"/>
            <a:ext cx="0" cy="21014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    Master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Agent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JobScheduler Agent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Agent Cluster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a Cluster.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Fixed </a:t>
            </a:r>
            <a:r>
              <a:rPr lang="de-DE" i="1" dirty="0" err="1" smtClean="0"/>
              <a:t>Priority</a:t>
            </a:r>
            <a:r>
              <a:rPr lang="de-DE" sz="1200" i="1" dirty="0" smtClean="0"/>
              <a:t> </a:t>
            </a:r>
            <a:r>
              <a:rPr lang="de-DE" i="1" dirty="0" smtClean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selects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from</a:t>
            </a:r>
            <a:r>
              <a:rPr lang="de-DE" dirty="0" smtClean="0"/>
              <a:t> a Cluster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an Agent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.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Round-Robin</a:t>
            </a:r>
            <a:r>
              <a:rPr lang="de-DE" sz="1200" i="1" dirty="0" smtClean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 smtClean="0"/>
              <a:t>switches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Agent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Should</a:t>
            </a:r>
            <a:r>
              <a:rPr lang="de-DE" dirty="0" smtClean="0"/>
              <a:t> an Agent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avialable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Agent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577314" y="709796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117080" y="7530078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840124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2" idx="0"/>
          </p:cNvCxnSpPr>
          <p:nvPr/>
        </p:nvCxnSpPr>
        <p:spPr>
          <a:xfrm>
            <a:off x="6815484" y="5025904"/>
            <a:ext cx="2411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202994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2178354" y="5025903"/>
            <a:ext cx="0" cy="175874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823782" y="219286"/>
            <a:ext cx="746761" cy="676335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669049" y="3064550"/>
            <a:ext cx="419098" cy="140048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6817895" y="5879343"/>
            <a:ext cx="1571725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3788734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816342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7459759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166360" y="8854352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2" name="Rechteck 1"/>
          <p:cNvSpPr/>
          <p:nvPr/>
        </p:nvSpPr>
        <p:spPr>
          <a:xfrm>
            <a:off x="4331368" y="6732784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Abgerundetes Rechteck 46"/>
          <p:cNvSpPr/>
          <p:nvPr/>
        </p:nvSpPr>
        <p:spPr>
          <a:xfrm>
            <a:off x="9918989" y="714983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pPr algn="ctr"/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12458755" y="758194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55" name="Abgerundetes Rechteck 54"/>
          <p:cNvSpPr/>
          <p:nvPr/>
        </p:nvSpPr>
        <p:spPr>
          <a:xfrm>
            <a:off x="10508035" y="890622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60" name="Rechteck 59"/>
          <p:cNvSpPr/>
          <p:nvPr/>
        </p:nvSpPr>
        <p:spPr>
          <a:xfrm>
            <a:off x="9673043" y="6784652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 Box 85"/>
          <p:cNvSpPr txBox="1">
            <a:spLocks noChangeArrowheads="1"/>
          </p:cNvSpPr>
          <p:nvPr/>
        </p:nvSpPr>
        <p:spPr bwMode="auto">
          <a:xfrm>
            <a:off x="12801434" y="9103133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654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Primary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smtClean="0"/>
              <a:t>Master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failover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Failover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44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Backup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and Backup JobScheduler Master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after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Primary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Active Cluster JobScheduler Master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Active</a:t>
            </a:r>
            <a:r>
              <a:rPr lang="de-DE" sz="2400" dirty="0" smtClean="0"/>
              <a:t> </a:t>
            </a:r>
            <a:r>
              <a:rPr lang="de-DE" dirty="0" smtClean="0"/>
              <a:t>Cluster</a:t>
            </a:r>
            <a:r>
              <a:rPr lang="de-DE" sz="2400" dirty="0" smtClean="0"/>
              <a:t> </a:t>
            </a:r>
            <a:r>
              <a:rPr lang="de-DE" dirty="0" smtClean="0"/>
              <a:t>JobScheduler</a:t>
            </a:r>
            <a:r>
              <a:rPr lang="de-DE" sz="2400" dirty="0" smtClean="0"/>
              <a:t> </a:t>
            </a:r>
            <a:r>
              <a:rPr lang="de-DE" dirty="0" err="1" smtClean="0"/>
              <a:t>with</a:t>
            </a:r>
            <a:r>
              <a:rPr lang="de-DE" sz="2400" dirty="0" smtClean="0"/>
              <a:t> </a:t>
            </a:r>
            <a:r>
              <a:rPr lang="de-DE" dirty="0" err="1" smtClean="0"/>
              <a:t>failed</a:t>
            </a:r>
            <a:r>
              <a:rPr lang="de-DE" sz="2400" dirty="0" smtClean="0"/>
              <a:t> </a:t>
            </a:r>
            <a:r>
              <a:rPr lang="de-DE" dirty="0" err="1" smtClean="0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Master/Agent Passive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Connections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 </a:t>
            </a:r>
            <a:r>
              <a:rPr lang="de-DE" b="1" dirty="0" err="1" smtClean="0"/>
              <a:t>Execution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JITL Jobs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</a:t>
            </a:r>
            <a:r>
              <a:rPr lang="de-DE" dirty="0"/>
              <a:t>Master/Agent 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</a:t>
            </a:r>
            <a:r>
              <a:rPr lang="de-DE" dirty="0" smtClean="0"/>
              <a:t>post-</a:t>
            </a:r>
            <a:r>
              <a:rPr lang="de-DE" dirty="0" err="1" smtClean="0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 Passive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Primary and Backup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 </a:t>
            </a:r>
            <a:r>
              <a:rPr lang="de-DE" b="1" dirty="0" err="1" smtClean="0"/>
              <a:t>Workload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Overview</a:t>
            </a:r>
            <a:endParaRPr lang="de-CH" dirty="0" smtClean="0"/>
          </a:p>
          <a:p>
            <a:pPr lvl="1"/>
            <a:r>
              <a:rPr lang="de-CH" sz="1800" dirty="0"/>
              <a:t>Components: </a:t>
            </a:r>
            <a:r>
              <a:rPr lang="de-CH" sz="1800" dirty="0" smtClean="0"/>
              <a:t>JOC </a:t>
            </a:r>
            <a:r>
              <a:rPr lang="de-CH" sz="1800" dirty="0"/>
              <a:t>Cockpit  /  </a:t>
            </a:r>
            <a:r>
              <a:rPr lang="de-CH" sz="1800" dirty="0" smtClean="0"/>
              <a:t>Web Service  /  Master </a:t>
            </a:r>
            <a:r>
              <a:rPr lang="de-CH" sz="1800" dirty="0"/>
              <a:t>/  Agent</a:t>
            </a:r>
            <a:endParaRPr lang="de-CH" sz="1800" dirty="0" smtClean="0"/>
          </a:p>
          <a:p>
            <a:pPr lvl="1"/>
            <a:r>
              <a:rPr lang="de-CH" sz="1800" dirty="0" smtClean="0"/>
              <a:t>Security: </a:t>
            </a:r>
            <a:r>
              <a:rPr lang="de-CH" sz="1800" dirty="0"/>
              <a:t>JOC Cockpit  /  Web Service  /  Master /  Agent</a:t>
            </a:r>
            <a:endParaRPr lang="de-CH" sz="1800" dirty="0" smtClean="0"/>
          </a:p>
          <a:p>
            <a:pPr lvl="1"/>
            <a:r>
              <a:rPr lang="de-CH" sz="1800" dirty="0" err="1" smtClean="0"/>
              <a:t>Platforms</a:t>
            </a:r>
            <a:r>
              <a:rPr lang="de-CH" sz="1800" dirty="0" smtClean="0"/>
              <a:t>: JOC Cockpit  /  Web Service  /  Master /  Agent</a:t>
            </a:r>
            <a:r>
              <a:rPr lang="de-CH" sz="600" dirty="0" smtClean="0"/>
              <a:t/>
            </a:r>
            <a:br>
              <a:rPr lang="de-CH" sz="600" dirty="0" smtClean="0"/>
            </a:br>
            <a:endParaRPr lang="de-CH" sz="600" dirty="0" smtClean="0"/>
          </a:p>
          <a:p>
            <a:r>
              <a:rPr lang="de-CH" dirty="0" smtClean="0"/>
              <a:t>Setup Scenarios</a:t>
            </a:r>
          </a:p>
          <a:p>
            <a:pPr lvl="1"/>
            <a:r>
              <a:rPr lang="de-CH" sz="1800" dirty="0" smtClean="0"/>
              <a:t>Scenario: </a:t>
            </a:r>
            <a:r>
              <a:rPr lang="de-CH" sz="1800" dirty="0" err="1" smtClean="0"/>
              <a:t>Standalone</a:t>
            </a:r>
            <a:r>
              <a:rPr lang="de-CH" sz="1800" dirty="0" smtClean="0"/>
              <a:t> JobScheduler Server / High </a:t>
            </a:r>
            <a:r>
              <a:rPr lang="de-CH" sz="1800" dirty="0" err="1" smtClean="0"/>
              <a:t>Availability</a:t>
            </a:r>
            <a:r>
              <a:rPr lang="de-CH" sz="1800" dirty="0"/>
              <a:t> </a:t>
            </a:r>
            <a:r>
              <a:rPr lang="de-CH" sz="1800" dirty="0" smtClean="0"/>
              <a:t>/ Multi Master</a:t>
            </a:r>
            <a:endParaRPr lang="de-CH" sz="1800" dirty="0" smtClean="0"/>
          </a:p>
          <a:p>
            <a:r>
              <a:rPr lang="de-CH" dirty="0" smtClean="0"/>
              <a:t>Agent </a:t>
            </a:r>
            <a:r>
              <a:rPr lang="de-CH" dirty="0" smtClean="0"/>
              <a:t>Cluster</a:t>
            </a:r>
            <a:endParaRPr lang="de-CH" dirty="0"/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JobScheduler Agent Cluster</a:t>
            </a:r>
            <a:r>
              <a:rPr lang="de-CH" sz="600" dirty="0" smtClean="0"/>
              <a:t/>
            </a:r>
            <a:br>
              <a:rPr lang="de-CH" sz="600" dirty="0" smtClean="0"/>
            </a:br>
            <a:endParaRPr lang="de-CH" sz="600" dirty="0" smtClean="0"/>
          </a:p>
          <a:p>
            <a:r>
              <a:rPr lang="de-CH" dirty="0" smtClean="0"/>
              <a:t>Master Passive Cluster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: Primary </a:t>
            </a:r>
            <a:r>
              <a:rPr lang="de-CH" sz="1800" dirty="0" smtClean="0"/>
              <a:t>and Backup JobScheduler </a:t>
            </a:r>
            <a:r>
              <a:rPr lang="de-CH" sz="1800" dirty="0" smtClean="0"/>
              <a:t>Master</a:t>
            </a:r>
          </a:p>
          <a:p>
            <a:pPr marL="0" indent="0">
              <a:buNone/>
            </a:pPr>
            <a:endParaRPr lang="de-DE" sz="600" dirty="0" smtClean="0"/>
          </a:p>
          <a:p>
            <a:r>
              <a:rPr lang="de-DE" dirty="0" smtClean="0"/>
              <a:t>Master Active Cluster</a:t>
            </a:r>
            <a:endParaRPr lang="de-DE" dirty="0"/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Active Cluster JobScheduler Master</a:t>
            </a:r>
            <a:endParaRPr lang="de-DE" sz="1800" dirty="0"/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Master/Agent Passive </a:t>
            </a:r>
            <a:r>
              <a:rPr lang="de-DE" sz="1800" dirty="0" smtClean="0"/>
              <a:t>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Master/Agent Active Cluster </a:t>
            </a:r>
            <a:r>
              <a:rPr lang="de-DE" sz="1800" dirty="0" smtClean="0"/>
              <a:t>JobScheduler</a:t>
            </a:r>
            <a:endParaRPr lang="de-DE" sz="600" dirty="0"/>
          </a:p>
          <a:p>
            <a:endParaRPr lang="de-DE" sz="600" dirty="0"/>
          </a:p>
          <a:p>
            <a:r>
              <a:rPr lang="de-DE" dirty="0" smtClean="0"/>
              <a:t>Supervisor 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Master Passive and Active Cluster</a:t>
            </a:r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Master/Agent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Cluster </a:t>
            </a:r>
            <a:r>
              <a:rPr lang="de-DE" dirty="0" err="1" smtClean="0"/>
              <a:t>members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Cluster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Unclustered</a:t>
            </a:r>
            <a:r>
              <a:rPr lang="de-DE" dirty="0" smtClean="0"/>
              <a:t>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 smtClean="0"/>
              <a:t>Unclustered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JobSchedulers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22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47405170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smtClean="0"/>
              <a:t>JOC Cockpit / Web Service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JOC Cockpit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job</a:t>
            </a:r>
            <a:r>
              <a:rPr lang="de-DE" sz="1700" dirty="0" smtClean="0"/>
              <a:t> </a:t>
            </a:r>
            <a:r>
              <a:rPr lang="de-DE" sz="1700" dirty="0" err="1" smtClean="0"/>
              <a:t>control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</a:t>
            </a:r>
            <a:r>
              <a:rPr lang="de-DE" sz="1700" dirty="0" err="1" smtClean="0"/>
              <a:t>browsers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using</a:t>
            </a:r>
            <a:r>
              <a:rPr lang="de-DE" sz="1700" dirty="0" smtClean="0"/>
              <a:t> a Web Service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performs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authentication</a:t>
            </a:r>
            <a:r>
              <a:rPr lang="de-DE" sz="1700" dirty="0" smtClean="0"/>
              <a:t> and </a:t>
            </a:r>
            <a:r>
              <a:rPr lang="de-DE" sz="1700" dirty="0" err="1" smtClean="0"/>
              <a:t>authorization</a:t>
            </a:r>
            <a:r>
              <a:rPr lang="de-DE" sz="1700" dirty="0" smtClean="0"/>
              <a:t> – </a:t>
            </a:r>
            <a:r>
              <a:rPr lang="de-DE" sz="1700" dirty="0" err="1" smtClean="0"/>
              <a:t>optionally</a:t>
            </a:r>
            <a:r>
              <a:rPr lang="de-DE" sz="1700" dirty="0" smtClean="0"/>
              <a:t> </a:t>
            </a:r>
            <a:r>
              <a:rPr lang="de-DE" sz="1700" dirty="0" err="1" smtClean="0"/>
              <a:t>against</a:t>
            </a:r>
            <a:r>
              <a:rPr lang="de-DE" sz="1700" dirty="0" smtClean="0"/>
              <a:t> an LDAP </a:t>
            </a:r>
            <a:r>
              <a:rPr lang="de-DE" sz="1700" dirty="0" err="1" smtClean="0"/>
              <a:t>directory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Interfaces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PowerShell Command Line Interface and </a:t>
            </a:r>
            <a:r>
              <a:rPr lang="de-DE" sz="1700" dirty="0" err="1" smtClean="0"/>
              <a:t>External</a:t>
            </a:r>
            <a:r>
              <a:rPr lang="de-DE" sz="1700" dirty="0" smtClean="0"/>
              <a:t> </a:t>
            </a:r>
            <a:r>
              <a:rPr lang="de-DE" sz="1700" dirty="0" err="1" smtClean="0"/>
              <a:t>Applications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same Web Service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a JobScheduler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Authorization</a:t>
            </a:r>
            <a:r>
              <a:rPr lang="de-DE" sz="1700" dirty="0"/>
              <a:t>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available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individual </a:t>
            </a:r>
            <a:r>
              <a:rPr lang="de-DE" sz="1700" dirty="0" err="1" smtClean="0"/>
              <a:t>requests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JobScheduler Master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Master </a:t>
            </a:r>
            <a:r>
              <a:rPr lang="de-DE" sz="1700" b="1" dirty="0"/>
              <a:t>/ </a:t>
            </a:r>
            <a:r>
              <a:rPr lang="de-DE" sz="1700" b="1" dirty="0" smtClean="0"/>
              <a:t>Agent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JobScheduler Master </a:t>
            </a:r>
            <a:r>
              <a:rPr lang="de-DE" sz="1700" dirty="0" err="1" smtClean="0"/>
              <a:t>executes</a:t>
            </a:r>
            <a:r>
              <a:rPr lang="de-DE" sz="1700" dirty="0" smtClean="0"/>
              <a:t> </a:t>
            </a:r>
            <a:r>
              <a:rPr lang="de-DE" sz="1700" dirty="0" err="1" smtClean="0"/>
              <a:t>tasks</a:t>
            </a:r>
            <a:r>
              <a:rPr lang="de-DE" sz="1700" dirty="0" smtClean="0"/>
              <a:t> and </a:t>
            </a:r>
            <a:r>
              <a:rPr lang="de-DE" sz="1700" dirty="0" err="1" smtClean="0"/>
              <a:t>orchestrates</a:t>
            </a:r>
            <a:r>
              <a:rPr lang="de-DE" sz="1700" dirty="0" smtClean="0"/>
              <a:t> </a:t>
            </a:r>
            <a:r>
              <a:rPr lang="de-DE" sz="1700" dirty="0" err="1" smtClean="0"/>
              <a:t>Agents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deployed</a:t>
            </a:r>
            <a:r>
              <a:rPr lang="de-DE" sz="1700" dirty="0" smtClean="0"/>
              <a:t> on top </a:t>
            </a:r>
            <a:r>
              <a:rPr lang="de-DE" sz="1700" dirty="0" err="1" smtClean="0"/>
              <a:t>of</a:t>
            </a:r>
            <a:r>
              <a:rPr lang="de-DE" sz="1700" dirty="0" smtClean="0"/>
              <a:t> </a:t>
            </a:r>
            <a:r>
              <a:rPr lang="de-DE" sz="1700" dirty="0" err="1" smtClean="0"/>
              <a:t>existing</a:t>
            </a:r>
            <a:r>
              <a:rPr lang="de-DE" sz="1700" dirty="0" smtClean="0"/>
              <a:t> </a:t>
            </a:r>
            <a:r>
              <a:rPr lang="de-DE" sz="1700" dirty="0" err="1" smtClean="0"/>
              <a:t>servers</a:t>
            </a:r>
            <a:r>
              <a:rPr lang="de-DE" sz="1700" dirty="0" smtClean="0"/>
              <a:t> </a:t>
            </a:r>
            <a:r>
              <a:rPr lang="de-DE" sz="1700" dirty="0" err="1" smtClean="0"/>
              <a:t>running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 err="1" smtClean="0"/>
              <a:t>programs</a:t>
            </a:r>
            <a:r>
              <a:rPr lang="de-DE" sz="1700" dirty="0" smtClean="0"/>
              <a:t> and </a:t>
            </a:r>
            <a:r>
              <a:rPr lang="de-DE" sz="1700" dirty="0" err="1" smtClean="0"/>
              <a:t>scripts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should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scheduled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Overview: Components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Components: JOC Cockpit / Web Service / Master / Agent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20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</a:p>
        </p:txBody>
      </p: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09"/>
            <a:ext cx="12404035" cy="374656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3419061" y="6122504"/>
            <a:ext cx="12404035" cy="43202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smtClean="0"/>
              <a:t>Network Zone </a:t>
            </a:r>
            <a:r>
              <a:rPr lang="de-DE" sz="1700" b="1" dirty="0" err="1" smtClean="0"/>
              <a:t>with</a:t>
            </a:r>
            <a:r>
              <a:rPr lang="de-DE" sz="1700" b="1" dirty="0" smtClean="0"/>
              <a:t/>
            </a:r>
            <a:br>
              <a:rPr lang="de-DE" sz="1700" b="1" dirty="0" smtClean="0"/>
            </a:br>
            <a:r>
              <a:rPr lang="de-DE" sz="1700" b="1" dirty="0" err="1" smtClean="0"/>
              <a:t>restricted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user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access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have</a:t>
            </a:r>
            <a:r>
              <a:rPr lang="de-DE" sz="1700" dirty="0" smtClean="0"/>
              <a:t> limited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requires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authentication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Any</a:t>
            </a:r>
            <a:r>
              <a:rPr lang="de-DE" sz="1700" dirty="0" smtClean="0"/>
              <a:t> </a:t>
            </a:r>
            <a:r>
              <a:rPr lang="de-DE" sz="1700" dirty="0" err="1" smtClean="0"/>
              <a:t>connection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a Master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Web Service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con-figured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</a:t>
            </a:r>
            <a:r>
              <a:rPr lang="de-DE" sz="1700" dirty="0" err="1" smtClean="0"/>
              <a:t>use</a:t>
            </a:r>
            <a:r>
              <a:rPr lang="de-DE" sz="1700" dirty="0" smtClean="0"/>
              <a:t> LDAP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Use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HTTPS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connec-tions</a:t>
            </a:r>
            <a:r>
              <a:rPr lang="de-DE" sz="1700" dirty="0" smtClean="0"/>
              <a:t>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enforced</a:t>
            </a: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dirty="0" smtClean="0"/>
              <a:t/>
            </a:r>
            <a:br>
              <a:rPr lang="de-DE" sz="1700" dirty="0" smtClean="0"/>
            </a:br>
            <a:r>
              <a:rPr lang="de-DE" sz="1700" b="1" dirty="0"/>
              <a:t>Network Zone </a:t>
            </a:r>
            <a:r>
              <a:rPr lang="de-DE" sz="1700" b="1" dirty="0" err="1" smtClean="0"/>
              <a:t>without</a:t>
            </a:r>
            <a:r>
              <a:rPr lang="de-DE" sz="1700" b="1" dirty="0"/>
              <a:t/>
            </a:r>
            <a:br>
              <a:rPr lang="de-DE" sz="1700" b="1" dirty="0"/>
            </a:br>
            <a:r>
              <a:rPr lang="de-DE" sz="1700" b="1" dirty="0" err="1" smtClean="0"/>
              <a:t>user</a:t>
            </a:r>
            <a:r>
              <a:rPr lang="de-DE" sz="1700" b="1" dirty="0" smtClean="0"/>
              <a:t> </a:t>
            </a:r>
            <a:r>
              <a:rPr lang="de-DE" sz="1700" b="1" dirty="0" err="1" smtClean="0"/>
              <a:t>access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Master and Agent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operated</a:t>
            </a:r>
            <a:r>
              <a:rPr lang="de-DE" sz="1700" dirty="0" smtClean="0"/>
              <a:t> in </a:t>
            </a:r>
            <a:r>
              <a:rPr lang="de-DE" sz="1700" dirty="0" err="1" smtClean="0"/>
              <a:t>this</a:t>
            </a:r>
            <a:r>
              <a:rPr lang="de-DE" sz="1700" dirty="0" smtClean="0"/>
              <a:t> </a:t>
            </a:r>
            <a:r>
              <a:rPr lang="de-DE" sz="1700" dirty="0" err="1" smtClean="0"/>
              <a:t>zone</a:t>
            </a:r>
            <a:r>
              <a:rPr lang="de-DE" sz="1700" dirty="0" smtClean="0"/>
              <a:t> </a:t>
            </a:r>
            <a:r>
              <a:rPr lang="de-DE" sz="1700" dirty="0" err="1" smtClean="0"/>
              <a:t>without</a:t>
            </a:r>
            <a:r>
              <a:rPr lang="de-DE" sz="1700" dirty="0" smtClean="0"/>
              <a:t> </a:t>
            </a:r>
            <a:r>
              <a:rPr lang="de-DE" sz="1700" dirty="0" err="1" smtClean="0"/>
              <a:t>direct</a:t>
            </a:r>
            <a:r>
              <a:rPr lang="de-DE" sz="1700" dirty="0" smtClean="0"/>
              <a:t>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access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Master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 smtClean="0"/>
              <a:t> </a:t>
            </a:r>
            <a:r>
              <a:rPr lang="de-DE" sz="1700" dirty="0" err="1" smtClean="0"/>
              <a:t>exclusively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The Agent </a:t>
            </a:r>
            <a:r>
              <a:rPr lang="de-DE" sz="1700" dirty="0" err="1" smtClean="0"/>
              <a:t>instances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smtClean="0"/>
              <a:t>Master </a:t>
            </a:r>
            <a:r>
              <a:rPr lang="de-DE" sz="1700" dirty="0" err="1" smtClean="0"/>
              <a:t>instances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Overview: Security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Security: JOC Cockpit / Web Service / Master / Agent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506006" y="884944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982458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2225563" y="9969521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20" name="Textfeld 41"/>
          <p:cNvSpPr txBox="1"/>
          <p:nvPr/>
        </p:nvSpPr>
        <p:spPr>
          <a:xfrm>
            <a:off x="6036323" y="9113486"/>
            <a:ext cx="267013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7101725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1211340" y="9117014"/>
            <a:ext cx="2775714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r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852155"/>
          </a:xfrm>
          <a:prstGeom prst="bentConnector4">
            <a:avLst>
              <a:gd name="adj1" fmla="val -340468"/>
              <a:gd name="adj2" fmla="val 10471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8005110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LDAP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LDAP</a:t>
            </a:r>
          </a:p>
          <a:p>
            <a:pPr algn="ctr"/>
            <a:r>
              <a:rPr lang="de-DE" sz="1800" b="1" dirty="0" smtClean="0"/>
              <a:t>Directory</a:t>
            </a:r>
            <a:endParaRPr lang="de-DE" sz="1800" b="1" dirty="0"/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 smtClean="0"/>
              <a:t>External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err="1" smtClean="0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871976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874252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871448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 smtClean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 smtClean="0"/>
                <a:t>Agents</a:t>
              </a:r>
              <a:r>
                <a:rPr lang="de-DE" sz="1800" b="1" dirty="0" smtClean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479330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479330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479330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60976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114094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smtClean="0"/>
              <a:t>PowerShell</a:t>
            </a:r>
            <a:r>
              <a:rPr lang="de-DE" sz="1800" b="1" dirty="0"/>
              <a:t/>
            </a:r>
            <a:br>
              <a:rPr lang="de-DE" sz="1800" b="1" dirty="0"/>
            </a:br>
            <a:r>
              <a:rPr lang="de-DE" sz="1800" b="1" dirty="0" smtClean="0"/>
              <a:t>CLI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1" name="Textfeld 41"/>
          <p:cNvSpPr txBox="1"/>
          <p:nvPr/>
        </p:nvSpPr>
        <p:spPr>
          <a:xfrm>
            <a:off x="10168395" y="342413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40177" y="2372333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</a:t>
            </a: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limited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4" name="Textfeld 41"/>
          <p:cNvSpPr txBox="1"/>
          <p:nvPr/>
        </p:nvSpPr>
        <p:spPr>
          <a:xfrm>
            <a:off x="3440177" y="6169070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without</a:t>
            </a:r>
            <a:endParaRPr lang="de-DE" sz="1800" b="1" dirty="0" smtClean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 smtClean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5" name="Textfeld 41"/>
          <p:cNvSpPr txBox="1"/>
          <p:nvPr/>
        </p:nvSpPr>
        <p:spPr>
          <a:xfrm>
            <a:off x="7735317" y="717155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2247078" y="4849228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0178408" y="6199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</p:spTree>
    <p:extLst>
      <p:ext uri="{BB962C8B-B14F-4D97-AF65-F5344CB8AC3E}">
        <p14:creationId xmlns:p14="http://schemas.microsoft.com/office/powerpoint/2010/main" val="340655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Overview</a:t>
            </a:r>
            <a:r>
              <a:rPr lang="de-DE" dirty="0" smtClean="0"/>
              <a:t>: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Platforms</a:t>
            </a:r>
            <a:r>
              <a:rPr lang="de-DE" dirty="0" smtClean="0"/>
              <a:t>: JOC Cockpit / Web Service / Master / Agent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Cockpit / Web Service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The JOC Cockpit and REST Web Service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  <a:endParaRPr lang="de-DE" dirty="0"/>
          </a:p>
          <a:p>
            <a:r>
              <a:rPr lang="de-DE" b="1" dirty="0" smtClean="0"/>
              <a:t>Master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JobScheduler </a:t>
            </a:r>
            <a:r>
              <a:rPr lang="de-DE" dirty="0" smtClean="0"/>
              <a:t>REST Web Service and Master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/>
              <a:t>a </a:t>
            </a:r>
            <a:r>
              <a:rPr lang="de-DE" dirty="0" err="1"/>
              <a:t>database</a:t>
            </a:r>
            <a:r>
              <a:rPr lang="de-DE" dirty="0"/>
              <a:t> on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JobScheduler Agent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Linux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Solaris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</p:cNvCxnSpPr>
          <p:nvPr/>
        </p:nvCxnSpPr>
        <p:spPr>
          <a:xfrm rot="5400000" flipH="1" flipV="1">
            <a:off x="9893327" y="1239496"/>
            <a:ext cx="501472" cy="721410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135480" y="425229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275169" y="3621336"/>
            <a:ext cx="250737" cy="270116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supported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including</a:t>
            </a:r>
            <a:r>
              <a:rPr lang="de-DE" altLang="de-DE" sz="14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 smtClean="0">
                <a:solidFill>
                  <a:srgbClr val="696969"/>
                </a:solidFill>
              </a:rPr>
              <a:t>MariaDB</a:t>
            </a:r>
            <a:r>
              <a:rPr lang="de-DE" altLang="de-DE" sz="1400" dirty="0" smtClean="0">
                <a:solidFill>
                  <a:srgbClr val="696969"/>
                </a:solidFill>
              </a:rPr>
              <a:t>/MySQL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 smtClean="0">
                <a:solidFill>
                  <a:srgbClr val="696969"/>
                </a:solidFill>
              </a:rPr>
              <a:t>PostgreSQL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601624" y="5141601"/>
            <a:ext cx="2377440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4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400" dirty="0">
                <a:solidFill>
                  <a:srgbClr val="696969"/>
                </a:solidFill>
              </a:rPr>
              <a:t>:</a:t>
            </a:r>
            <a:endParaRPr lang="de-DE" altLang="de-DE" sz="14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instances</a:t>
            </a:r>
            <a:endParaRPr lang="de-DE" altLang="de-DE" sz="14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platform</a:t>
            </a:r>
            <a:endParaRPr lang="de-DE" altLang="de-DE" sz="1400" dirty="0" smtClean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AIX</a:t>
            </a:r>
            <a:endParaRPr lang="de-DE" sz="1800" b="1" dirty="0"/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Mac OS</a:t>
            </a:r>
            <a:endParaRPr lang="de-DE" sz="1800" b="1" dirty="0"/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err="1" smtClean="0"/>
              <a:t>Raspberry</a:t>
            </a:r>
            <a:r>
              <a:rPr lang="de-DE" sz="1800" b="1" dirty="0" smtClean="0"/>
              <a:t> Pi</a:t>
            </a:r>
            <a:endParaRPr lang="de-DE" sz="18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Docker</a:t>
            </a:r>
            <a:endParaRPr lang="de-DE" sz="1800" b="1" dirty="0"/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400" dirty="0" smtClean="0">
                <a:solidFill>
                  <a:srgbClr val="696969"/>
                </a:solidFill>
              </a:rPr>
              <a:t>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4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400" dirty="0" err="1" smtClean="0">
                <a:solidFill>
                  <a:srgbClr val="696969"/>
                </a:solidFill>
              </a:rPr>
              <a:t>Machine</a:t>
            </a:r>
            <a:endParaRPr lang="de-DE" altLang="de-DE" sz="1400" dirty="0" smtClean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HP-UX</a:t>
            </a:r>
            <a:endParaRPr lang="de-DE" sz="1800" b="1" dirty="0"/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4445522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JOC Cockpit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8926082" y="255462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JOC Cockpit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>
            <a:stCxn id="63" idx="2"/>
          </p:cNvCxnSpPr>
          <p:nvPr/>
        </p:nvCxnSpPr>
        <p:spPr>
          <a:xfrm rot="16200000" flipH="1">
            <a:off x="12791924" y="3012734"/>
            <a:ext cx="365738" cy="155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Web Service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Web Service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24" name="Gerade Verbindung mit Pfeil 23"/>
          <p:cNvCxnSpPr>
            <a:stCxn id="47" idx="3"/>
            <a:endCxn id="62" idx="1"/>
          </p:cNvCxnSpPr>
          <p:nvPr/>
        </p:nvCxnSpPr>
        <p:spPr>
          <a:xfrm>
            <a:off x="6396242" y="3080408"/>
            <a:ext cx="281538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51" idx="3"/>
            <a:endCxn id="63" idx="1"/>
          </p:cNvCxnSpPr>
          <p:nvPr/>
        </p:nvCxnSpPr>
        <p:spPr>
          <a:xfrm>
            <a:off x="10876802" y="3080407"/>
            <a:ext cx="346308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 smtClean="0"/>
              <a:t>JOC Cockpit / Web Service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JOC Cockpit </a:t>
            </a:r>
            <a:r>
              <a:rPr lang="de-DE" sz="1700" dirty="0" err="1" smtClean="0"/>
              <a:t>is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 err="1" smtClean="0"/>
              <a:t>user</a:t>
            </a:r>
            <a:r>
              <a:rPr lang="de-DE" sz="1700" dirty="0" smtClean="0"/>
              <a:t> </a:t>
            </a:r>
            <a:r>
              <a:rPr lang="de-DE" sz="1700" dirty="0" err="1" smtClean="0"/>
              <a:t>interface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job</a:t>
            </a:r>
            <a:r>
              <a:rPr lang="de-DE" sz="1700" dirty="0" smtClean="0"/>
              <a:t> </a:t>
            </a:r>
            <a:r>
              <a:rPr lang="de-DE" sz="1700" dirty="0" err="1" smtClean="0"/>
              <a:t>control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Users </a:t>
            </a:r>
            <a:r>
              <a:rPr lang="de-DE" sz="1700" dirty="0" err="1" smtClean="0"/>
              <a:t>access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Master </a:t>
            </a:r>
            <a:r>
              <a:rPr lang="de-DE" sz="1700" dirty="0" err="1" smtClean="0"/>
              <a:t>using</a:t>
            </a:r>
            <a:r>
              <a:rPr lang="de-DE" sz="1700" dirty="0" smtClean="0"/>
              <a:t> a Web Service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performs</a:t>
            </a:r>
            <a:r>
              <a:rPr lang="de-DE" sz="1700" dirty="0" smtClean="0"/>
              <a:t> </a:t>
            </a:r>
            <a:r>
              <a:rPr lang="de-DE" sz="1700" dirty="0" err="1" smtClean="0"/>
              <a:t>authentication</a:t>
            </a:r>
            <a:r>
              <a:rPr lang="de-DE" sz="1700" dirty="0" smtClean="0"/>
              <a:t> and </a:t>
            </a:r>
            <a:r>
              <a:rPr lang="de-DE" sz="1700" dirty="0" err="1" smtClean="0"/>
              <a:t>authorization</a:t>
            </a: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Master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 smtClean="0"/>
              <a:t>local</a:t>
            </a:r>
            <a:r>
              <a:rPr lang="de-DE" sz="1700" dirty="0" smtClean="0"/>
              <a:t> </a:t>
            </a:r>
            <a:r>
              <a:rPr lang="de-DE" sz="1700" dirty="0" err="1" smtClean="0"/>
              <a:t>tasks</a:t>
            </a:r>
            <a:r>
              <a:rPr lang="de-DE" sz="1700" dirty="0" smtClean="0"/>
              <a:t> </a:t>
            </a:r>
            <a:r>
              <a:rPr lang="de-DE" sz="1700" dirty="0"/>
              <a:t>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for</a:t>
            </a:r>
            <a:r>
              <a:rPr lang="de-DE" sz="1700" dirty="0" smtClean="0"/>
              <a:t> </a:t>
            </a:r>
            <a:r>
              <a:rPr lang="de-DE" sz="1700" dirty="0" err="1" smtClean="0"/>
              <a:t>execution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remote </a:t>
            </a:r>
            <a:r>
              <a:rPr lang="de-DE" sz="1700" dirty="0" err="1" smtClean="0"/>
              <a:t>tasks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JobScheduler Database </a:t>
            </a:r>
            <a:r>
              <a:rPr lang="de-DE" sz="1700" dirty="0" err="1" smtClean="0"/>
              <a:t>stores</a:t>
            </a:r>
            <a:r>
              <a:rPr lang="de-DE" sz="1700" dirty="0" smtClean="0"/>
              <a:t> </a:t>
            </a:r>
            <a:r>
              <a:rPr lang="de-DE" sz="1700" dirty="0" err="1" smtClean="0"/>
              <a:t>run</a:t>
            </a:r>
            <a:r>
              <a:rPr lang="de-DE" sz="1700" dirty="0" smtClean="0"/>
              <a:t>-time </a:t>
            </a:r>
            <a:r>
              <a:rPr lang="de-DE" sz="1700" dirty="0" err="1" smtClean="0"/>
              <a:t>information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The Reporting Database </a:t>
            </a:r>
            <a:r>
              <a:rPr lang="de-DE" sz="1700" dirty="0" err="1" smtClean="0"/>
              <a:t>stores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 err="1" smtClean="0"/>
              <a:t>inventory</a:t>
            </a:r>
            <a:r>
              <a:rPr lang="de-DE" sz="1700" dirty="0" smtClean="0"/>
              <a:t> and </a:t>
            </a:r>
            <a:r>
              <a:rPr lang="de-DE" sz="1700" dirty="0" err="1" smtClean="0"/>
              <a:t>history</a:t>
            </a:r>
            <a:r>
              <a:rPr lang="de-DE" sz="1700" dirty="0" smtClean="0"/>
              <a:t> </a:t>
            </a:r>
            <a:r>
              <a:rPr lang="de-DE" sz="1700" dirty="0" err="1" smtClean="0"/>
              <a:t>information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</a:t>
            </a:r>
            <a:r>
              <a:rPr lang="de-DE" sz="1700" dirty="0" err="1" smtClean="0"/>
              <a:t>jobs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smtClean="0"/>
              <a:t>Databases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mapped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a </a:t>
            </a:r>
            <a:r>
              <a:rPr lang="de-DE" sz="1700" dirty="0" err="1" smtClean="0"/>
              <a:t>single</a:t>
            </a:r>
            <a:r>
              <a:rPr lang="de-DE" sz="1700" dirty="0" smtClean="0"/>
              <a:t> </a:t>
            </a:r>
            <a:r>
              <a:rPr lang="de-DE" sz="1700" dirty="0" err="1" smtClean="0"/>
              <a:t>database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a </a:t>
            </a:r>
            <a:r>
              <a:rPr lang="de-DE" sz="1700" dirty="0" err="1" smtClean="0"/>
              <a:t>common</a:t>
            </a:r>
            <a:r>
              <a:rPr lang="de-DE" sz="1700" dirty="0" smtClean="0"/>
              <a:t> </a:t>
            </a:r>
            <a:r>
              <a:rPr lang="de-DE" sz="1700" dirty="0" err="1" smtClean="0"/>
              <a:t>schema</a:t>
            </a: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Agent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 smtClean="0"/>
              <a:t>Agents</a:t>
            </a:r>
            <a:r>
              <a:rPr lang="de-DE" sz="1700" dirty="0" smtClean="0"/>
              <a:t>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deployed</a:t>
            </a:r>
            <a:r>
              <a:rPr lang="de-DE" sz="1700" dirty="0" smtClean="0"/>
              <a:t> on top </a:t>
            </a:r>
            <a:r>
              <a:rPr lang="de-DE" sz="1700" dirty="0" err="1" smtClean="0"/>
              <a:t>of</a:t>
            </a:r>
            <a:r>
              <a:rPr lang="de-DE" sz="1700" dirty="0" smtClean="0"/>
              <a:t> </a:t>
            </a:r>
            <a:r>
              <a:rPr lang="de-DE" sz="1700" dirty="0" err="1" smtClean="0"/>
              <a:t>existing</a:t>
            </a:r>
            <a:r>
              <a:rPr lang="de-DE" sz="1700" dirty="0" smtClean="0"/>
              <a:t> </a:t>
            </a:r>
            <a:r>
              <a:rPr lang="de-DE" sz="1700" dirty="0" err="1" smtClean="0"/>
              <a:t>servers</a:t>
            </a:r>
            <a:r>
              <a:rPr lang="de-DE" sz="1700" dirty="0" smtClean="0"/>
              <a:t> </a:t>
            </a:r>
            <a:r>
              <a:rPr lang="de-DE" sz="1700" dirty="0" err="1" smtClean="0"/>
              <a:t>running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</a:t>
            </a:r>
            <a:r>
              <a:rPr lang="de-DE" sz="1700" dirty="0" err="1" smtClean="0"/>
              <a:t>programs</a:t>
            </a:r>
            <a:r>
              <a:rPr lang="de-DE" sz="1700" dirty="0" smtClean="0"/>
              <a:t> and </a:t>
            </a:r>
            <a:r>
              <a:rPr lang="de-DE" sz="1700" dirty="0" err="1" smtClean="0"/>
              <a:t>scripts</a:t>
            </a:r>
            <a:r>
              <a:rPr lang="de-DE" sz="1700" dirty="0" smtClean="0"/>
              <a:t> </a:t>
            </a:r>
            <a:r>
              <a:rPr lang="de-DE" sz="1700" dirty="0" err="1" smtClean="0"/>
              <a:t>that</a:t>
            </a:r>
            <a:r>
              <a:rPr lang="de-DE" sz="1700" dirty="0" smtClean="0"/>
              <a:t> </a:t>
            </a:r>
            <a:r>
              <a:rPr lang="de-DE" sz="1700" dirty="0" err="1" smtClean="0"/>
              <a:t>should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scheduled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Scenario: Standalone JobScheduler Server for Interface, Master</a:t>
            </a:r>
            <a:r>
              <a:rPr lang="en-IN" dirty="0"/>
              <a:t> </a:t>
            </a:r>
            <a:r>
              <a:rPr lang="en-IN" dirty="0" smtClean="0"/>
              <a:t>and</a:t>
            </a:r>
            <a:r>
              <a:rPr lang="en-IN" dirty="0" smtClean="0"/>
              <a:t> Database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Setup Scenario: </a:t>
            </a:r>
            <a:r>
              <a:rPr lang="de-DE" dirty="0" err="1" smtClean="0"/>
              <a:t>Standalone</a:t>
            </a:r>
            <a:r>
              <a:rPr lang="de-DE" dirty="0" smtClean="0"/>
              <a:t> JobScheduler Server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622807" y="454985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JobScheduler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Agent </a:t>
            </a:r>
            <a:endParaRPr lang="de-DE" sz="1800" b="1" dirty="0" smtClean="0"/>
          </a:p>
        </p:txBody>
      </p:sp>
      <p:cxnSp>
        <p:nvCxnSpPr>
          <p:cNvPr id="105" name="Gewinkelte Verbindung 104"/>
          <p:cNvCxnSpPr>
            <a:stCxn id="99" idx="0"/>
            <a:endCxn id="97" idx="1"/>
          </p:cNvCxnSpPr>
          <p:nvPr/>
        </p:nvCxnSpPr>
        <p:spPr>
          <a:xfrm rot="16200000" flipH="1">
            <a:off x="11515886" y="1763616"/>
            <a:ext cx="169878" cy="2685236"/>
          </a:xfrm>
          <a:prstGeom prst="bentConnector4">
            <a:avLst>
              <a:gd name="adj1" fmla="val -134567"/>
              <a:gd name="adj2" fmla="val 7295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99" idx="2"/>
            <a:endCxn id="98" idx="1"/>
          </p:cNvCxnSpPr>
          <p:nvPr/>
        </p:nvCxnSpPr>
        <p:spPr>
          <a:xfrm>
            <a:off x="10258207" y="4072855"/>
            <a:ext cx="0" cy="476996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54985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Reporting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cxnSp>
        <p:nvCxnSpPr>
          <p:cNvPr id="104" name="Elbow Connector 21"/>
          <p:cNvCxnSpPr>
            <a:stCxn id="99" idx="3"/>
            <a:endCxn id="103" idx="3"/>
          </p:cNvCxnSpPr>
          <p:nvPr/>
        </p:nvCxnSpPr>
        <p:spPr>
          <a:xfrm flipH="1">
            <a:off x="7719845" y="3547075"/>
            <a:ext cx="3513722" cy="2176376"/>
          </a:xfrm>
          <a:prstGeom prst="bentConnector4">
            <a:avLst>
              <a:gd name="adj1" fmla="val -6506"/>
              <a:gd name="adj2" fmla="val 117725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361068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Agent </a:t>
            </a:r>
            <a:endParaRPr lang="de-DE" sz="1800" b="1" dirty="0" smtClean="0"/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25" name="Gewinkelte Verbindung 124"/>
          <p:cNvCxnSpPr>
            <a:stCxn id="99" idx="0"/>
            <a:endCxn id="121" idx="1"/>
          </p:cNvCxnSpPr>
          <p:nvPr/>
        </p:nvCxnSpPr>
        <p:spPr>
          <a:xfrm rot="16200000" flipH="1">
            <a:off x="10309114" y="2970387"/>
            <a:ext cx="2657793" cy="2759609"/>
          </a:xfrm>
          <a:prstGeom prst="bentConnector4">
            <a:avLst>
              <a:gd name="adj1" fmla="val -8601"/>
              <a:gd name="adj2" fmla="val 71296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</a:t>
            </a:r>
            <a:r>
              <a:rPr lang="de-DE" sz="1700" dirty="0" smtClean="0"/>
              <a:t>Service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local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remote </a:t>
            </a:r>
            <a:r>
              <a:rPr lang="de-DE" sz="1700" dirty="0" err="1"/>
              <a:t>tasks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 smtClean="0"/>
              <a:t>jobs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Databases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operated</a:t>
            </a:r>
            <a:r>
              <a:rPr lang="de-DE" sz="1700" dirty="0" smtClean="0"/>
              <a:t> </a:t>
            </a:r>
            <a:r>
              <a:rPr lang="de-DE" sz="1700" dirty="0" err="1" smtClean="0"/>
              <a:t>from</a:t>
            </a:r>
            <a:r>
              <a:rPr lang="de-DE" sz="1700" dirty="0" smtClean="0"/>
              <a:t> a </a:t>
            </a:r>
            <a:r>
              <a:rPr lang="de-DE" sz="1700" dirty="0" err="1" smtClean="0"/>
              <a:t>database</a:t>
            </a:r>
            <a:r>
              <a:rPr lang="de-DE" sz="1700" dirty="0" smtClean="0"/>
              <a:t> </a:t>
            </a:r>
            <a:r>
              <a:rPr lang="de-DE" sz="1700" dirty="0" err="1" smtClean="0"/>
              <a:t>server</a:t>
            </a:r>
            <a:r>
              <a:rPr lang="de-DE" sz="1700" dirty="0" smtClean="0"/>
              <a:t> and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mapped</a:t>
            </a:r>
            <a:r>
              <a:rPr lang="de-DE" sz="1700" dirty="0" smtClean="0"/>
              <a:t> </a:t>
            </a:r>
            <a:r>
              <a:rPr lang="de-DE" sz="1700" dirty="0" err="1" smtClean="0"/>
              <a:t>to</a:t>
            </a:r>
            <a:r>
              <a:rPr lang="de-DE" sz="1700" dirty="0" smtClean="0"/>
              <a:t> a </a:t>
            </a:r>
            <a:r>
              <a:rPr lang="de-DE" sz="1700" dirty="0" err="1" smtClean="0"/>
              <a:t>single</a:t>
            </a:r>
            <a:r>
              <a:rPr lang="de-DE" sz="1700" dirty="0" smtClean="0"/>
              <a:t> </a:t>
            </a:r>
            <a:r>
              <a:rPr lang="de-DE" sz="1700" dirty="0" err="1" smtClean="0"/>
              <a:t>database</a:t>
            </a:r>
            <a:r>
              <a:rPr lang="de-DE" sz="1700" dirty="0" smtClean="0"/>
              <a:t> </a:t>
            </a:r>
            <a:r>
              <a:rPr lang="de-DE" sz="1700" dirty="0" err="1" smtClean="0"/>
              <a:t>instance</a:t>
            </a:r>
            <a:r>
              <a:rPr lang="de-DE" sz="1700" dirty="0" smtClean="0"/>
              <a:t> </a:t>
            </a:r>
            <a:r>
              <a:rPr lang="de-DE" sz="1700" dirty="0" err="1" smtClean="0"/>
              <a:t>with</a:t>
            </a:r>
            <a:r>
              <a:rPr lang="de-DE" sz="1700" dirty="0" smtClean="0"/>
              <a:t> a </a:t>
            </a:r>
            <a:r>
              <a:rPr lang="de-DE" sz="1700" dirty="0" err="1" smtClean="0"/>
              <a:t>common</a:t>
            </a:r>
            <a:r>
              <a:rPr lang="de-DE" sz="1700" dirty="0" smtClean="0"/>
              <a:t> </a:t>
            </a:r>
            <a:r>
              <a:rPr lang="de-DE" sz="1700" dirty="0" err="1" smtClean="0"/>
              <a:t>schema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Scenario: Standalone JobScheduler Server for Interface and Master, separate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Setup Scenario: JobScheduler Server, Database Server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622807" y="5507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JobScheduler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Agent </a:t>
            </a:r>
            <a:endParaRPr lang="de-DE" sz="1800" b="1" dirty="0" smtClean="0"/>
          </a:p>
        </p:txBody>
      </p:sp>
      <p:cxnSp>
        <p:nvCxnSpPr>
          <p:cNvPr id="105" name="Gewinkelte Verbindung 104"/>
          <p:cNvCxnSpPr>
            <a:stCxn id="99" idx="0"/>
            <a:endCxn id="97" idx="1"/>
          </p:cNvCxnSpPr>
          <p:nvPr/>
        </p:nvCxnSpPr>
        <p:spPr>
          <a:xfrm rot="16200000" flipH="1">
            <a:off x="11515886" y="1763616"/>
            <a:ext cx="169878" cy="2685236"/>
          </a:xfrm>
          <a:prstGeom prst="bentConnector4">
            <a:avLst>
              <a:gd name="adj1" fmla="val -134567"/>
              <a:gd name="adj2" fmla="val 7295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99" idx="2"/>
            <a:endCxn id="98" idx="1"/>
          </p:cNvCxnSpPr>
          <p:nvPr/>
        </p:nvCxnSpPr>
        <p:spPr>
          <a:xfrm>
            <a:off x="10258207" y="4072855"/>
            <a:ext cx="0" cy="143429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5507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Reporting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cxnSp>
        <p:nvCxnSpPr>
          <p:cNvPr id="104" name="Elbow Connector 21"/>
          <p:cNvCxnSpPr>
            <a:stCxn id="99" idx="3"/>
            <a:endCxn id="103" idx="3"/>
          </p:cNvCxnSpPr>
          <p:nvPr/>
        </p:nvCxnSpPr>
        <p:spPr>
          <a:xfrm flipH="1">
            <a:off x="7719845" y="3547075"/>
            <a:ext cx="3513722" cy="3133672"/>
          </a:xfrm>
          <a:prstGeom prst="bentConnector4">
            <a:avLst>
              <a:gd name="adj1" fmla="val -6506"/>
              <a:gd name="adj2" fmla="val 110487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131836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7950380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Agent </a:t>
            </a:r>
            <a:endParaRPr lang="de-DE" sz="1800" b="1" dirty="0" smtClean="0"/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25" name="Gewinkelte Verbindung 124"/>
          <p:cNvCxnSpPr>
            <a:stCxn id="99" idx="0"/>
            <a:endCxn id="121" idx="1"/>
          </p:cNvCxnSpPr>
          <p:nvPr/>
        </p:nvCxnSpPr>
        <p:spPr>
          <a:xfrm rot="16200000" flipH="1">
            <a:off x="10309114" y="2970387"/>
            <a:ext cx="2657793" cy="2759609"/>
          </a:xfrm>
          <a:prstGeom prst="bentConnector4">
            <a:avLst>
              <a:gd name="adj1" fmla="val -8601"/>
              <a:gd name="adj2" fmla="val 71296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4952940"/>
            <a:ext cx="7950380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4952939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447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</a:t>
            </a:r>
            <a:r>
              <a:rPr lang="de-DE" sz="1700" dirty="0" smtClean="0"/>
              <a:t>Service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Master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Primary and Backup </a:t>
            </a:r>
            <a:r>
              <a:rPr lang="de-DE" sz="1700" dirty="0"/>
              <a:t>Master </a:t>
            </a:r>
            <a:r>
              <a:rPr lang="de-DE" sz="1700" dirty="0" err="1" smtClean="0"/>
              <a:t>implement</a:t>
            </a:r>
            <a:r>
              <a:rPr lang="de-DE" sz="1700" dirty="0" smtClean="0"/>
              <a:t> an </a:t>
            </a:r>
            <a:r>
              <a:rPr lang="de-DE" sz="1700" dirty="0" err="1" smtClean="0"/>
              <a:t>automated</a:t>
            </a:r>
            <a:r>
              <a:rPr lang="de-DE" sz="1700" dirty="0" smtClean="0"/>
              <a:t> </a:t>
            </a:r>
            <a:r>
              <a:rPr lang="de-DE" sz="1700" dirty="0" err="1" smtClean="0"/>
              <a:t>failover</a:t>
            </a:r>
            <a:r>
              <a:rPr lang="de-DE" sz="1700" dirty="0" smtClean="0"/>
              <a:t> in </a:t>
            </a:r>
            <a:r>
              <a:rPr lang="de-DE" sz="1700" dirty="0" err="1" smtClean="0"/>
              <a:t>case</a:t>
            </a:r>
            <a:r>
              <a:rPr lang="de-DE" sz="1700" dirty="0" smtClean="0"/>
              <a:t> </a:t>
            </a:r>
            <a:r>
              <a:rPr lang="de-DE" sz="1700" dirty="0" err="1" smtClean="0"/>
              <a:t>of</a:t>
            </a:r>
            <a:r>
              <a:rPr lang="de-DE" sz="1700" dirty="0" smtClean="0"/>
              <a:t> </a:t>
            </a:r>
            <a:r>
              <a:rPr lang="de-DE" sz="1700" dirty="0" err="1" smtClean="0"/>
              <a:t>failure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Primary and Backup Master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Primary and Backup Master </a:t>
            </a:r>
            <a:r>
              <a:rPr lang="de-DE" sz="1700" dirty="0" err="1" smtClean="0"/>
              <a:t>use</a:t>
            </a:r>
            <a:r>
              <a:rPr lang="de-DE" sz="1700" dirty="0" smtClean="0"/>
              <a:t> a </a:t>
            </a:r>
            <a:r>
              <a:rPr lang="de-DE" sz="1700" dirty="0" err="1" smtClean="0"/>
              <a:t>clustered</a:t>
            </a:r>
            <a:r>
              <a:rPr lang="de-DE" sz="1700" dirty="0" smtClean="0"/>
              <a:t> </a:t>
            </a:r>
            <a:r>
              <a:rPr lang="de-DE" sz="1700" dirty="0" err="1" smtClean="0"/>
              <a:t>database</a:t>
            </a:r>
            <a:endParaRPr lang="de-DE" sz="1700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 smtClean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smtClean="0"/>
              <a:t>Database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smtClean="0"/>
              <a:t>JobScheduler and Reporting Databases </a:t>
            </a:r>
            <a:r>
              <a:rPr lang="de-DE" sz="1700" dirty="0" err="1" smtClean="0"/>
              <a:t>are</a:t>
            </a:r>
            <a:r>
              <a:rPr lang="de-DE" sz="1700" dirty="0" smtClean="0"/>
              <a:t> </a:t>
            </a:r>
            <a:r>
              <a:rPr lang="de-DE" sz="1700" dirty="0" err="1" smtClean="0"/>
              <a:t>available</a:t>
            </a:r>
            <a:r>
              <a:rPr lang="de-DE" sz="1700" dirty="0" smtClean="0"/>
              <a:t> in a </a:t>
            </a:r>
            <a:r>
              <a:rPr lang="de-DE" sz="1700" dirty="0" err="1" smtClean="0"/>
              <a:t>database</a:t>
            </a:r>
            <a:r>
              <a:rPr lang="de-DE" sz="1700" dirty="0" smtClean="0"/>
              <a:t> </a:t>
            </a:r>
            <a:r>
              <a:rPr lang="de-DE" sz="1700" dirty="0" err="1" smtClean="0"/>
              <a:t>cluster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smtClean="0"/>
              <a:t>and </a:t>
            </a:r>
            <a:r>
              <a:rPr lang="de-DE" sz="1700" dirty="0" err="1" smtClean="0"/>
              <a:t>can</a:t>
            </a:r>
            <a:r>
              <a:rPr lang="de-DE" sz="1700" dirty="0" smtClean="0"/>
              <a:t> </a:t>
            </a:r>
            <a:r>
              <a:rPr lang="de-DE" sz="1700" dirty="0" err="1" smtClean="0"/>
              <a:t>be</a:t>
            </a:r>
            <a:r>
              <a:rPr lang="de-DE" sz="1700" dirty="0" smtClean="0"/>
              <a:t> </a:t>
            </a:r>
            <a:r>
              <a:rPr lang="de-DE" sz="1700" dirty="0" err="1" smtClean="0"/>
              <a:t>accessed</a:t>
            </a:r>
            <a:r>
              <a:rPr lang="de-DE" sz="1700" dirty="0" smtClean="0"/>
              <a:t> </a:t>
            </a:r>
            <a:r>
              <a:rPr lang="de-DE" sz="1700" dirty="0" err="1" smtClean="0"/>
              <a:t>by</a:t>
            </a:r>
            <a:r>
              <a:rPr lang="de-DE" sz="1700" dirty="0" smtClean="0"/>
              <a:t> </a:t>
            </a:r>
            <a:r>
              <a:rPr lang="de-DE" sz="1700" dirty="0" err="1" smtClean="0"/>
              <a:t>the</a:t>
            </a:r>
            <a:r>
              <a:rPr lang="de-DE" sz="1700" dirty="0" smtClean="0"/>
              <a:t> Primary and Backup Master</a:t>
            </a:r>
            <a:endParaRPr lang="de-DE" sz="17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Scenario: Standalone Interface Server, Master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Setup Scenario: High </a:t>
            </a:r>
            <a:r>
              <a:rPr lang="de-DE" dirty="0" err="1" smtClean="0"/>
              <a:t>Availability</a:t>
            </a:r>
            <a:endParaRPr lang="en-US" dirty="0" smtClean="0"/>
          </a:p>
        </p:txBody>
      </p:sp>
      <p:sp>
        <p:nvSpPr>
          <p:cNvPr id="98" name="Zylinder 97"/>
          <p:cNvSpPr/>
          <p:nvPr/>
        </p:nvSpPr>
        <p:spPr>
          <a:xfrm>
            <a:off x="920845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JobScheduler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</a:t>
            </a:r>
            <a:r>
              <a:rPr lang="de-DE" sz="1800" b="1" dirty="0" smtClean="0"/>
              <a:t>Cockpit</a:t>
            </a:r>
          </a:p>
          <a:p>
            <a:r>
              <a:rPr lang="de-DE" sz="1800" b="1" dirty="0" smtClean="0"/>
              <a:t>User Interface</a:t>
            </a:r>
            <a:endParaRPr lang="de-DE" sz="1800" b="1" dirty="0"/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</a:t>
            </a:r>
            <a:r>
              <a:rPr lang="de-DE" sz="1800" b="1" dirty="0" smtClean="0"/>
              <a:t>Web Service</a:t>
            </a:r>
            <a:endParaRPr lang="de-DE" sz="1800" b="1" dirty="0"/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Agent </a:t>
            </a:r>
            <a:endParaRPr lang="de-DE" sz="1800" b="1" dirty="0" smtClean="0"/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808485" y="3191173"/>
            <a:ext cx="2134958" cy="3013695"/>
          </a:xfrm>
          <a:prstGeom prst="bentConnector3">
            <a:avLst>
              <a:gd name="adj1" fmla="val 51338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833125" y="6730648"/>
            <a:ext cx="10730" cy="16483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 smtClean="0"/>
              <a:t>Reporting</a:t>
            </a:r>
            <a:br>
              <a:rPr lang="de-DE" sz="1400" b="1" dirty="0" smtClean="0"/>
            </a:br>
            <a:r>
              <a:rPr lang="de-DE" sz="1400" b="1" dirty="0" smtClean="0"/>
              <a:t>Database</a:t>
            </a:r>
            <a:endParaRPr lang="de-DE" sz="1400" b="1" dirty="0"/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5" y="6204867"/>
            <a:ext cx="502520" cy="27609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419025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5237875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Interface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Agent </a:t>
            </a:r>
            <a:endParaRPr lang="de-DE" sz="1800" b="1" dirty="0" smtClean="0"/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808485" y="5679088"/>
            <a:ext cx="2209331" cy="5257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7824828"/>
            <a:ext cx="7264579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7824827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5136364"/>
            <a:ext cx="2855440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Master 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4531796" y="5679088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Backup Master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    Master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88577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 smtClean="0"/>
              <a:t>JobScheduler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Primary Master</a:t>
            </a:r>
            <a:endParaRPr lang="de-DE" sz="1800" b="1" dirty="0" smtClean="0"/>
          </a:p>
        </p:txBody>
      </p:sp>
      <p:cxnSp>
        <p:nvCxnSpPr>
          <p:cNvPr id="19" name="Gewinkelte Verbindung 18"/>
          <p:cNvCxnSpPr>
            <a:stCxn id="32" idx="3"/>
            <a:endCxn id="103" idx="2"/>
          </p:cNvCxnSpPr>
          <p:nvPr/>
        </p:nvCxnSpPr>
        <p:spPr>
          <a:xfrm>
            <a:off x="6482516" y="6204868"/>
            <a:ext cx="601929" cy="27609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32" idx="2"/>
            <a:endCxn id="98" idx="3"/>
          </p:cNvCxnSpPr>
          <p:nvPr/>
        </p:nvCxnSpPr>
        <p:spPr>
          <a:xfrm rot="16200000" flipH="1">
            <a:off x="6264512" y="5973291"/>
            <a:ext cx="2821987" cy="4336699"/>
          </a:xfrm>
          <a:prstGeom prst="bentConnector3">
            <a:avLst>
              <a:gd name="adj1" fmla="val 10810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12" idx="6"/>
            <a:endCxn id="36" idx="0"/>
          </p:cNvCxnSpPr>
          <p:nvPr/>
        </p:nvCxnSpPr>
        <p:spPr>
          <a:xfrm>
            <a:off x="8923669" y="3547075"/>
            <a:ext cx="909456" cy="2132013"/>
          </a:xfrm>
          <a:prstGeom prst="bentConnector2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12" idx="3"/>
            <a:endCxn id="32" idx="0"/>
          </p:cNvCxnSpPr>
          <p:nvPr/>
        </p:nvCxnSpPr>
        <p:spPr>
          <a:xfrm rot="5400000">
            <a:off x="5350164" y="4157824"/>
            <a:ext cx="1678257" cy="1364271"/>
          </a:xfrm>
          <a:prstGeom prst="bentConnector3">
            <a:avLst>
              <a:gd name="adj1" fmla="val 21055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1884</Words>
  <Characters>0</Characters>
  <Application>Microsoft Office PowerPoint</Application>
  <PresentationFormat>Benutzerdefiniert</PresentationFormat>
  <Lines>0</Lines>
  <Paragraphs>674</Paragraphs>
  <Slides>22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22</vt:i4>
      </vt:variant>
    </vt:vector>
  </HeadingPairs>
  <TitlesOfParts>
    <vt:vector size="34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Overview: Components</vt:lpstr>
      <vt:lpstr>Overview: Security </vt:lpstr>
      <vt:lpstr>Overview: Supported Platforms</vt:lpstr>
      <vt:lpstr>Scenario: Standalone JobScheduler Server for Interface, Master and Database</vt:lpstr>
      <vt:lpstr>Scenario: Standalone JobScheduler Server for Interface and Master, separate Database Server</vt:lpstr>
      <vt:lpstr>Scenario: Standalone Interface Server, Master Cluster, Database Server</vt:lpstr>
      <vt:lpstr>Scenario: Interface Server, Multi Master Servers with local Databases, Reporting Database Server</vt:lpstr>
      <vt:lpstr>Architecture Decision Templates: Agent Cluster</vt:lpstr>
      <vt:lpstr>Architecture Decision Templates: Master Passive Cluster</vt:lpstr>
      <vt:lpstr>Architecture Decision Templates: Master Passive Cluster</vt:lpstr>
      <vt:lpstr>Architecture Decision Templates: Master Active Cluster</vt:lpstr>
      <vt:lpstr>Architecture Decision Templates: Master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541</cp:revision>
  <dcterms:created xsi:type="dcterms:W3CDTF">2010-11-02T07:26:00Z</dcterms:created>
  <dcterms:modified xsi:type="dcterms:W3CDTF">2017-05-02T23:09:31Z</dcterms:modified>
</cp:coreProperties>
</file>