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1"/>
  </p:notesMasterIdLst>
  <p:handoutMasterIdLst>
    <p:handoutMasterId r:id="rId32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2" r:id="rId19"/>
    <p:sldId id="311" r:id="rId20"/>
    <p:sldId id="301" r:id="rId21"/>
    <p:sldId id="302" r:id="rId22"/>
    <p:sldId id="303" r:id="rId23"/>
    <p:sldId id="305" r:id="rId24"/>
    <p:sldId id="304" r:id="rId25"/>
    <p:sldId id="306" r:id="rId26"/>
    <p:sldId id="307" r:id="rId27"/>
    <p:sldId id="308" r:id="rId28"/>
    <p:sldId id="309" r:id="rId29"/>
    <p:sldId id="287" r:id="rId30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74" d="100"/>
          <a:sy n="74" d="100"/>
        </p:scale>
        <p:origin x="-1248" y="-10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Agent Cluster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smtClean="0"/>
            <a:t>Fixed </a:t>
          </a:r>
          <a:r>
            <a:rPr lang="de-DE" dirty="0" err="1" smtClean="0"/>
            <a:t>Priority</a:t>
          </a:r>
          <a:r>
            <a:rPr lang="de-DE" dirty="0" smtClean="0"/>
            <a:t> and Round-Robin Scheduling: </a:t>
          </a:r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Agent Cluster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Fixed </a:t>
          </a:r>
          <a:r>
            <a:rPr lang="de-DE" sz="2100" kern="1200" dirty="0" err="1" smtClean="0"/>
            <a:t>Priority</a:t>
          </a:r>
          <a:r>
            <a:rPr lang="de-DE" sz="2100" kern="1200" dirty="0" smtClean="0"/>
            <a:t> and Round-Robin Scheduling: </a:t>
          </a: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Primary &amp; Backup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Active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Passive &amp; Active Cluster Support,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Support, </a:t>
          </a:r>
          <a:r>
            <a:rPr lang="de-DE" sz="2100" kern="1200" dirty="0" err="1" smtClean="0"/>
            <a:t>Unclustered</a:t>
          </a:r>
          <a:r>
            <a:rPr lang="de-DE" sz="2100" kern="1200" dirty="0" smtClean="0"/>
            <a:t> JobScheduler Support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Central </a:t>
          </a:r>
          <a:r>
            <a:rPr lang="de-DE" sz="2100" kern="1200" dirty="0" err="1" smtClean="0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06.01.2017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06.01.2017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 Cluster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18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endParaRPr lang="de-CH" dirty="0" smtClean="0"/>
          </a:p>
          <a:p>
            <a:pPr lvl="1"/>
            <a:r>
              <a:rPr lang="de-CH" sz="1800" dirty="0"/>
              <a:t>Components: </a:t>
            </a:r>
            <a:r>
              <a:rPr lang="de-CH" sz="1800" dirty="0" smtClean="0"/>
              <a:t>JOC </a:t>
            </a:r>
            <a:r>
              <a:rPr lang="de-CH" sz="1800" dirty="0"/>
              <a:t>Cockpit  /  </a:t>
            </a:r>
            <a:r>
              <a:rPr lang="de-CH" sz="1800" dirty="0" smtClean="0"/>
              <a:t>Web Service  /  Master </a:t>
            </a:r>
            <a:r>
              <a:rPr lang="de-CH" sz="1800" dirty="0"/>
              <a:t>/  Agent</a:t>
            </a:r>
            <a:endParaRPr lang="de-CH" sz="1800" dirty="0" smtClean="0"/>
          </a:p>
          <a:p>
            <a:pPr lvl="1"/>
            <a:r>
              <a:rPr lang="de-CH" sz="1800" dirty="0" smtClean="0"/>
              <a:t>Security: </a:t>
            </a:r>
            <a:r>
              <a:rPr lang="de-CH" sz="1800" dirty="0"/>
              <a:t>JOC Cockpit  /  Web Service  /  Master /  Agent</a:t>
            </a:r>
            <a:endParaRPr lang="de-CH" sz="1800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JOC Cockpit  /  Web Service  /  Master /  Agent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Agent Cluster</a:t>
            </a:r>
            <a:endParaRPr lang="de-CH" dirty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JobScheduler Agent Cluster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Master 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Primary JobScheduler Master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Backup JobScheduler Master</a:t>
            </a:r>
            <a:endParaRPr lang="de-DE" sz="600" dirty="0" smtClean="0"/>
          </a:p>
          <a:p>
            <a:pPr marL="0" indent="0">
              <a:buNone/>
            </a:pPr>
            <a:endParaRPr lang="de-DE" sz="600" dirty="0" smtClean="0"/>
          </a:p>
          <a:p>
            <a:r>
              <a:rPr lang="de-DE" dirty="0" smtClean="0"/>
              <a:t>Master Active Cluster</a:t>
            </a:r>
            <a:endParaRPr lang="de-DE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JobScheduler Master</a:t>
            </a:r>
            <a:endParaRPr lang="de-DE" sz="1800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Master Passive and Active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JOC Cockpit / Web Service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using</a:t>
            </a:r>
            <a:r>
              <a:rPr lang="de-DE" sz="1700" dirty="0" smtClean="0"/>
              <a:t> </a:t>
            </a:r>
            <a:r>
              <a:rPr lang="de-DE" sz="1700" dirty="0" smtClean="0"/>
              <a:t>a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performs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r>
              <a:rPr lang="de-DE" sz="1700" dirty="0" smtClean="0"/>
              <a:t> and </a:t>
            </a:r>
            <a:r>
              <a:rPr lang="de-DE" sz="1700" dirty="0" err="1" smtClean="0"/>
              <a:t>authorization</a:t>
            </a:r>
            <a:r>
              <a:rPr lang="de-DE" sz="1700" dirty="0" smtClean="0"/>
              <a:t> – </a:t>
            </a:r>
            <a:r>
              <a:rPr lang="de-DE" sz="1700" dirty="0" err="1" smtClean="0"/>
              <a:t>optionally</a:t>
            </a:r>
            <a:r>
              <a:rPr lang="de-DE" sz="1700" dirty="0" smtClean="0"/>
              <a:t> </a:t>
            </a:r>
            <a:r>
              <a:rPr lang="de-DE" sz="1700" dirty="0" err="1" smtClean="0"/>
              <a:t>against</a:t>
            </a:r>
            <a:r>
              <a:rPr lang="de-DE" sz="1700" dirty="0" smtClean="0"/>
              <a:t> an LDAP </a:t>
            </a:r>
            <a:r>
              <a:rPr lang="de-DE" sz="1700" dirty="0" err="1" smtClean="0"/>
              <a:t>directory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Interfaces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PowerShell Command Line Interface and </a:t>
            </a:r>
            <a:r>
              <a:rPr lang="de-DE" sz="1700" dirty="0" err="1" smtClean="0"/>
              <a:t>External</a:t>
            </a:r>
            <a:r>
              <a:rPr lang="de-DE" sz="1700" dirty="0" smtClean="0"/>
              <a:t> </a:t>
            </a:r>
            <a:r>
              <a:rPr lang="de-DE" sz="1700" dirty="0" err="1" smtClean="0"/>
              <a:t>Applications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same Web Service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Authorization</a:t>
            </a:r>
            <a:r>
              <a:rPr lang="de-DE" sz="1700" dirty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available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individual </a:t>
            </a:r>
            <a:r>
              <a:rPr lang="de-DE" sz="1700" dirty="0" err="1" smtClean="0"/>
              <a:t>requests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JobScheduler Master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Master </a:t>
            </a:r>
            <a:r>
              <a:rPr lang="de-DE" sz="1700" b="1" dirty="0"/>
              <a:t>/ </a:t>
            </a:r>
            <a:r>
              <a:rPr lang="de-DE" sz="1700" b="1" dirty="0" smtClean="0"/>
              <a:t>Agent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JobScheduler </a:t>
            </a:r>
            <a:r>
              <a:rPr lang="de-DE" sz="1700" dirty="0" smtClean="0"/>
              <a:t>Master </a:t>
            </a:r>
            <a:r>
              <a:rPr lang="de-DE" sz="1700" dirty="0" err="1" smtClean="0"/>
              <a:t>executes</a:t>
            </a:r>
            <a:r>
              <a:rPr lang="de-DE" sz="1700" dirty="0" smtClean="0"/>
              <a:t> </a:t>
            </a:r>
            <a:r>
              <a:rPr lang="de-DE" sz="1700" dirty="0" err="1" smtClean="0"/>
              <a:t>tasks</a:t>
            </a:r>
            <a:r>
              <a:rPr lang="de-DE" sz="1700" dirty="0" smtClean="0"/>
              <a:t> and </a:t>
            </a:r>
            <a:r>
              <a:rPr lang="de-DE" sz="1700" dirty="0" err="1" smtClean="0"/>
              <a:t>orchestrates</a:t>
            </a:r>
            <a:r>
              <a:rPr lang="de-DE" sz="1700" dirty="0" smtClean="0"/>
              <a:t> </a:t>
            </a:r>
            <a:r>
              <a:rPr lang="de-DE" sz="1700" dirty="0" err="1" smtClean="0"/>
              <a:t>Agents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deployed</a:t>
            </a:r>
            <a:r>
              <a:rPr lang="de-DE" sz="1700" dirty="0" smtClean="0"/>
              <a:t> on top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existing</a:t>
            </a:r>
            <a:r>
              <a:rPr lang="de-DE" sz="1700" dirty="0" smtClean="0"/>
              <a:t> </a:t>
            </a:r>
            <a:r>
              <a:rPr lang="de-DE" sz="1700" dirty="0" err="1" smtClean="0"/>
              <a:t>servers</a:t>
            </a:r>
            <a:r>
              <a:rPr lang="de-DE" sz="1700" dirty="0" smtClean="0"/>
              <a:t> </a:t>
            </a:r>
            <a:r>
              <a:rPr lang="de-DE" sz="1700" dirty="0" err="1" smtClean="0"/>
              <a:t>running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programs</a:t>
            </a:r>
            <a:r>
              <a:rPr lang="de-DE" sz="1700" dirty="0" smtClean="0"/>
              <a:t> and </a:t>
            </a:r>
            <a:r>
              <a:rPr lang="de-DE" sz="1700" dirty="0" err="1" smtClean="0"/>
              <a:t>scripts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should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scheduled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Components: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Network Zone </a:t>
            </a:r>
            <a:r>
              <a:rPr lang="de-DE" sz="1700" b="1" dirty="0" err="1" smtClean="0"/>
              <a:t>with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r>
              <a:rPr lang="de-DE" sz="1700" b="1" dirty="0" err="1" smtClean="0"/>
              <a:t>restricted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have</a:t>
            </a:r>
            <a:r>
              <a:rPr lang="de-DE" sz="1700" dirty="0" smtClean="0"/>
              <a:t> limited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requires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connection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Master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con-figured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HTTPS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connec-tions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enforced</a:t>
            </a: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dirty="0" smtClean="0"/>
              <a:t/>
            </a:r>
            <a:br>
              <a:rPr lang="de-DE" sz="1700" dirty="0" smtClean="0"/>
            </a:br>
            <a:r>
              <a:rPr lang="de-DE" sz="1700" b="1" dirty="0"/>
              <a:t>Network Zone </a:t>
            </a:r>
            <a:r>
              <a:rPr lang="de-DE" sz="1700" b="1" dirty="0" err="1" smtClean="0"/>
              <a:t>without</a:t>
            </a:r>
            <a:r>
              <a:rPr lang="de-DE" sz="1700" b="1" dirty="0"/>
              <a:t/>
            </a:r>
            <a:br>
              <a:rPr lang="de-DE" sz="1700" b="1" dirty="0"/>
            </a:b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Master and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operated</a:t>
            </a:r>
            <a:r>
              <a:rPr lang="de-DE" sz="1700" dirty="0" smtClean="0"/>
              <a:t> in </a:t>
            </a:r>
            <a:r>
              <a:rPr lang="de-DE" sz="1700" dirty="0" err="1" smtClean="0"/>
              <a:t>this</a:t>
            </a:r>
            <a:r>
              <a:rPr lang="de-DE" sz="1700" dirty="0" smtClean="0"/>
              <a:t> </a:t>
            </a:r>
            <a:r>
              <a:rPr lang="de-DE" sz="1700" dirty="0" err="1" smtClean="0"/>
              <a:t>zone</a:t>
            </a:r>
            <a:r>
              <a:rPr lang="de-DE" sz="1700" dirty="0" smtClean="0"/>
              <a:t> </a:t>
            </a:r>
            <a:r>
              <a:rPr lang="de-DE" sz="1700" dirty="0" err="1" smtClean="0"/>
              <a:t>without</a:t>
            </a:r>
            <a:r>
              <a:rPr lang="de-DE" sz="1700" dirty="0" smtClean="0"/>
              <a:t> </a:t>
            </a:r>
            <a:r>
              <a:rPr lang="de-DE" sz="1700" dirty="0" err="1" smtClean="0"/>
              <a:t>direct</a:t>
            </a:r>
            <a:r>
              <a:rPr lang="de-DE" sz="1700" dirty="0" smtClean="0"/>
              <a:t>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exclusively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Web Service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The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instances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Security: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84944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982458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225563" y="996952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9113486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7101725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9117014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852155"/>
          </a:xfrm>
          <a:prstGeom prst="bentConnector4">
            <a:avLst>
              <a:gd name="adj1" fmla="val -340468"/>
              <a:gd name="adj2" fmla="val 10471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8005110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871976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874252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871448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479330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479330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479330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60976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11409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1" name="Textfeld 41"/>
          <p:cNvSpPr txBox="1"/>
          <p:nvPr/>
        </p:nvSpPr>
        <p:spPr>
          <a:xfrm>
            <a:off x="10168395" y="342413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limited </a:t>
            </a:r>
            <a:endParaRPr lang="de-DE" sz="1800" b="1" dirty="0" smtClean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 smtClean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717155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78408" y="6199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Overview</a:t>
            </a:r>
            <a:r>
              <a:rPr lang="de-DE" dirty="0" smtClean="0"/>
              <a:t>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JOC Cockpit / Web Service / Master /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Cockpit / Web Service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JOC Cockpit and REST </a:t>
            </a:r>
            <a:r>
              <a:rPr lang="de-DE" dirty="0" smtClean="0"/>
              <a:t>Web Service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  <a:endParaRPr lang="de-DE" dirty="0"/>
          </a:p>
          <a:p>
            <a:r>
              <a:rPr lang="de-DE" b="1" dirty="0" smtClean="0"/>
              <a:t>Master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JobScheduler </a:t>
            </a:r>
            <a:r>
              <a:rPr lang="de-DE" dirty="0" smtClean="0"/>
              <a:t>REST Web Service and 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/>
              <a:t>a </a:t>
            </a:r>
            <a:r>
              <a:rPr lang="de-DE" dirty="0" err="1"/>
              <a:t>database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Master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 smtClean="0"/>
              <a:t>Agent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893327" y="1239496"/>
            <a:ext cx="501472" cy="721410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275169" y="3621336"/>
            <a:ext cx="250737" cy="270116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supported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including</a:t>
            </a:r>
            <a:r>
              <a:rPr lang="de-DE" altLang="de-DE" sz="1400" dirty="0" smtClean="0">
                <a:solidFill>
                  <a:srgbClr val="696969"/>
                </a:solidFill>
              </a:rPr>
              <a:t>:</a:t>
            </a:r>
            <a:endParaRPr lang="de-DE" altLang="de-DE" sz="14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MariaDB</a:t>
            </a:r>
            <a:r>
              <a:rPr lang="de-DE" altLang="de-DE" sz="1400" dirty="0" smtClean="0">
                <a:solidFill>
                  <a:srgbClr val="696969"/>
                </a:solidFill>
              </a:rPr>
              <a:t>/MySQL</a:t>
            </a:r>
            <a:endParaRPr lang="de-DE" altLang="de-DE" sz="14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PostgreSQL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601624" y="5141601"/>
            <a:ext cx="237744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  <a:endParaRPr lang="de-DE" altLang="de-DE" sz="14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instances</a:t>
            </a:r>
            <a:endParaRPr lang="de-DE" altLang="de-DE" sz="14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platform</a:t>
            </a:r>
            <a:endParaRPr lang="de-DE" altLang="de-DE" sz="14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4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Machine</a:t>
            </a:r>
            <a:endParaRPr lang="de-DE" altLang="de-DE" sz="14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Agent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JobScheduler Agent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Agent Cluster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a Cluster.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Fixed </a:t>
            </a:r>
            <a:r>
              <a:rPr lang="de-DE" i="1" dirty="0" err="1" smtClean="0"/>
              <a:t>Priority</a:t>
            </a:r>
            <a:r>
              <a:rPr lang="de-DE" sz="1200" i="1" dirty="0" smtClean="0"/>
              <a:t> </a:t>
            </a:r>
            <a:r>
              <a:rPr lang="de-DE" i="1" dirty="0" smtClean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selects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from</a:t>
            </a:r>
            <a:r>
              <a:rPr lang="de-DE" dirty="0" smtClean="0"/>
              <a:t> a Cluster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Round-Robin</a:t>
            </a:r>
            <a:r>
              <a:rPr lang="de-DE" sz="1200" i="1" dirty="0" smtClean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 smtClean="0"/>
              <a:t>switches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Agent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avialable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09796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117080" y="753007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7459759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166360" y="885435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14983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58194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062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Primary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smtClean="0"/>
              <a:t>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Backup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Master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1345</Words>
  <Characters>0</Characters>
  <Application>Microsoft Office PowerPoint</Application>
  <PresentationFormat>Benutzerdefiniert</PresentationFormat>
  <Lines>0</Lines>
  <Paragraphs>550</Paragraphs>
  <Slides>18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18</vt:i4>
      </vt:variant>
    </vt:vector>
  </HeadingPairs>
  <TitlesOfParts>
    <vt:vector size="30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522</cp:revision>
  <dcterms:created xsi:type="dcterms:W3CDTF">2010-11-02T07:26:00Z</dcterms:created>
  <dcterms:modified xsi:type="dcterms:W3CDTF">2017-01-06T14:34:22Z</dcterms:modified>
</cp:coreProperties>
</file>