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6"/>
  </p:notesMasterIdLst>
  <p:handoutMasterIdLst>
    <p:handoutMasterId r:id="rId37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7" r:id="rId19"/>
    <p:sldId id="318" r:id="rId20"/>
    <p:sldId id="319" r:id="rId21"/>
    <p:sldId id="321" r:id="rId22"/>
    <p:sldId id="320" r:id="rId23"/>
    <p:sldId id="312" r:id="rId24"/>
    <p:sldId id="311" r:id="rId25"/>
    <p:sldId id="301" r:id="rId26"/>
    <p:sldId id="302" r:id="rId27"/>
    <p:sldId id="303" r:id="rId28"/>
    <p:sldId id="305" r:id="rId29"/>
    <p:sldId id="304" r:id="rId30"/>
    <p:sldId id="306" r:id="rId31"/>
    <p:sldId id="307" r:id="rId32"/>
    <p:sldId id="308" r:id="rId33"/>
    <p:sldId id="309" r:id="rId34"/>
    <p:sldId id="287" r:id="rId35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67" d="100"/>
          <a:sy n="67" d="100"/>
        </p:scale>
        <p:origin x="267" y="6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/>
            <a:t>Agent Cluster</a:t>
          </a:r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/>
            <a:t>Fixed </a:t>
          </a:r>
          <a:r>
            <a:rPr lang="de-DE" dirty="0" err="1"/>
            <a:t>Priority</a:t>
          </a:r>
          <a:r>
            <a:rPr lang="de-DE" dirty="0"/>
            <a:t> and Round-Robin Scheduling: </a:t>
          </a:r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Active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/>
            <a:t>Active Cluster JobScheduler</a:t>
          </a:r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Master/</a:t>
          </a:r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/>
            <a:t>Master/Agent Cluster JobScheduler</a:t>
          </a:r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Supervisor</a:t>
          </a:r>
          <a:br>
            <a:rPr lang="de-DE" sz="1400" dirty="0"/>
          </a:br>
          <a:r>
            <a:rPr lang="de-DE" sz="1400" dirty="0"/>
            <a:t>JobScheduler</a:t>
          </a:r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/>
            <a:t>Passive &amp; Active Cluster Support,</a:t>
          </a:r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/>
            <a:t>Central </a:t>
          </a:r>
          <a:r>
            <a:rPr lang="de-DE" dirty="0" err="1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/>
            <a:t>Master/Agent Cluster Support, </a:t>
          </a:r>
          <a:r>
            <a:rPr lang="de-DE" dirty="0" err="1"/>
            <a:t>Unclustered</a:t>
          </a:r>
          <a:r>
            <a:rPr lang="de-DE" dirty="0"/>
            <a:t> JobScheduler Support</a:t>
          </a:r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Passive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/>
            <a:t>Primary &amp; Backup JobScheduler</a:t>
          </a:r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Agent Cluster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Fixed </a:t>
          </a:r>
          <a:r>
            <a:rPr lang="de-DE" sz="2100" kern="1200" dirty="0" err="1"/>
            <a:t>Priority</a:t>
          </a:r>
          <a:r>
            <a:rPr lang="de-DE" sz="2100" kern="1200" dirty="0"/>
            <a:t> and Round-Robin Scheduling: </a:t>
          </a: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Passive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Primary &amp; Backup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Active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Active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Master/</a:t>
          </a: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Supervisor</a:t>
          </a:r>
          <a:br>
            <a:rPr lang="de-DE" sz="1400" kern="1200" dirty="0"/>
          </a:br>
          <a:r>
            <a:rPr lang="de-DE" sz="1400" kern="1200" dirty="0"/>
            <a:t>JobScheduler</a:t>
          </a:r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Passive &amp; Active Cluster Support,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Support, </a:t>
          </a:r>
          <a:r>
            <a:rPr lang="de-DE" sz="2100" kern="1200" dirty="0" err="1"/>
            <a:t>Unclustered</a:t>
          </a:r>
          <a:r>
            <a:rPr lang="de-DE" sz="2100" kern="1200" dirty="0"/>
            <a:t> JobScheduler Support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Central </a:t>
          </a:r>
          <a:r>
            <a:rPr lang="de-DE" sz="2100" kern="1200" dirty="0" err="1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05.08.2019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05.08.2019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/>
              <a:t>Consulting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Master Passive Cluster, JOC Cockpit Active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092296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570628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52782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703056" y="3191173"/>
            <a:ext cx="2240387" cy="3670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727696" y="7386953"/>
            <a:ext cx="0" cy="99208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6" y="6861173"/>
            <a:ext cx="397091" cy="210466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703056" y="5679088"/>
            <a:ext cx="2314760" cy="1182085"/>
          </a:xfrm>
          <a:prstGeom prst="bentConnector3">
            <a:avLst>
              <a:gd name="adj1" fmla="val 48393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51020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313264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2456459"/>
            <a:ext cx="2774717" cy="51020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55244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52336" y="633539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620872" y="6839044"/>
            <a:ext cx="463573" cy="212679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592699" y="6417637"/>
            <a:ext cx="2187811" cy="4082184"/>
          </a:xfrm>
          <a:prstGeom prst="bentConnector3">
            <a:avLst>
              <a:gd name="adj1" fmla="val 110449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cxnSpLocks/>
            <a:stCxn id="12" idx="6"/>
          </p:cNvCxnSpPr>
          <p:nvPr/>
        </p:nvCxnSpPr>
        <p:spPr>
          <a:xfrm>
            <a:off x="6847688" y="5212336"/>
            <a:ext cx="2877610" cy="764181"/>
          </a:xfrm>
          <a:prstGeom prst="bentConnector3">
            <a:avLst>
              <a:gd name="adj1" fmla="val 11273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8752336" y="29680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8525521" y="456592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9727696" y="4019651"/>
            <a:ext cx="1" cy="54627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9727696" y="5849337"/>
            <a:ext cx="1" cy="48605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854044"/>
            <a:ext cx="1" cy="45922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38">
            <a:extLst>
              <a:ext uri="{FF2B5EF4-FFF2-40B4-BE49-F238E27FC236}">
                <a16:creationId xmlns:a16="http://schemas.microsoft.com/office/drawing/2014/main" id="{9B3E94B1-B4B7-400A-93E9-222A71C1E901}"/>
              </a:ext>
            </a:extLst>
          </p:cNvPr>
          <p:cNvCxnSpPr>
            <a:cxnSpLocks/>
            <a:stCxn id="47" idx="2"/>
          </p:cNvCxnSpPr>
          <p:nvPr/>
        </p:nvCxnSpPr>
        <p:spPr>
          <a:xfrm rot="10800000" flipV="1">
            <a:off x="5647739" y="5207629"/>
            <a:ext cx="2877782" cy="889512"/>
          </a:xfrm>
          <a:prstGeom prst="bentConnector3">
            <a:avLst>
              <a:gd name="adj1" fmla="val 9620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Multiple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r>
              <a:rPr lang="de-DE" sz="1700" dirty="0"/>
              <a:t> and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per </a:t>
            </a:r>
            <a:r>
              <a:rPr lang="de-DE" sz="1700" dirty="0" err="1"/>
              <a:t>each</a:t>
            </a:r>
            <a:r>
              <a:rPr lang="de-DE" sz="1700" dirty="0"/>
              <a:t> Master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Reporting Database </a:t>
            </a:r>
            <a:r>
              <a:rPr lang="de-DE" sz="1700" dirty="0" err="1"/>
              <a:t>does</a:t>
            </a:r>
            <a:r>
              <a:rPr lang="de-DE" sz="1700" dirty="0"/>
              <a:t> not </a:t>
            </a:r>
            <a:r>
              <a:rPr lang="de-DE" sz="1700" dirty="0" err="1"/>
              <a:t>prevent</a:t>
            </a:r>
            <a:r>
              <a:rPr lang="de-DE" sz="1700" dirty="0"/>
              <a:t> a Master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Interface Server, Multi Master Servers with local Databases, Reporting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Multi Master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9079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34610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890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8524940"/>
            <a:ext cx="7264579" cy="1890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8524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           Database Server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31789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22" name="Gewinkelte Verbindung 21"/>
          <p:cNvCxnSpPr>
            <a:stCxn id="42" idx="1"/>
            <a:endCxn id="103" idx="2"/>
          </p:cNvCxnSpPr>
          <p:nvPr/>
        </p:nvCxnSpPr>
        <p:spPr>
          <a:xfrm rot="10800000" flipH="1" flipV="1">
            <a:off x="4531795" y="6204867"/>
            <a:ext cx="2552649" cy="3461079"/>
          </a:xfrm>
          <a:prstGeom prst="bentConnector3">
            <a:avLst>
              <a:gd name="adj1" fmla="val -447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4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4229005" y="5136363"/>
            <a:ext cx="2855440" cy="31789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Master Server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43" name="Zylinder 42"/>
          <p:cNvSpPr/>
          <p:nvPr/>
        </p:nvSpPr>
        <p:spPr>
          <a:xfrm>
            <a:off x="4871756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47" name="Gerade Verbindung mit Pfeil 46"/>
          <p:cNvCxnSpPr>
            <a:stCxn id="42" idx="2"/>
            <a:endCxn id="43" idx="1"/>
          </p:cNvCxnSpPr>
          <p:nvPr/>
        </p:nvCxnSpPr>
        <p:spPr>
          <a:xfrm>
            <a:off x="5507156" y="6730648"/>
            <a:ext cx="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 Master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6672865" y="844021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Agent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JobScheduler Agent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 err="1"/>
              <a:t>Platforms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a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Fixed </a:t>
            </a:r>
            <a:r>
              <a:rPr lang="de-DE" i="1" dirty="0" err="1"/>
              <a:t>Priority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selects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from</a:t>
            </a:r>
            <a:r>
              <a:rPr lang="de-DE" dirty="0"/>
              <a:t> a Cluster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Round-Robin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switches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Agent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6" name="Abgerundetes Rechteck 55"/>
          <p:cNvSpPr/>
          <p:nvPr/>
        </p:nvSpPr>
        <p:spPr>
          <a:xfrm>
            <a:off x="5590035" y="786545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databases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MariaDB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the</a:t>
            </a:r>
            <a:r>
              <a:rPr lang="de-DE" altLang="de-DE" sz="1000" dirty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platforms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>
                <a:solidFill>
                  <a:srgbClr val="696969"/>
                </a:solidFill>
              </a:rPr>
              <a:t>Enables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job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execution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>
                <a:solidFill>
                  <a:srgbClr val="696969"/>
                </a:solidFill>
              </a:rPr>
              <a:t>Agents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for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4724255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46487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89699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1390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41300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5288F55-710E-4567-9771-62141CC21A9B}"/>
              </a:ext>
            </a:extLst>
          </p:cNvPr>
          <p:cNvSpPr txBox="1"/>
          <p:nvPr/>
        </p:nvSpPr>
        <p:spPr>
          <a:xfrm>
            <a:off x="4331368" y="6785267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Fixed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Priority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Scheduling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9DEA06D-3DF2-485F-8AF0-82416A0B8803}"/>
              </a:ext>
            </a:extLst>
          </p:cNvPr>
          <p:cNvSpPr txBox="1"/>
          <p:nvPr/>
        </p:nvSpPr>
        <p:spPr>
          <a:xfrm>
            <a:off x="9681182" y="6794963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Round Robin Scheduling</a:t>
            </a:r>
          </a:p>
        </p:txBody>
      </p: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DF1B48C8-81F3-4F1C-A961-D22DF2211044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11864340" y="7615345"/>
            <a:ext cx="1569775" cy="2816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Verbinder: gewinkelt 35">
            <a:extLst>
              <a:ext uri="{FF2B5EF4-FFF2-40B4-BE49-F238E27FC236}">
                <a16:creationId xmlns:a16="http://schemas.microsoft.com/office/drawing/2014/main" id="{3BB45867-13EE-465F-9EFD-45410FD4E4C0}"/>
              </a:ext>
            </a:extLst>
          </p:cNvPr>
          <p:cNvCxnSpPr>
            <a:cxnSpLocks/>
            <a:stCxn id="51" idx="2"/>
          </p:cNvCxnSpPr>
          <p:nvPr/>
        </p:nvCxnSpPr>
        <p:spPr>
          <a:xfrm rot="5400000">
            <a:off x="12805613" y="8601692"/>
            <a:ext cx="281645" cy="97536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Verbinder: gewinkelt 42">
            <a:extLst>
              <a:ext uri="{FF2B5EF4-FFF2-40B4-BE49-F238E27FC236}">
                <a16:creationId xmlns:a16="http://schemas.microsoft.com/office/drawing/2014/main" id="{2DA4D5A9-957D-4DAA-80ED-BF38D13314C1}"/>
              </a:ext>
            </a:extLst>
          </p:cNvPr>
          <p:cNvCxnSpPr>
            <a:cxnSpLocks/>
            <a:stCxn id="55" idx="1"/>
          </p:cNvCxnSpPr>
          <p:nvPr/>
        </p:nvCxnSpPr>
        <p:spPr>
          <a:xfrm rot="10800000">
            <a:off x="10283987" y="8529530"/>
            <a:ext cx="224048" cy="910154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Primary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failover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Failover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Backup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after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Primary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 Cluster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</a:t>
            </a:r>
            <a:r>
              <a:rPr lang="de-DE" sz="2400" dirty="0"/>
              <a:t> </a:t>
            </a:r>
            <a:r>
              <a:rPr lang="de-DE" dirty="0"/>
              <a:t>Cluster</a:t>
            </a:r>
            <a:r>
              <a:rPr lang="de-DE" sz="2400" dirty="0"/>
              <a:t> </a:t>
            </a:r>
            <a:r>
              <a:rPr lang="de-DE" dirty="0"/>
              <a:t>JobScheduler</a:t>
            </a:r>
            <a:r>
              <a:rPr lang="de-DE" sz="2400" dirty="0"/>
              <a:t> </a:t>
            </a:r>
            <a:r>
              <a:rPr lang="de-DE" dirty="0" err="1"/>
              <a:t>with</a:t>
            </a:r>
            <a:r>
              <a:rPr lang="de-DE" sz="2400" dirty="0"/>
              <a:t> </a:t>
            </a:r>
            <a:r>
              <a:rPr lang="de-DE" dirty="0" err="1"/>
              <a:t>failed</a:t>
            </a:r>
            <a:r>
              <a:rPr lang="de-DE" sz="2400" dirty="0"/>
              <a:t> </a:t>
            </a:r>
            <a:r>
              <a:rPr lang="de-DE" dirty="0" err="1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Passive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Connections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internal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Active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Passive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Primary and Backup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de-CH" dirty="0"/>
          </a:p>
          <a:p>
            <a:pPr lvl="1"/>
            <a:r>
              <a:rPr lang="de-CH" sz="1800" dirty="0"/>
              <a:t>Components: JOC Cockpit  /  Web Service  /  Master /  Agent</a:t>
            </a:r>
          </a:p>
          <a:p>
            <a:pPr lvl="1"/>
            <a:r>
              <a:rPr lang="de-CH" sz="1800" dirty="0"/>
              <a:t>Security: JOC Cockpit  /  Web Service  /  Master /  Agent</a:t>
            </a:r>
          </a:p>
          <a:p>
            <a:pPr lvl="1"/>
            <a:r>
              <a:rPr lang="de-CH" sz="1800" dirty="0" err="1"/>
              <a:t>Platforms</a:t>
            </a:r>
            <a:r>
              <a:rPr lang="de-CH" sz="1800" dirty="0"/>
              <a:t>: JOC Cockpit  /  Web Service  /  Master /  Agent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Setup Scenarios</a:t>
            </a:r>
          </a:p>
          <a:p>
            <a:pPr lvl="1"/>
            <a:r>
              <a:rPr lang="de-CH" sz="1800" dirty="0"/>
              <a:t>Scenario: </a:t>
            </a:r>
            <a:r>
              <a:rPr lang="de-CH" sz="1800" dirty="0" err="1"/>
              <a:t>Standalone</a:t>
            </a:r>
            <a:r>
              <a:rPr lang="de-CH" sz="1800" dirty="0"/>
              <a:t> JobScheduler Server / High </a:t>
            </a:r>
            <a:r>
              <a:rPr lang="de-CH" sz="1800" dirty="0" err="1"/>
              <a:t>Availability</a:t>
            </a:r>
            <a:r>
              <a:rPr lang="de-CH" sz="1800" dirty="0"/>
              <a:t> / Multi Master</a:t>
            </a:r>
          </a:p>
          <a:p>
            <a:r>
              <a:rPr lang="de-CH" dirty="0"/>
              <a:t>Agent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JobScheduler Agent Cluster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Master Passive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Primary and Backup JobScheduler Master</a:t>
            </a:r>
          </a:p>
          <a:p>
            <a:pPr marL="0" indent="0">
              <a:buNone/>
            </a:pPr>
            <a:endParaRPr lang="de-DE" sz="600" dirty="0"/>
          </a:p>
          <a:p>
            <a:r>
              <a:rPr lang="de-DE" dirty="0"/>
              <a:t>Master Active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Active Cluster JobScheduler Master</a:t>
            </a:r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Passive Cluster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Active Cluster JobScheduler</a:t>
            </a:r>
            <a:endParaRPr lang="de-DE" sz="600" dirty="0"/>
          </a:p>
          <a:p>
            <a:endParaRPr lang="de-DE" sz="600" dirty="0"/>
          </a:p>
          <a:p>
            <a:r>
              <a:rPr lang="de-DE" dirty="0"/>
              <a:t>Supervisor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Supervisor </a:t>
            </a:r>
            <a:r>
              <a:rPr lang="de-DE" sz="1800" dirty="0" err="1"/>
              <a:t>for</a:t>
            </a:r>
            <a:r>
              <a:rPr lang="de-DE" sz="1800" dirty="0"/>
              <a:t> Master Passive and Active Cluster</a:t>
            </a:r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Contents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</a:t>
            </a:r>
            <a:r>
              <a:rPr lang="de-DE" b="1" dirty="0" err="1"/>
              <a:t>Workload</a:t>
            </a:r>
            <a:br>
              <a:rPr lang="de-DE" b="1" dirty="0"/>
            </a:br>
            <a:r>
              <a:rPr lang="de-DE" b="1" dirty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Master/Agent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Unclustered</a:t>
            </a:r>
            <a:r>
              <a:rPr lang="de-DE" dirty="0"/>
              <a:t>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/>
              <a:t>Unclustered</a:t>
            </a:r>
            <a:br>
              <a:rPr lang="de-DE" b="1" dirty="0"/>
            </a:br>
            <a:r>
              <a:rPr lang="de-DE" b="1" dirty="0" err="1"/>
              <a:t>JobSchedulers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</a:t>
            </a:r>
            <a:r>
              <a:rPr lang="de-DE" dirty="0" err="1"/>
              <a:t>independently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23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Web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individual </a:t>
            </a:r>
            <a:r>
              <a:rPr lang="de-DE" sz="1700" dirty="0" err="1"/>
              <a:t>requests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JobScheduler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Components: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</a:t>
            </a: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have</a:t>
            </a:r>
            <a:r>
              <a:rPr lang="de-DE" sz="1700" dirty="0"/>
              <a:t> limited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Master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authenticated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con-figured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enforced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Master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</a:t>
            </a:r>
            <a:r>
              <a:rPr lang="de-DE" sz="1700" dirty="0" err="1"/>
              <a:t>this</a:t>
            </a:r>
            <a:r>
              <a:rPr lang="de-DE" sz="1700" dirty="0"/>
              <a:t>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direct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Master </a:t>
            </a:r>
            <a:r>
              <a:rPr lang="de-DE" sz="1700" dirty="0" err="1"/>
              <a:t>instances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Security: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84944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982458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225563" y="996952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9113486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7101725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9117014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852155"/>
          </a:xfrm>
          <a:prstGeom prst="bentConnector4">
            <a:avLst>
              <a:gd name="adj1" fmla="val -340468"/>
              <a:gd name="adj2" fmla="val 10471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8005110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871976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874252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871448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479330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479330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479330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60976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11409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1" name="Textfeld 41"/>
          <p:cNvSpPr txBox="1"/>
          <p:nvPr/>
        </p:nvSpPr>
        <p:spPr>
          <a:xfrm>
            <a:off x="10168395" y="342413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limited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717155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78408" y="6199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: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r>
              <a:rPr lang="de-DE" dirty="0"/>
              <a:t>: JOC Cockpit / Web Service / Master / Agent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REST Web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r>
              <a:rPr lang="de-DE" b="1" dirty="0"/>
              <a:t>Master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JobScheduler REST Web Service and Master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JobScheduler Agent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893327" y="1239496"/>
            <a:ext cx="501472" cy="721410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275169" y="3621336"/>
            <a:ext cx="250737" cy="270116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supported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databases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including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MariaDB</a:t>
            </a:r>
            <a:r>
              <a:rPr lang="de-DE" altLang="de-DE" sz="1400" dirty="0">
                <a:solidFill>
                  <a:srgbClr val="696969"/>
                </a:solidFill>
              </a:rPr>
              <a:t>/MySQL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PostgreSQL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601624" y="5141601"/>
            <a:ext cx="237744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400" dirty="0" err="1">
                <a:solidFill>
                  <a:srgbClr val="696969"/>
                </a:solidFill>
              </a:rPr>
              <a:t>Enables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job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execution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400" dirty="0" err="1">
                <a:solidFill>
                  <a:srgbClr val="696969"/>
                </a:solidFill>
              </a:rPr>
              <a:t>instances</a:t>
            </a:r>
            <a:endParaRPr lang="de-DE" altLang="de-DE" sz="14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</a:t>
            </a:r>
            <a:r>
              <a:rPr lang="de-DE" altLang="de-DE" sz="1400" dirty="0" err="1">
                <a:solidFill>
                  <a:srgbClr val="696969"/>
                </a:solidFill>
              </a:rPr>
              <a:t>Agents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for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 err="1"/>
              <a:t>Raspberry</a:t>
            </a:r>
            <a:r>
              <a:rPr lang="de-DE" sz="1800" b="1" dirty="0"/>
              <a:t>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Docker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that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supports</a:t>
            </a:r>
            <a:r>
              <a:rPr lang="de-DE" altLang="de-DE" sz="1400" dirty="0">
                <a:solidFill>
                  <a:srgbClr val="696969"/>
                </a:solidFill>
              </a:rPr>
              <a:t> a Java Virtual </a:t>
            </a:r>
            <a:r>
              <a:rPr lang="de-DE" altLang="de-DE" sz="1400" dirty="0" err="1">
                <a:solidFill>
                  <a:srgbClr val="696969"/>
                </a:solidFill>
              </a:rPr>
              <a:t>Machine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Interface, Master and Database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</a:t>
            </a:r>
            <a:r>
              <a:rPr lang="de-DE" dirty="0" err="1"/>
              <a:t>Standalone</a:t>
            </a:r>
            <a:r>
              <a:rPr lang="de-DE" dirty="0"/>
              <a:t> JobScheduler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47699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2176376"/>
          </a:xfrm>
          <a:prstGeom prst="bentConnector4">
            <a:avLst>
              <a:gd name="adj1" fmla="val -6506"/>
              <a:gd name="adj2" fmla="val 11772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36106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server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 and Master, separate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JobScheduler Server, Database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143429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3133672"/>
          </a:xfrm>
          <a:prstGeom prst="bentConnector4">
            <a:avLst>
              <a:gd name="adj1" fmla="val -6506"/>
              <a:gd name="adj2" fmla="val 11048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1318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795038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4952940"/>
            <a:ext cx="7950380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4952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</p:spTree>
    <p:extLst>
      <p:ext uri="{BB962C8B-B14F-4D97-AF65-F5344CB8AC3E}">
        <p14:creationId xmlns:p14="http://schemas.microsoft.com/office/powerpoint/2010/main" val="4154479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Interface Server, Master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16483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19025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5136364"/>
            <a:ext cx="285544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482516" y="6204868"/>
            <a:ext cx="601929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264512" y="5973291"/>
            <a:ext cx="2821987" cy="4336699"/>
          </a:xfrm>
          <a:prstGeom prst="bentConnector3">
            <a:avLst>
              <a:gd name="adj1" fmla="val 10810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3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2105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2068</Words>
  <Characters>0</Characters>
  <Application>Microsoft Office PowerPoint</Application>
  <PresentationFormat>Benutzerdefiniert</PresentationFormat>
  <Lines>0</Lines>
  <Paragraphs>710</Paragraphs>
  <Slides>23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12</vt:i4>
      </vt:variant>
      <vt:variant>
        <vt:lpstr>Folientitel</vt:lpstr>
      </vt:variant>
      <vt:variant>
        <vt:i4>23</vt:i4>
      </vt:variant>
    </vt:vector>
  </HeadingPairs>
  <TitlesOfParts>
    <vt:vector size="38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Scenario: Standalone JobScheduler Server for Interface, Master and Database</vt:lpstr>
      <vt:lpstr>Scenario: Standalone JobScheduler Server for Interface and Master, separate Database Server</vt:lpstr>
      <vt:lpstr>Scenario: Standalone Interface Server, Master Cluster, Database Server</vt:lpstr>
      <vt:lpstr>Scenario: Master Passive Cluster, JOC Cockpit Active Cluster, Database Server</vt:lpstr>
      <vt:lpstr>Scenario: Interface Server, Multi Master Servers with local Databases, Reporting Database Server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548</cp:revision>
  <dcterms:created xsi:type="dcterms:W3CDTF">2010-11-02T07:26:00Z</dcterms:created>
  <dcterms:modified xsi:type="dcterms:W3CDTF">2019-08-05T11:14:05Z</dcterms:modified>
</cp:coreProperties>
</file>