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29"/>
  </p:notesMasterIdLst>
  <p:handoutMasterIdLst>
    <p:handoutMasterId r:id="rId30"/>
  </p:handoutMasterIdLst>
  <p:sldIdLst>
    <p:sldId id="275" r:id="rId13"/>
    <p:sldId id="263" r:id="rId14"/>
    <p:sldId id="277" r:id="rId15"/>
    <p:sldId id="310" r:id="rId16"/>
    <p:sldId id="312" r:id="rId17"/>
    <p:sldId id="311" r:id="rId18"/>
    <p:sldId id="301" r:id="rId19"/>
    <p:sldId id="302" r:id="rId20"/>
    <p:sldId id="303" r:id="rId21"/>
    <p:sldId id="305" r:id="rId22"/>
    <p:sldId id="304" r:id="rId23"/>
    <p:sldId id="306" r:id="rId24"/>
    <p:sldId id="307" r:id="rId25"/>
    <p:sldId id="308" r:id="rId26"/>
    <p:sldId id="309" r:id="rId27"/>
    <p:sldId id="287" r:id="rId28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37" autoAdjust="0"/>
    <p:restoredTop sz="86532" autoAdjust="0"/>
  </p:normalViewPr>
  <p:slideViewPr>
    <p:cSldViewPr snapToGrid="0">
      <p:cViewPr>
        <p:scale>
          <a:sx n="59" d="100"/>
          <a:sy n="59" d="100"/>
        </p:scale>
        <p:origin x="-456" y="-438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 smtClean="0"/>
            <a:t>Agent </a:t>
          </a:r>
          <a:r>
            <a:rPr lang="de-DE" dirty="0" smtClean="0"/>
            <a:t>Cluster</a:t>
          </a:r>
          <a:endParaRPr lang="de-DE" dirty="0"/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 smtClean="0"/>
            <a:t>Fixed </a:t>
          </a:r>
          <a:r>
            <a:rPr lang="de-DE" dirty="0" err="1" smtClean="0"/>
            <a:t>Priority</a:t>
          </a:r>
          <a:r>
            <a:rPr lang="de-DE" dirty="0" smtClean="0"/>
            <a:t> and Round-Robin Scheduling: </a:t>
          </a:r>
          <a:r>
            <a:rPr lang="de-DE" dirty="0" err="1" smtClean="0"/>
            <a:t>Redundancy</a:t>
          </a:r>
          <a:r>
            <a:rPr lang="de-DE" dirty="0" smtClean="0"/>
            <a:t> </a:t>
          </a:r>
          <a:r>
            <a:rPr lang="de-DE" dirty="0" smtClean="0"/>
            <a:t>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Active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 smtClean="0"/>
            <a:t>Active Cluster JobScheduler</a:t>
          </a:r>
          <a:endParaRPr lang="de-DE" dirty="0"/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Master/</a:t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 smtClean="0"/>
            <a:t>Master/Agent Cluster JobScheduler</a:t>
          </a:r>
          <a:endParaRPr lang="de-DE" dirty="0"/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Supervisor</a:t>
          </a:r>
          <a:br>
            <a:rPr lang="de-DE" sz="1400" dirty="0" smtClean="0"/>
          </a:br>
          <a:r>
            <a:rPr lang="de-DE" sz="1400" dirty="0" smtClean="0"/>
            <a:t>JobScheduler</a:t>
          </a:r>
          <a:endParaRPr lang="de-DE" sz="1400" dirty="0"/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 smtClean="0"/>
            <a:t>Passive &amp; Active Cluster Support,</a:t>
          </a:r>
          <a:endParaRPr lang="de-DE" dirty="0"/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 smtClean="0"/>
            <a:t>Central </a:t>
          </a:r>
          <a:r>
            <a:rPr lang="de-DE" dirty="0" err="1" smtClean="0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 smtClean="0"/>
            <a:t>Master/Agent Cluster Support, </a:t>
          </a:r>
          <a:r>
            <a:rPr lang="de-DE" dirty="0" err="1" smtClean="0"/>
            <a:t>Unclustered</a:t>
          </a:r>
          <a:r>
            <a:rPr lang="de-DE" dirty="0" smtClean="0"/>
            <a:t> JobScheduler Support</a:t>
          </a:r>
          <a:endParaRPr lang="de-DE" dirty="0"/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C538E622-401C-4D17-B2CA-04347DD56EF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Passive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5B17E0BE-F52F-497A-B432-A33D228A2BE1}" type="parTrans" cxnId="{E1CFE1FC-1381-46FC-8046-EE77AAE2978A}">
      <dgm:prSet/>
      <dgm:spPr/>
      <dgm:t>
        <a:bodyPr/>
        <a:lstStyle/>
        <a:p>
          <a:endParaRPr lang="de-DE"/>
        </a:p>
      </dgm:t>
    </dgm:pt>
    <dgm:pt modelId="{830BC2C9-2098-48C7-AACF-2B7F73C7B6E9}" type="sibTrans" cxnId="{E1CFE1FC-1381-46FC-8046-EE77AAE2978A}">
      <dgm:prSet/>
      <dgm:spPr/>
      <dgm:t>
        <a:bodyPr/>
        <a:lstStyle/>
        <a:p>
          <a:endParaRPr lang="de-DE"/>
        </a:p>
      </dgm:t>
    </dgm:pt>
    <dgm:pt modelId="{2259DC10-FECC-48B8-99F8-EA70F6C11BE5}">
      <dgm:prSet phldrT="[Text]"/>
      <dgm:spPr/>
      <dgm:t>
        <a:bodyPr/>
        <a:lstStyle/>
        <a:p>
          <a:r>
            <a:rPr lang="de-DE" dirty="0" smtClean="0"/>
            <a:t>Primary &amp; Backup JobScheduler</a:t>
          </a:r>
          <a:endParaRPr lang="de-DE" dirty="0"/>
        </a:p>
      </dgm:t>
    </dgm:pt>
    <dgm:pt modelId="{0A01F314-0CF9-42BD-81C6-0231707EE09E}" type="parTrans" cxnId="{D7F9D060-D976-4A38-8CC4-47382D2903E6}">
      <dgm:prSet/>
      <dgm:spPr/>
      <dgm:t>
        <a:bodyPr/>
        <a:lstStyle/>
        <a:p>
          <a:endParaRPr lang="de-DE"/>
        </a:p>
      </dgm:t>
    </dgm:pt>
    <dgm:pt modelId="{DF8D219C-169D-4B7E-AEAF-7AF49BD25050}" type="sibTrans" cxnId="{D7F9D060-D976-4A38-8CC4-47382D2903E6}">
      <dgm:prSet/>
      <dgm:spPr/>
      <dgm:t>
        <a:bodyPr/>
        <a:lstStyle/>
        <a:p>
          <a:endParaRPr lang="de-DE"/>
        </a:p>
      </dgm:t>
    </dgm:pt>
    <dgm:pt modelId="{88457A04-DA26-45D0-8082-2A2B4EA585E5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98286E51-24D6-4271-A091-8F04358FE4B8}" type="parTrans" cxnId="{F73153E0-2545-4AD7-9AAB-77476BA911D1}">
      <dgm:prSet/>
      <dgm:spPr/>
      <dgm:t>
        <a:bodyPr/>
        <a:lstStyle/>
        <a:p>
          <a:endParaRPr lang="de-DE"/>
        </a:p>
      </dgm:t>
    </dgm:pt>
    <dgm:pt modelId="{60AB32B2-F2AD-440D-ACD5-A15536E9739E}" type="sibTrans" cxnId="{F73153E0-2545-4AD7-9AAB-77476BA911D1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23EF74-9EB7-46CC-9CDF-2896BB82BD99}" type="pres">
      <dgm:prSet presAssocID="{4DCADB30-6232-46E5-911D-6D143E624EBF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ADC4AE-067F-4F81-83DE-039B62C61318}" type="pres">
      <dgm:prSet presAssocID="{6000A72F-F9B8-44EB-89A1-88771263998A}" presName="sp" presStyleCnt="0"/>
      <dgm:spPr/>
    </dgm:pt>
    <dgm:pt modelId="{2BE1D1FA-8A17-4099-AF46-451F1128615D}" type="pres">
      <dgm:prSet presAssocID="{C538E622-401C-4D17-B2CA-04347DD56EFF}" presName="composite" presStyleCnt="0"/>
      <dgm:spPr/>
    </dgm:pt>
    <dgm:pt modelId="{65D83CD1-667E-4613-A377-6B07545C9EA7}" type="pres">
      <dgm:prSet presAssocID="{C538E622-401C-4D17-B2CA-04347DD56EF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5EF63B5-DC9F-42BE-A7F0-9D5912CAEA2B}" type="pres">
      <dgm:prSet presAssocID="{C538E622-401C-4D17-B2CA-04347DD56EF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705C2C-253D-4297-849A-B0CB26BC346C}" type="pres">
      <dgm:prSet presAssocID="{830BC2C9-2098-48C7-AACF-2B7F73C7B6E9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B1F376-6092-483D-A776-4D93277CAE6D}" type="pres">
      <dgm:prSet presAssocID="{8CE13C80-A808-4013-9B75-DEB486564BD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A7B69E-A849-47CC-BF0E-76A01609BA55}" type="pres">
      <dgm:prSet presAssocID="{76F4A54B-8400-4199-9EE9-CC95B62B030E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14537B-5FF4-4DE1-B81F-314F18044BBB}" type="pres">
      <dgm:prSet presAssocID="{423BBBD4-2606-470F-8D0C-1CB8C08B97D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42C0B89-37E1-4F40-B584-46E0FCDB16DE}" srcId="{482D3CE7-B01B-4788-B1E3-918AE399D884}" destId="{423BBBD4-2606-470F-8D0C-1CB8C08B97D3}" srcOrd="4" destOrd="0" parTransId="{9D749CDC-96DF-468B-AE4C-58DEE7606474}" sibTransId="{35A5F4CD-A86E-4F48-B4A8-6621A762811D}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CE7A5DE8-B9E8-4426-A9A2-EB66D590BB06}" type="presOf" srcId="{88457A04-DA26-45D0-8082-2A2B4EA585E5}" destId="{C5EF63B5-DC9F-42BE-A7F0-9D5912CAEA2B}" srcOrd="0" destOrd="1" presId="urn:microsoft.com/office/officeart/2005/8/layout/chevron2"/>
    <dgm:cxn modelId="{695C4F6D-F342-4BC4-A732-31F4FAE27FBA}" srcId="{482D3CE7-B01B-4788-B1E3-918AE399D884}" destId="{76F4A54B-8400-4199-9EE9-CC95B62B030E}" srcOrd="3" destOrd="0" parTransId="{E856BE83-370C-4932-BE9D-DD8868CA3C47}" sibTransId="{3B5CC65B-5BAC-42D3-8A28-F3B7C3F6439F}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D056EB5D-7903-4958-A14D-BDE321BD73B2}" type="presOf" srcId="{C538E622-401C-4D17-B2CA-04347DD56EFF}" destId="{65D83CD1-667E-4613-A377-6B07545C9EA7}" srcOrd="0" destOrd="0" presId="urn:microsoft.com/office/officeart/2005/8/layout/chevron2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F73153E0-2545-4AD7-9AAB-77476BA911D1}" srcId="{C538E622-401C-4D17-B2CA-04347DD56EFF}" destId="{88457A04-DA26-45D0-8082-2A2B4EA585E5}" srcOrd="1" destOrd="0" parTransId="{98286E51-24D6-4271-A091-8F04358FE4B8}" sibTransId="{60AB32B2-F2AD-440D-ACD5-A15536E9739E}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E1CFE1FC-1381-46FC-8046-EE77AAE2978A}" srcId="{482D3CE7-B01B-4788-B1E3-918AE399D884}" destId="{C538E622-401C-4D17-B2CA-04347DD56EFF}" srcOrd="1" destOrd="0" parTransId="{5B17E0BE-F52F-497A-B432-A33D228A2BE1}" sibTransId="{830BC2C9-2098-48C7-AACF-2B7F73C7B6E9}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D7F9D060-D976-4A38-8CC4-47382D2903E6}" srcId="{C538E622-401C-4D17-B2CA-04347DD56EFF}" destId="{2259DC10-FECC-48B8-99F8-EA70F6C11BE5}" srcOrd="0" destOrd="0" parTransId="{0A01F314-0CF9-42BD-81C6-0231707EE09E}" sibTransId="{DF8D219C-169D-4B7E-AEAF-7AF49BD25050}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6054BA0D-9F38-4151-9903-364981BDDAAD}" type="presOf" srcId="{2259DC10-FECC-48B8-99F8-EA70F6C11BE5}" destId="{C5EF63B5-DC9F-42BE-A7F0-9D5912CAEA2B}" srcOrd="0" destOrd="0" presId="urn:microsoft.com/office/officeart/2005/8/layout/chevron2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1642A09B-5BFA-4A58-A2B8-9E3C6F57C406}" srcId="{482D3CE7-B01B-4788-B1E3-918AE399D884}" destId="{8CE13C80-A808-4013-9B75-DEB486564BD9}" srcOrd="2" destOrd="0" parTransId="{260E4C27-4D94-4C2F-AC33-3B240BADF877}" sibTransId="{1ECF0C65-1456-4774-9DBE-4A642A297D02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4CB42208-5460-4DDB-96EB-20703BF0ED20}" type="presParOf" srcId="{5945BF8A-4DD4-41AA-983D-B2D86D79AFDF}" destId="{2BE1D1FA-8A17-4099-AF46-451F1128615D}" srcOrd="2" destOrd="0" presId="urn:microsoft.com/office/officeart/2005/8/layout/chevron2"/>
    <dgm:cxn modelId="{5D130C3C-9054-4B8C-B9A3-AB19895F3A84}" type="presParOf" srcId="{2BE1D1FA-8A17-4099-AF46-451F1128615D}" destId="{65D83CD1-667E-4613-A377-6B07545C9EA7}" srcOrd="0" destOrd="0" presId="urn:microsoft.com/office/officeart/2005/8/layout/chevron2"/>
    <dgm:cxn modelId="{5DA1887C-C98B-4587-96CA-8928D2A631B9}" type="presParOf" srcId="{2BE1D1FA-8A17-4099-AF46-451F1128615D}" destId="{C5EF63B5-DC9F-42BE-A7F0-9D5912CAEA2B}" srcOrd="1" destOrd="0" presId="urn:microsoft.com/office/officeart/2005/8/layout/chevron2"/>
    <dgm:cxn modelId="{BD2E04A3-CB91-4CA3-9C69-C67C9608F651}" type="presParOf" srcId="{5945BF8A-4DD4-41AA-983D-B2D86D79AFDF}" destId="{C6705C2C-253D-4297-849A-B0CB26BC346C}" srcOrd="3" destOrd="0" presId="urn:microsoft.com/office/officeart/2005/8/layout/chevron2"/>
    <dgm:cxn modelId="{D1F0DAA6-1D29-4F60-94DC-7B6718608A4C}" type="presParOf" srcId="{5945BF8A-4DD4-41AA-983D-B2D86D79AFDF}" destId="{CE4E14B0-BB6B-444A-9C3A-FB22D082BE99}" srcOrd="4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5" destOrd="0" presId="urn:microsoft.com/office/officeart/2005/8/layout/chevron2"/>
    <dgm:cxn modelId="{C0B0BBEB-38E3-47BD-9222-D59EE25C0756}" type="presParOf" srcId="{5945BF8A-4DD4-41AA-983D-B2D86D79AFDF}" destId="{885EE359-5976-4C6D-AB4C-F8149F2FC2A1}" srcOrd="6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7" destOrd="0" presId="urn:microsoft.com/office/officeart/2005/8/layout/chevron2"/>
    <dgm:cxn modelId="{B52EE241-3794-4B57-8CA6-22245D643530}" type="presParOf" srcId="{5945BF8A-4DD4-41AA-983D-B2D86D79AFDF}" destId="{5DAE2B02-8CBD-42C5-B52C-877935E3C485}" srcOrd="8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253279" y="259707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597414"/>
        <a:ext cx="1181973" cy="506560"/>
      </dsp:txXfrm>
    </dsp:sp>
    <dsp:sp modelId="{EF23EF74-9EB7-46CC-9CDF-2896BB82BD99}">
      <dsp:nvSpPr>
        <dsp:cNvPr id="0" name=""/>
        <dsp:cNvSpPr/>
      </dsp:nvSpPr>
      <dsp:spPr>
        <a:xfrm rot="5400000">
          <a:off x="6271275" y="-5082874"/>
          <a:ext cx="1098123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Agent </a:t>
          </a:r>
          <a:r>
            <a:rPr lang="de-DE" sz="2100" kern="1200" dirty="0" smtClean="0"/>
            <a:t>Cluster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Fixed </a:t>
          </a:r>
          <a:r>
            <a:rPr lang="de-DE" sz="2100" kern="1200" dirty="0" err="1" smtClean="0"/>
            <a:t>Priority</a:t>
          </a:r>
          <a:r>
            <a:rPr lang="de-DE" sz="2100" kern="1200" dirty="0" smtClean="0"/>
            <a:t> and Round-Robin Scheduling: </a:t>
          </a:r>
          <a:r>
            <a:rPr lang="de-DE" sz="2100" kern="1200" dirty="0" err="1" smtClean="0"/>
            <a:t>Redundancy</a:t>
          </a:r>
          <a:r>
            <a:rPr lang="de-DE" sz="2100" kern="1200" dirty="0" smtClean="0"/>
            <a:t> </a:t>
          </a:r>
          <a:r>
            <a:rPr lang="de-DE" sz="2100" kern="1200" dirty="0" smtClean="0"/>
            <a:t>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60034"/>
        <a:ext cx="11223121" cy="990911"/>
      </dsp:txXfrm>
    </dsp:sp>
    <dsp:sp modelId="{65D83CD1-667E-4613-A377-6B07545C9EA7}">
      <dsp:nvSpPr>
        <dsp:cNvPr id="0" name=""/>
        <dsp:cNvSpPr/>
      </dsp:nvSpPr>
      <dsp:spPr>
        <a:xfrm rot="5400000">
          <a:off x="-253279" y="1835225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Passive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2172932"/>
        <a:ext cx="1181973" cy="506560"/>
      </dsp:txXfrm>
    </dsp:sp>
    <dsp:sp modelId="{C5EF63B5-DC9F-42BE-A7F0-9D5912CAEA2B}">
      <dsp:nvSpPr>
        <dsp:cNvPr id="0" name=""/>
        <dsp:cNvSpPr/>
      </dsp:nvSpPr>
      <dsp:spPr>
        <a:xfrm rot="5400000">
          <a:off x="6271563" y="-3507645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Primary &amp; Backup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1635523"/>
        <a:ext cx="11223149" cy="990390"/>
      </dsp:txXfrm>
    </dsp:sp>
    <dsp:sp modelId="{CB842066-3659-4E21-8E4E-62257975CEC6}">
      <dsp:nvSpPr>
        <dsp:cNvPr id="0" name=""/>
        <dsp:cNvSpPr/>
      </dsp:nvSpPr>
      <dsp:spPr>
        <a:xfrm rot="5400000">
          <a:off x="-253279" y="3410742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Active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3748449"/>
        <a:ext cx="1181973" cy="506560"/>
      </dsp:txXfrm>
    </dsp:sp>
    <dsp:sp modelId="{F5B1F376-6092-483D-A776-4D93277CAE6D}">
      <dsp:nvSpPr>
        <dsp:cNvPr id="0" name=""/>
        <dsp:cNvSpPr/>
      </dsp:nvSpPr>
      <dsp:spPr>
        <a:xfrm rot="5400000">
          <a:off x="6271563" y="-193212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Active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endParaRPr lang="de-DE" sz="2100" kern="1200" dirty="0"/>
        </a:p>
      </dsp:txBody>
      <dsp:txXfrm rot="-5400000">
        <a:off x="1181973" y="3211041"/>
        <a:ext cx="11223149" cy="990390"/>
      </dsp:txXfrm>
    </dsp:sp>
    <dsp:sp modelId="{63ED4265-965A-40F8-A9B0-6680CBD1CB8D}">
      <dsp:nvSpPr>
        <dsp:cNvPr id="0" name=""/>
        <dsp:cNvSpPr/>
      </dsp:nvSpPr>
      <dsp:spPr>
        <a:xfrm rot="5400000">
          <a:off x="-253279" y="4986260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Master/</a:t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5323967"/>
        <a:ext cx="1181973" cy="506560"/>
      </dsp:txXfrm>
    </dsp:sp>
    <dsp:sp modelId="{83A7B69E-A849-47CC-BF0E-76A01609BA55}">
      <dsp:nvSpPr>
        <dsp:cNvPr id="0" name=""/>
        <dsp:cNvSpPr/>
      </dsp:nvSpPr>
      <dsp:spPr>
        <a:xfrm rot="5400000">
          <a:off x="6271563" y="-356609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distribution</a:t>
          </a:r>
          <a:endParaRPr lang="de-DE" sz="2100" kern="1200" dirty="0"/>
        </a:p>
      </dsp:txBody>
      <dsp:txXfrm rot="-5400000">
        <a:off x="1181973" y="4786559"/>
        <a:ext cx="11223149" cy="990390"/>
      </dsp:txXfrm>
    </dsp:sp>
    <dsp:sp modelId="{D64403FC-6C74-4DFB-A3F2-060C64F3117A}">
      <dsp:nvSpPr>
        <dsp:cNvPr id="0" name=""/>
        <dsp:cNvSpPr/>
      </dsp:nvSpPr>
      <dsp:spPr>
        <a:xfrm rot="5400000">
          <a:off x="-253279" y="6561778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Supervisor</a:t>
          </a:r>
          <a:br>
            <a:rPr lang="de-DE" sz="1400" kern="1200" dirty="0" smtClean="0"/>
          </a:br>
          <a:r>
            <a:rPr lang="de-DE" sz="1400" kern="1200" dirty="0" smtClean="0"/>
            <a:t>JobScheduler</a:t>
          </a:r>
          <a:endParaRPr lang="de-DE" sz="1400" kern="1200" dirty="0"/>
        </a:p>
      </dsp:txBody>
      <dsp:txXfrm rot="-5400000">
        <a:off x="2" y="6899485"/>
        <a:ext cx="1181973" cy="506560"/>
      </dsp:txXfrm>
    </dsp:sp>
    <dsp:sp modelId="{0414537B-5FF4-4DE1-B81F-314F18044BBB}">
      <dsp:nvSpPr>
        <dsp:cNvPr id="0" name=""/>
        <dsp:cNvSpPr/>
      </dsp:nvSpPr>
      <dsp:spPr>
        <a:xfrm rot="5400000">
          <a:off x="6271563" y="121890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Passive &amp; Active Cluster Support,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Support, </a:t>
          </a:r>
          <a:r>
            <a:rPr lang="de-DE" sz="2100" kern="1200" dirty="0" err="1" smtClean="0"/>
            <a:t>Unclustered</a:t>
          </a:r>
          <a:r>
            <a:rPr lang="de-DE" sz="2100" kern="1200" dirty="0" smtClean="0"/>
            <a:t> JobScheduler Support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Central </a:t>
          </a:r>
          <a:r>
            <a:rPr lang="de-DE" sz="2100" kern="1200" dirty="0" err="1" smtClean="0"/>
            <a:t>Configuration</a:t>
          </a:r>
          <a:endParaRPr lang="de-DE" sz="2100" kern="1200" dirty="0"/>
        </a:p>
      </dsp:txBody>
      <dsp:txXfrm rot="-5400000">
        <a:off x="1181973" y="6362075"/>
        <a:ext cx="11223149" cy="99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15.01.2016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15.01.2016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smtClean="0"/>
              <a:t>Consulting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Master/Agent Passive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Connections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internal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 </a:t>
            </a:r>
            <a:r>
              <a:rPr lang="de-DE" b="1" dirty="0" err="1" smtClean="0"/>
              <a:t>Execution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JITL Jobs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/>
              <a:t>Master/Agent Active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</a:t>
            </a:r>
            <a:r>
              <a:rPr lang="de-DE" dirty="0" smtClean="0"/>
              <a:t>post-</a:t>
            </a:r>
            <a:r>
              <a:rPr lang="de-DE" dirty="0" err="1" smtClean="0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smtClean="0"/>
              <a:t>Master Passive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Primary and Backup JobScheduler </a:t>
            </a:r>
            <a:r>
              <a:rPr lang="de-DE" dirty="0" err="1" smtClean="0"/>
              <a:t>instances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smtClean="0"/>
              <a:t>Master Active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 </a:t>
            </a:r>
            <a:r>
              <a:rPr lang="de-DE" b="1" dirty="0" err="1" smtClean="0"/>
              <a:t>Workload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Master/Agent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Cluster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on remote </a:t>
            </a:r>
            <a:r>
              <a:rPr lang="de-DE" dirty="0" err="1" smtClean="0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Unclustered</a:t>
            </a:r>
            <a:r>
              <a:rPr lang="de-DE" dirty="0" smtClean="0"/>
              <a:t>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 smtClean="0"/>
              <a:t>Unclustered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JobSchedulers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16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 smtClean="0"/>
              <a:t>Supported</a:t>
            </a:r>
            <a:r>
              <a:rPr lang="de-CH" dirty="0" smtClean="0"/>
              <a:t> </a:t>
            </a:r>
            <a:r>
              <a:rPr lang="de-CH" dirty="0" err="1" smtClean="0"/>
              <a:t>Platforms</a:t>
            </a:r>
            <a:endParaRPr lang="de-CH" dirty="0" smtClean="0"/>
          </a:p>
          <a:p>
            <a:pPr lvl="1"/>
            <a:r>
              <a:rPr lang="de-CH" sz="1800" dirty="0" err="1" smtClean="0"/>
              <a:t>Platforms</a:t>
            </a:r>
            <a:r>
              <a:rPr lang="de-CH" sz="1800" dirty="0" smtClean="0"/>
              <a:t>: JobScheduler Master / JobScheduler Agent</a:t>
            </a:r>
          </a:p>
          <a:p>
            <a:r>
              <a:rPr lang="de-CH" dirty="0" smtClean="0"/>
              <a:t>Agent </a:t>
            </a:r>
            <a:r>
              <a:rPr lang="de-CH" dirty="0" smtClean="0"/>
              <a:t>Cluster</a:t>
            </a:r>
            <a:endParaRPr lang="de-CH" dirty="0"/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JobScheduler Agent </a:t>
            </a:r>
            <a:r>
              <a:rPr lang="de-CH" sz="1800" dirty="0" smtClean="0"/>
              <a:t>Cluster</a:t>
            </a:r>
            <a:endParaRPr lang="de-CH" sz="2200" dirty="0" smtClean="0"/>
          </a:p>
          <a:p>
            <a:r>
              <a:rPr lang="de-CH" dirty="0" smtClean="0"/>
              <a:t>Master Passive </a:t>
            </a:r>
            <a:r>
              <a:rPr lang="de-CH" dirty="0" smtClean="0"/>
              <a:t>Cluster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Primary </a:t>
            </a:r>
            <a:r>
              <a:rPr lang="de-CH" sz="1800" dirty="0" smtClean="0"/>
              <a:t>JobScheduler Master</a:t>
            </a:r>
            <a:endParaRPr lang="de-CH" sz="1800" dirty="0" smtClean="0"/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Backup </a:t>
            </a:r>
            <a:r>
              <a:rPr lang="de-CH" sz="1800" dirty="0" smtClean="0"/>
              <a:t>JobScheduler Master</a:t>
            </a:r>
            <a:endParaRPr lang="de-DE" sz="600" dirty="0" smtClean="0"/>
          </a:p>
          <a:p>
            <a:endParaRPr lang="de-DE" sz="600" dirty="0"/>
          </a:p>
          <a:p>
            <a:r>
              <a:rPr lang="de-DE" dirty="0" smtClean="0"/>
              <a:t>Master Active </a:t>
            </a:r>
            <a:r>
              <a:rPr lang="de-DE" dirty="0" smtClean="0"/>
              <a:t>Cluster</a:t>
            </a:r>
            <a:endParaRPr lang="de-DE" dirty="0"/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Active Cluster </a:t>
            </a:r>
            <a:r>
              <a:rPr lang="de-DE" sz="1800" dirty="0" smtClean="0"/>
              <a:t>JobScheduler Master</a:t>
            </a:r>
            <a:endParaRPr lang="de-DE" sz="1800" dirty="0"/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Active Cluster </a:t>
            </a:r>
            <a:r>
              <a:rPr lang="de-DE" sz="1800" dirty="0"/>
              <a:t>JobScheduler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 smtClean="0"/>
              <a:t>instance</a:t>
            </a:r>
            <a:endParaRPr lang="de-DE" sz="1800" dirty="0" smtClean="0"/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Master/Agent Passive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Master/Agent Active Cluster </a:t>
            </a:r>
            <a:r>
              <a:rPr lang="de-DE" sz="1800" dirty="0"/>
              <a:t>JobScheduler</a:t>
            </a:r>
          </a:p>
          <a:p>
            <a:pPr lvl="1"/>
            <a:endParaRPr lang="de-DE" sz="600" dirty="0"/>
          </a:p>
          <a:p>
            <a:endParaRPr lang="de-DE" sz="600" dirty="0"/>
          </a:p>
          <a:p>
            <a:r>
              <a:rPr lang="de-DE" dirty="0" smtClean="0"/>
              <a:t>Supervisor 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smtClean="0"/>
              <a:t>Master Passive </a:t>
            </a:r>
            <a:r>
              <a:rPr lang="de-DE" sz="1800" dirty="0" smtClean="0"/>
              <a:t>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/>
              <a:t>Supervisor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smtClean="0"/>
              <a:t>Master Active </a:t>
            </a:r>
            <a:r>
              <a:rPr lang="de-DE" sz="1800" dirty="0" smtClean="0"/>
              <a:t>Cluster 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</a:t>
            </a:r>
            <a:r>
              <a:rPr lang="de-DE" sz="1800" dirty="0"/>
              <a:t>Supervisor </a:t>
            </a:r>
            <a:r>
              <a:rPr lang="de-DE" sz="1800" dirty="0" err="1"/>
              <a:t>for</a:t>
            </a:r>
            <a:r>
              <a:rPr lang="de-DE" sz="1800" dirty="0"/>
              <a:t> Master/Agent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Unclustered</a:t>
            </a:r>
            <a:r>
              <a:rPr lang="de-DE" sz="1800" dirty="0" smtClean="0"/>
              <a:t> JobScheduler</a:t>
            </a:r>
          </a:p>
          <a:p>
            <a:pPr lvl="1"/>
            <a:endParaRPr lang="de-DE" sz="6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847405170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err="1" smtClean="0"/>
              <a:t>Supported</a:t>
            </a:r>
            <a:r>
              <a:rPr lang="de-DE" dirty="0" smtClean="0"/>
              <a:t> </a:t>
            </a:r>
            <a:r>
              <a:rPr lang="de-DE" dirty="0" err="1" smtClean="0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Platforms</a:t>
            </a:r>
            <a:r>
              <a:rPr lang="de-DE" dirty="0" smtClean="0"/>
              <a:t>: JobScheduler Master / JobScheduler Agent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err="1" smtClean="0"/>
              <a:t>Platforms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uses</a:t>
            </a:r>
            <a:r>
              <a:rPr lang="de-DE" dirty="0" smtClean="0"/>
              <a:t> a </a:t>
            </a:r>
            <a:r>
              <a:rPr lang="de-DE" dirty="0" err="1" smtClean="0"/>
              <a:t>database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located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JobScheduler Master.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a remote JobScheduler Master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JobScheduler </a:t>
            </a:r>
            <a:r>
              <a:rPr lang="de-DE" dirty="0"/>
              <a:t>Agent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enable</a:t>
            </a:r>
            <a:r>
              <a:rPr lang="de-DE" dirty="0" smtClean="0"/>
              <a:t> remote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watching</a:t>
            </a:r>
            <a:r>
              <a:rPr lang="de-DE" dirty="0" smtClean="0"/>
              <a:t>, i.e.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trigger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starts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JobScheduler Master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incoming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Linux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Solaris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5025904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9646920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5025903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-117596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2286514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5012055" y="587934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720090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95197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AIX</a:t>
            </a:r>
            <a:endParaRPr lang="de-DE" sz="1800" b="1" dirty="0"/>
          </a:p>
        </p:txBody>
      </p:sp>
      <p:sp>
        <p:nvSpPr>
          <p:cNvPr id="44" name="Abgerundetes Rechteck 43"/>
          <p:cNvSpPr/>
          <p:nvPr/>
        </p:nvSpPr>
        <p:spPr>
          <a:xfrm>
            <a:off x="629412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Mac OS</a:t>
            </a:r>
            <a:endParaRPr lang="de-DE" sz="1800" b="1" dirty="0"/>
          </a:p>
        </p:txBody>
      </p:sp>
      <p:sp>
        <p:nvSpPr>
          <p:cNvPr id="45" name="Abgerundetes Rechteck 44"/>
          <p:cNvSpPr/>
          <p:nvPr/>
        </p:nvSpPr>
        <p:spPr>
          <a:xfrm>
            <a:off x="1080135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err="1" smtClean="0"/>
              <a:t>Raspberry</a:t>
            </a:r>
            <a:r>
              <a:rPr lang="de-DE" sz="1800" b="1" dirty="0" smtClean="0"/>
              <a:t> Pi</a:t>
            </a:r>
            <a:endParaRPr lang="de-DE" sz="18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853440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Docker</a:t>
            </a:r>
            <a:endParaRPr lang="de-DE" sz="1800" b="1" dirty="0"/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7269480" y="587934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9492615" y="587934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786235" y="587934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927330" y="587934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4250451" y="6782550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8389620" y="587934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4036695" y="81805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HP-UX</a:t>
            </a:r>
            <a:endParaRPr lang="de-DE" sz="1800" b="1" dirty="0"/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5002530" y="588886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3106400" y="81805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4079855" y="590791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Agent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JobScheduler Agent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err="1" smtClean="0"/>
              <a:t>Platforms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smtClean="0"/>
              <a:t>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Agent </a:t>
            </a:r>
            <a:r>
              <a:rPr lang="de-DE" b="1" dirty="0" smtClean="0"/>
              <a:t>Cluster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a </a:t>
            </a:r>
            <a:r>
              <a:rPr lang="de-DE" dirty="0" smtClean="0"/>
              <a:t>Cluster.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Fixed </a:t>
            </a:r>
            <a:r>
              <a:rPr lang="de-DE" i="1" dirty="0" err="1" smtClean="0"/>
              <a:t>Priority</a:t>
            </a:r>
            <a:r>
              <a:rPr lang="de-DE" sz="1200" i="1" dirty="0" smtClean="0"/>
              <a:t> </a:t>
            </a:r>
            <a:r>
              <a:rPr lang="de-DE" i="1" dirty="0" smtClean="0"/>
              <a:t>Scheduling</a:t>
            </a:r>
            <a:endParaRPr lang="de-DE" i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selects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smtClean="0"/>
              <a:t>Cluster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smtClean="0"/>
              <a:t>an Agent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.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Round-Robin</a:t>
            </a:r>
            <a:r>
              <a:rPr lang="de-DE" sz="1200" i="1" dirty="0" smtClean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 smtClean="0"/>
              <a:t>switches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Agent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Should</a:t>
            </a:r>
            <a:r>
              <a:rPr lang="de-DE" dirty="0" smtClean="0"/>
              <a:t> an Agent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avialable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577314" y="709796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117080" y="7530078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840124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2" idx="0"/>
          </p:cNvCxnSpPr>
          <p:nvPr/>
        </p:nvCxnSpPr>
        <p:spPr>
          <a:xfrm>
            <a:off x="6815484" y="5025904"/>
            <a:ext cx="2411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1202994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2178354" y="5025903"/>
            <a:ext cx="0" cy="175874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823782" y="219286"/>
            <a:ext cx="746761" cy="676335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669049" y="3064550"/>
            <a:ext cx="419098" cy="140048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6817895" y="5879343"/>
            <a:ext cx="1571725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3788734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816342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7459759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5166360" y="885435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2" name="Rechteck 1"/>
          <p:cNvSpPr/>
          <p:nvPr/>
        </p:nvSpPr>
        <p:spPr>
          <a:xfrm>
            <a:off x="4331368" y="6732784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Abgerundetes Rechteck 46"/>
          <p:cNvSpPr/>
          <p:nvPr/>
        </p:nvSpPr>
        <p:spPr>
          <a:xfrm>
            <a:off x="9918989" y="714983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12458755" y="758194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5" name="Abgerundetes Rechteck 54"/>
          <p:cNvSpPr/>
          <p:nvPr/>
        </p:nvSpPr>
        <p:spPr>
          <a:xfrm>
            <a:off x="10508035" y="89062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60" name="Rechteck 59"/>
          <p:cNvSpPr/>
          <p:nvPr/>
        </p:nvSpPr>
        <p:spPr>
          <a:xfrm>
            <a:off x="9673043" y="6784652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 Box 85"/>
          <p:cNvSpPr txBox="1">
            <a:spLocks noChangeArrowheads="1"/>
          </p:cNvSpPr>
          <p:nvPr/>
        </p:nvSpPr>
        <p:spPr bwMode="auto">
          <a:xfrm>
            <a:off x="12801434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65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smtClean="0"/>
              <a:t>Master Passive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Primary </a:t>
            </a:r>
            <a:r>
              <a:rPr lang="de-DE" dirty="0" smtClean="0"/>
              <a:t>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smtClean="0"/>
              <a:t>Master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smtClean="0"/>
              <a:t>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failover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Failover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4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smtClean="0"/>
              <a:t>Master Passive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Backup </a:t>
            </a:r>
            <a:r>
              <a:rPr lang="de-DE" dirty="0" smtClean="0"/>
              <a:t>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and Backup JobScheduler </a:t>
            </a:r>
            <a:r>
              <a:rPr lang="de-DE" dirty="0" smtClean="0"/>
              <a:t>Master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JobScheduler </a:t>
            </a:r>
            <a:r>
              <a:rPr lang="de-DE" dirty="0" smtClean="0"/>
              <a:t>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after </a:t>
            </a:r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Primary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smtClean="0"/>
              <a:t>Master Active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Active Cluster </a:t>
            </a:r>
            <a:r>
              <a:rPr lang="de-DE" dirty="0" smtClean="0"/>
              <a:t>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smtClean="0"/>
              <a:t>Master Active </a:t>
            </a:r>
            <a:r>
              <a:rPr lang="de-DE" dirty="0" smtClean="0"/>
              <a:t>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Active</a:t>
            </a:r>
            <a:r>
              <a:rPr lang="de-DE" sz="2400" dirty="0" smtClean="0"/>
              <a:t> </a:t>
            </a:r>
            <a:r>
              <a:rPr lang="de-DE" dirty="0" smtClean="0"/>
              <a:t>Cluster</a:t>
            </a:r>
            <a:r>
              <a:rPr lang="de-DE" sz="2400" dirty="0" smtClean="0"/>
              <a:t> </a:t>
            </a:r>
            <a:r>
              <a:rPr lang="de-DE" dirty="0" smtClean="0"/>
              <a:t>JobScheduler</a:t>
            </a:r>
            <a:r>
              <a:rPr lang="de-DE" sz="2400" dirty="0" smtClean="0"/>
              <a:t> </a:t>
            </a:r>
            <a:r>
              <a:rPr lang="de-DE" dirty="0" err="1" smtClean="0"/>
              <a:t>with</a:t>
            </a:r>
            <a:r>
              <a:rPr lang="de-DE" sz="2400" dirty="0" smtClean="0"/>
              <a:t> </a:t>
            </a:r>
            <a:r>
              <a:rPr lang="de-DE" dirty="0" err="1" smtClean="0"/>
              <a:t>failed</a:t>
            </a:r>
            <a:r>
              <a:rPr lang="de-DE" sz="2400" dirty="0" smtClean="0"/>
              <a:t> </a:t>
            </a:r>
            <a:r>
              <a:rPr lang="de-DE" dirty="0" err="1" smtClean="0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1107</Words>
  <Characters>0</Characters>
  <Application>Microsoft Office PowerPoint</Application>
  <PresentationFormat>Benutzerdefiniert</PresentationFormat>
  <Lines>0</Lines>
  <Paragraphs>466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12</vt:i4>
      </vt:variant>
      <vt:variant>
        <vt:lpstr>Folientitel</vt:lpstr>
      </vt:variant>
      <vt:variant>
        <vt:i4>16</vt:i4>
      </vt:variant>
    </vt:vector>
  </HeadingPairs>
  <TitlesOfParts>
    <vt:vector size="28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Architecture Decision Templates: Supported Platforms</vt:lpstr>
      <vt:lpstr>Architecture Decision Templates: Agent Cluster</vt:lpstr>
      <vt:lpstr>Architecture Decision Templates: Master Passive Cluster</vt:lpstr>
      <vt:lpstr>Architecture Decision Templates: Master Passive Cluster</vt:lpstr>
      <vt:lpstr>Architecture Decision Templates: Master Active Cluster</vt:lpstr>
      <vt:lpstr>Architecture Decision Templates: Master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499</cp:revision>
  <dcterms:created xsi:type="dcterms:W3CDTF">2010-11-02T07:26:00Z</dcterms:created>
  <dcterms:modified xsi:type="dcterms:W3CDTF">2016-01-15T08:39:17Z</dcterms:modified>
</cp:coreProperties>
</file>