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0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</p:sldMasterIdLst>
  <p:notesMasterIdLst>
    <p:notesMasterId r:id="rId36"/>
  </p:notesMasterIdLst>
  <p:handoutMasterIdLst>
    <p:handoutMasterId r:id="rId37"/>
  </p:handoutMasterIdLst>
  <p:sldIdLst>
    <p:sldId id="275" r:id="rId13"/>
    <p:sldId id="263" r:id="rId14"/>
    <p:sldId id="277" r:id="rId15"/>
    <p:sldId id="315" r:id="rId16"/>
    <p:sldId id="316" r:id="rId17"/>
    <p:sldId id="310" r:id="rId18"/>
    <p:sldId id="317" r:id="rId19"/>
    <p:sldId id="318" r:id="rId20"/>
    <p:sldId id="319" r:id="rId21"/>
    <p:sldId id="321" r:id="rId22"/>
    <p:sldId id="320" r:id="rId23"/>
    <p:sldId id="312" r:id="rId24"/>
    <p:sldId id="311" r:id="rId25"/>
    <p:sldId id="301" r:id="rId26"/>
    <p:sldId id="302" r:id="rId27"/>
    <p:sldId id="303" r:id="rId28"/>
    <p:sldId id="305" r:id="rId29"/>
    <p:sldId id="304" r:id="rId30"/>
    <p:sldId id="306" r:id="rId31"/>
    <p:sldId id="307" r:id="rId32"/>
    <p:sldId id="308" r:id="rId33"/>
    <p:sldId id="309" r:id="rId34"/>
    <p:sldId id="287" r:id="rId35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8">
          <p15:clr>
            <a:srgbClr val="A4A3A4"/>
          </p15:clr>
        </p15:guide>
        <p15:guide id="2" pos="5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FFBB33"/>
    <a:srgbClr val="8F9090"/>
    <a:srgbClr val="335544"/>
    <a:srgbClr val="775533"/>
    <a:srgbClr val="883300"/>
    <a:srgbClr val="883388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37" autoAdjust="0"/>
    <p:restoredTop sz="86532" autoAdjust="0"/>
  </p:normalViewPr>
  <p:slideViewPr>
    <p:cSldViewPr snapToGrid="0">
      <p:cViewPr varScale="1">
        <p:scale>
          <a:sx n="68" d="100"/>
          <a:sy n="68" d="100"/>
        </p:scale>
        <p:origin x="591" y="57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D3CE7-B01B-4788-B1E3-918AE399D88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4DCADB30-6232-46E5-911D-6D143E624EBF}">
      <dgm:prSet phldrT="[Text]" custT="1"/>
      <dgm:spPr/>
      <dgm:t>
        <a:bodyPr/>
        <a:lstStyle/>
        <a:p>
          <a:br>
            <a:rPr lang="de-DE" sz="1400" dirty="0"/>
          </a:br>
          <a:r>
            <a:rPr lang="de-DE" sz="1400" dirty="0"/>
            <a:t>Agent</a:t>
          </a:r>
          <a:br>
            <a:rPr lang="de-DE" sz="1400" dirty="0"/>
          </a:br>
          <a:r>
            <a:rPr lang="de-DE" sz="1400" dirty="0"/>
            <a:t>Cluster</a:t>
          </a:r>
        </a:p>
      </dgm:t>
    </dgm:pt>
    <dgm:pt modelId="{CE8A6B8F-AFCE-4136-9D03-B7A84AED3315}" type="parTrans" cxnId="{0ED37CB6-3E6A-40C5-8B0D-D1D22D03D682}">
      <dgm:prSet/>
      <dgm:spPr/>
      <dgm:t>
        <a:bodyPr/>
        <a:lstStyle/>
        <a:p>
          <a:endParaRPr lang="de-DE"/>
        </a:p>
      </dgm:t>
    </dgm:pt>
    <dgm:pt modelId="{6000A72F-F9B8-44EB-89A1-88771263998A}" type="sibTrans" cxnId="{0ED37CB6-3E6A-40C5-8B0D-D1D22D03D682}">
      <dgm:prSet/>
      <dgm:spPr/>
      <dgm:t>
        <a:bodyPr/>
        <a:lstStyle/>
        <a:p>
          <a:endParaRPr lang="de-DE"/>
        </a:p>
      </dgm:t>
    </dgm:pt>
    <dgm:pt modelId="{770CFDD4-BAE6-4675-8627-7E50DE67CABB}">
      <dgm:prSet phldrT="[Text]"/>
      <dgm:spPr/>
      <dgm:t>
        <a:bodyPr/>
        <a:lstStyle/>
        <a:p>
          <a:r>
            <a:rPr lang="de-DE" dirty="0"/>
            <a:t>Agent Cluster</a:t>
          </a:r>
        </a:p>
      </dgm:t>
    </dgm:pt>
    <dgm:pt modelId="{513319AE-CBB1-426A-8E5D-D905D377E323}" type="parTrans" cxnId="{59B20FA8-5725-48B8-9F6E-53C7C7EC402F}">
      <dgm:prSet/>
      <dgm:spPr/>
      <dgm:t>
        <a:bodyPr/>
        <a:lstStyle/>
        <a:p>
          <a:endParaRPr lang="de-DE"/>
        </a:p>
      </dgm:t>
    </dgm:pt>
    <dgm:pt modelId="{5B6AC1EE-E5AE-4BF8-A2A4-3D228F1DBC9A}" type="sibTrans" cxnId="{59B20FA8-5725-48B8-9F6E-53C7C7EC402F}">
      <dgm:prSet/>
      <dgm:spPr/>
      <dgm:t>
        <a:bodyPr/>
        <a:lstStyle/>
        <a:p>
          <a:endParaRPr lang="de-DE"/>
        </a:p>
      </dgm:t>
    </dgm:pt>
    <dgm:pt modelId="{3B2B02E8-5D6B-4BCA-B2EB-B6020CF40992}">
      <dgm:prSet phldrT="[Text]"/>
      <dgm:spPr/>
      <dgm:t>
        <a:bodyPr/>
        <a:lstStyle/>
        <a:p>
          <a:r>
            <a:rPr lang="de-DE" dirty="0"/>
            <a:t>Fixed </a:t>
          </a:r>
          <a:r>
            <a:rPr lang="de-DE" dirty="0" err="1"/>
            <a:t>Priority</a:t>
          </a:r>
          <a:r>
            <a:rPr lang="de-DE" dirty="0"/>
            <a:t> and Round-Robin Scheduling: </a:t>
          </a:r>
          <a:r>
            <a:rPr lang="de-DE" dirty="0" err="1"/>
            <a:t>Redundancy</a:t>
          </a:r>
          <a:r>
            <a:rPr lang="de-DE" dirty="0"/>
            <a:t> and </a:t>
          </a:r>
          <a:r>
            <a:rPr lang="de-DE" dirty="0" err="1"/>
            <a:t>automated</a:t>
          </a:r>
          <a:r>
            <a:rPr lang="de-DE" dirty="0"/>
            <a:t> </a:t>
          </a:r>
          <a:r>
            <a:rPr lang="de-DE" dirty="0" err="1"/>
            <a:t>fail-over</a:t>
          </a:r>
          <a:endParaRPr lang="de-DE" dirty="0"/>
        </a:p>
      </dgm:t>
    </dgm:pt>
    <dgm:pt modelId="{66F271D0-F4D8-491A-8975-923A188DD6FC}" type="parTrans" cxnId="{672560C4-9E07-4692-A423-24A9D6C89DCD}">
      <dgm:prSet/>
      <dgm:spPr/>
      <dgm:t>
        <a:bodyPr/>
        <a:lstStyle/>
        <a:p>
          <a:endParaRPr lang="de-DE"/>
        </a:p>
      </dgm:t>
    </dgm:pt>
    <dgm:pt modelId="{218A3ABC-9752-489B-AABF-D4A10CC45F82}" type="sibTrans" cxnId="{672560C4-9E07-4692-A423-24A9D6C89DCD}">
      <dgm:prSet/>
      <dgm:spPr/>
      <dgm:t>
        <a:bodyPr/>
        <a:lstStyle/>
        <a:p>
          <a:endParaRPr lang="de-DE"/>
        </a:p>
      </dgm:t>
    </dgm:pt>
    <dgm:pt modelId="{8CE13C80-A808-4013-9B75-DEB486564BD9}">
      <dgm:prSet phldrT="[Text]" custT="1"/>
      <dgm:spPr/>
      <dgm:t>
        <a:bodyPr/>
        <a:lstStyle/>
        <a:p>
          <a:br>
            <a:rPr lang="de-DE" sz="1400" dirty="0"/>
          </a:br>
          <a:r>
            <a:rPr lang="de-DE" sz="1400" dirty="0"/>
            <a:t>Active</a:t>
          </a:r>
          <a:br>
            <a:rPr lang="de-DE" sz="1400" dirty="0"/>
          </a:br>
          <a:r>
            <a:rPr lang="de-DE" sz="1400" dirty="0"/>
            <a:t>Cluster</a:t>
          </a:r>
        </a:p>
      </dgm:t>
    </dgm:pt>
    <dgm:pt modelId="{260E4C27-4D94-4C2F-AC33-3B240BADF877}" type="parTrans" cxnId="{1642A09B-5BFA-4A58-A2B8-9E3C6F57C406}">
      <dgm:prSet/>
      <dgm:spPr/>
      <dgm:t>
        <a:bodyPr/>
        <a:lstStyle/>
        <a:p>
          <a:endParaRPr lang="de-DE"/>
        </a:p>
      </dgm:t>
    </dgm:pt>
    <dgm:pt modelId="{1ECF0C65-1456-4774-9DBE-4A642A297D02}" type="sibTrans" cxnId="{1642A09B-5BFA-4A58-A2B8-9E3C6F57C406}">
      <dgm:prSet/>
      <dgm:spPr/>
      <dgm:t>
        <a:bodyPr/>
        <a:lstStyle/>
        <a:p>
          <a:endParaRPr lang="de-DE"/>
        </a:p>
      </dgm:t>
    </dgm:pt>
    <dgm:pt modelId="{D966B8EB-BA03-4E89-95B5-9CF311E404B1}">
      <dgm:prSet phldrT="[Text]"/>
      <dgm:spPr/>
      <dgm:t>
        <a:bodyPr/>
        <a:lstStyle/>
        <a:p>
          <a:r>
            <a:rPr lang="de-DE" dirty="0"/>
            <a:t>Active Cluster JobScheduler</a:t>
          </a:r>
        </a:p>
      </dgm:t>
    </dgm:pt>
    <dgm:pt modelId="{B36B4DE6-06CE-4D18-8216-46C9DE0222C8}" type="parTrans" cxnId="{0B6A6556-08BB-4AE2-BE5F-E899AEF33ED1}">
      <dgm:prSet/>
      <dgm:spPr/>
      <dgm:t>
        <a:bodyPr/>
        <a:lstStyle/>
        <a:p>
          <a:endParaRPr lang="de-DE"/>
        </a:p>
      </dgm:t>
    </dgm:pt>
    <dgm:pt modelId="{A97C04CD-320E-436D-A08F-79732764E2F6}" type="sibTrans" cxnId="{0B6A6556-08BB-4AE2-BE5F-E899AEF33ED1}">
      <dgm:prSet/>
      <dgm:spPr/>
      <dgm:t>
        <a:bodyPr/>
        <a:lstStyle/>
        <a:p>
          <a:endParaRPr lang="de-DE"/>
        </a:p>
      </dgm:t>
    </dgm:pt>
    <dgm:pt modelId="{3F84EFFB-CC33-4DF2-B03A-2CAF49BCA64E}">
      <dgm:prSet phldrT="[Text]"/>
      <dgm:spPr/>
      <dgm:t>
        <a:bodyPr/>
        <a:lstStyle/>
        <a:p>
          <a:r>
            <a:rPr lang="de-DE" dirty="0" err="1"/>
            <a:t>Redundancy</a:t>
          </a:r>
          <a:r>
            <a:rPr lang="de-DE" dirty="0"/>
            <a:t> and </a:t>
          </a:r>
          <a:r>
            <a:rPr lang="de-DE" dirty="0" err="1"/>
            <a:t>load</a:t>
          </a:r>
          <a:r>
            <a:rPr lang="de-DE" dirty="0"/>
            <a:t> </a:t>
          </a:r>
          <a:r>
            <a:rPr lang="de-DE" dirty="0" err="1"/>
            <a:t>sharing</a:t>
          </a:r>
          <a:endParaRPr lang="de-DE" dirty="0"/>
        </a:p>
      </dgm:t>
    </dgm:pt>
    <dgm:pt modelId="{391C32E2-7753-43AE-BC8D-E5BC78428F3B}" type="parTrans" cxnId="{9B41581D-512A-44C4-A8E8-8AB7D362905C}">
      <dgm:prSet/>
      <dgm:spPr/>
      <dgm:t>
        <a:bodyPr/>
        <a:lstStyle/>
        <a:p>
          <a:endParaRPr lang="de-DE"/>
        </a:p>
      </dgm:t>
    </dgm:pt>
    <dgm:pt modelId="{279AA763-F12B-46E5-8F08-2AC4097E6F3D}" type="sibTrans" cxnId="{9B41581D-512A-44C4-A8E8-8AB7D362905C}">
      <dgm:prSet/>
      <dgm:spPr/>
      <dgm:t>
        <a:bodyPr/>
        <a:lstStyle/>
        <a:p>
          <a:endParaRPr lang="de-DE"/>
        </a:p>
      </dgm:t>
    </dgm:pt>
    <dgm:pt modelId="{76F4A54B-8400-4199-9EE9-CC95B62B030E}">
      <dgm:prSet phldrT="[Text]" custT="1"/>
      <dgm:spPr/>
      <dgm:t>
        <a:bodyPr/>
        <a:lstStyle/>
        <a:p>
          <a:br>
            <a:rPr lang="de-DE" sz="1400" dirty="0"/>
          </a:br>
          <a:r>
            <a:rPr lang="de-DE" sz="1400" dirty="0"/>
            <a:t>Master/</a:t>
          </a:r>
          <a:br>
            <a:rPr lang="de-DE" sz="1400" dirty="0"/>
          </a:br>
          <a:r>
            <a:rPr lang="de-DE" sz="1400" dirty="0"/>
            <a:t>Agent</a:t>
          </a:r>
          <a:br>
            <a:rPr lang="de-DE" sz="1400" dirty="0"/>
          </a:br>
          <a:r>
            <a:rPr lang="de-DE" sz="1400" dirty="0"/>
            <a:t>Cluster</a:t>
          </a:r>
        </a:p>
      </dgm:t>
    </dgm:pt>
    <dgm:pt modelId="{E856BE83-370C-4932-BE9D-DD8868CA3C47}" type="parTrans" cxnId="{695C4F6D-F342-4BC4-A732-31F4FAE27FBA}">
      <dgm:prSet/>
      <dgm:spPr/>
      <dgm:t>
        <a:bodyPr/>
        <a:lstStyle/>
        <a:p>
          <a:endParaRPr lang="de-DE"/>
        </a:p>
      </dgm:t>
    </dgm:pt>
    <dgm:pt modelId="{3B5CC65B-5BAC-42D3-8A28-F3B7C3F6439F}" type="sibTrans" cxnId="{695C4F6D-F342-4BC4-A732-31F4FAE27FBA}">
      <dgm:prSet/>
      <dgm:spPr/>
      <dgm:t>
        <a:bodyPr/>
        <a:lstStyle/>
        <a:p>
          <a:endParaRPr lang="de-DE"/>
        </a:p>
      </dgm:t>
    </dgm:pt>
    <dgm:pt modelId="{4ABD8ECF-59A2-43BD-9529-900F4494AB18}">
      <dgm:prSet phldrT="[Text]"/>
      <dgm:spPr/>
      <dgm:t>
        <a:bodyPr/>
        <a:lstStyle/>
        <a:p>
          <a:r>
            <a:rPr lang="de-DE" dirty="0"/>
            <a:t>Master/Agent Cluster JobScheduler</a:t>
          </a:r>
        </a:p>
      </dgm:t>
    </dgm:pt>
    <dgm:pt modelId="{772494E1-3104-4A19-B9BC-68FCBB6AEC7F}" type="parTrans" cxnId="{A91574BC-AA83-4A6C-BB0A-DD9339FC5963}">
      <dgm:prSet/>
      <dgm:spPr/>
      <dgm:t>
        <a:bodyPr/>
        <a:lstStyle/>
        <a:p>
          <a:endParaRPr lang="de-DE"/>
        </a:p>
      </dgm:t>
    </dgm:pt>
    <dgm:pt modelId="{5B3C078A-D22C-4906-B67D-97A4A36FD28D}" type="sibTrans" cxnId="{A91574BC-AA83-4A6C-BB0A-DD9339FC5963}">
      <dgm:prSet/>
      <dgm:spPr/>
      <dgm:t>
        <a:bodyPr/>
        <a:lstStyle/>
        <a:p>
          <a:endParaRPr lang="de-DE"/>
        </a:p>
      </dgm:t>
    </dgm:pt>
    <dgm:pt modelId="{0F8F3AED-ECC5-41CE-8B39-8F1356958BCC}">
      <dgm:prSet phldrT="[Text]"/>
      <dgm:spPr/>
      <dgm:t>
        <a:bodyPr/>
        <a:lstStyle/>
        <a:p>
          <a:r>
            <a:rPr lang="de-DE" dirty="0" err="1"/>
            <a:t>Redundancy</a:t>
          </a:r>
          <a:r>
            <a:rPr lang="de-DE" dirty="0"/>
            <a:t>, </a:t>
          </a:r>
          <a:r>
            <a:rPr lang="de-DE" dirty="0" err="1"/>
            <a:t>load</a:t>
          </a:r>
          <a:r>
            <a:rPr lang="de-DE" dirty="0"/>
            <a:t> </a:t>
          </a:r>
          <a:r>
            <a:rPr lang="de-DE" dirty="0" err="1"/>
            <a:t>sharing</a:t>
          </a:r>
          <a:r>
            <a:rPr lang="de-DE" dirty="0"/>
            <a:t>, </a:t>
          </a:r>
          <a:r>
            <a:rPr lang="de-DE" dirty="0" err="1"/>
            <a:t>load</a:t>
          </a:r>
          <a:r>
            <a:rPr lang="de-DE" dirty="0"/>
            <a:t> </a:t>
          </a:r>
          <a:r>
            <a:rPr lang="de-DE" dirty="0" err="1"/>
            <a:t>distribution</a:t>
          </a:r>
          <a:endParaRPr lang="de-DE" dirty="0"/>
        </a:p>
      </dgm:t>
    </dgm:pt>
    <dgm:pt modelId="{ECC037D1-7EED-4E65-B11E-1D20DE6E34C5}" type="parTrans" cxnId="{2D1E7955-5C9E-4DFA-9CE6-0EEB346A8A8C}">
      <dgm:prSet/>
      <dgm:spPr/>
      <dgm:t>
        <a:bodyPr/>
        <a:lstStyle/>
        <a:p>
          <a:endParaRPr lang="de-DE"/>
        </a:p>
      </dgm:t>
    </dgm:pt>
    <dgm:pt modelId="{DAD755DE-339F-4CBB-BA1B-74B091F75A47}" type="sibTrans" cxnId="{2D1E7955-5C9E-4DFA-9CE6-0EEB346A8A8C}">
      <dgm:prSet/>
      <dgm:spPr/>
      <dgm:t>
        <a:bodyPr/>
        <a:lstStyle/>
        <a:p>
          <a:endParaRPr lang="de-DE"/>
        </a:p>
      </dgm:t>
    </dgm:pt>
    <dgm:pt modelId="{423BBBD4-2606-470F-8D0C-1CB8C08B97D3}">
      <dgm:prSet phldrT="[Text]" custT="1"/>
      <dgm:spPr/>
      <dgm:t>
        <a:bodyPr/>
        <a:lstStyle/>
        <a:p>
          <a:br>
            <a:rPr lang="de-DE" sz="1400" dirty="0"/>
          </a:br>
          <a:r>
            <a:rPr lang="de-DE" sz="1400" dirty="0"/>
            <a:t>Supervisor</a:t>
          </a:r>
          <a:br>
            <a:rPr lang="de-DE" sz="1400" dirty="0"/>
          </a:br>
          <a:r>
            <a:rPr lang="de-DE" sz="1400" dirty="0"/>
            <a:t>JobScheduler</a:t>
          </a:r>
        </a:p>
      </dgm:t>
    </dgm:pt>
    <dgm:pt modelId="{9D749CDC-96DF-468B-AE4C-58DEE7606474}" type="parTrans" cxnId="{442C0B89-37E1-4F40-B584-46E0FCDB16DE}">
      <dgm:prSet/>
      <dgm:spPr/>
      <dgm:t>
        <a:bodyPr/>
        <a:lstStyle/>
        <a:p>
          <a:endParaRPr lang="de-DE"/>
        </a:p>
      </dgm:t>
    </dgm:pt>
    <dgm:pt modelId="{35A5F4CD-A86E-4F48-B4A8-6621A762811D}" type="sibTrans" cxnId="{442C0B89-37E1-4F40-B584-46E0FCDB16DE}">
      <dgm:prSet/>
      <dgm:spPr/>
      <dgm:t>
        <a:bodyPr/>
        <a:lstStyle/>
        <a:p>
          <a:endParaRPr lang="de-DE"/>
        </a:p>
      </dgm:t>
    </dgm:pt>
    <dgm:pt modelId="{11A78659-F9FF-4262-B52F-5861410A6519}">
      <dgm:prSet phldrT="[Text]"/>
      <dgm:spPr/>
      <dgm:t>
        <a:bodyPr/>
        <a:lstStyle/>
        <a:p>
          <a:r>
            <a:rPr lang="de-DE" dirty="0"/>
            <a:t>Passive &amp; Active Cluster Support,</a:t>
          </a:r>
        </a:p>
      </dgm:t>
    </dgm:pt>
    <dgm:pt modelId="{59B99B7F-DED1-4276-BB07-FA67BA317963}" type="parTrans" cxnId="{B24A584F-EA8E-4594-B221-1D28363C1C2F}">
      <dgm:prSet/>
      <dgm:spPr/>
      <dgm:t>
        <a:bodyPr/>
        <a:lstStyle/>
        <a:p>
          <a:endParaRPr lang="de-DE"/>
        </a:p>
      </dgm:t>
    </dgm:pt>
    <dgm:pt modelId="{C84D491D-E0C9-4F55-AE72-B21E3329C27B}" type="sibTrans" cxnId="{B24A584F-EA8E-4594-B221-1D28363C1C2F}">
      <dgm:prSet/>
      <dgm:spPr/>
      <dgm:t>
        <a:bodyPr/>
        <a:lstStyle/>
        <a:p>
          <a:endParaRPr lang="de-DE"/>
        </a:p>
      </dgm:t>
    </dgm:pt>
    <dgm:pt modelId="{9CF7FD5A-74FF-4F5A-979C-C0C04C2C4024}">
      <dgm:prSet phldrT="[Text]"/>
      <dgm:spPr/>
      <dgm:t>
        <a:bodyPr/>
        <a:lstStyle/>
        <a:p>
          <a:r>
            <a:rPr lang="de-DE" dirty="0"/>
            <a:t>Central </a:t>
          </a:r>
          <a:r>
            <a:rPr lang="de-DE" dirty="0" err="1"/>
            <a:t>Configuration</a:t>
          </a:r>
          <a:endParaRPr lang="de-DE" dirty="0"/>
        </a:p>
      </dgm:t>
    </dgm:pt>
    <dgm:pt modelId="{6BB58048-0ECD-46FE-BBDB-4FD00040ADA7}" type="parTrans" cxnId="{6CF42B3A-F99F-4E78-9F34-6CDA4C732394}">
      <dgm:prSet/>
      <dgm:spPr/>
      <dgm:t>
        <a:bodyPr/>
        <a:lstStyle/>
        <a:p>
          <a:endParaRPr lang="de-DE"/>
        </a:p>
      </dgm:t>
    </dgm:pt>
    <dgm:pt modelId="{D6323FEF-4C01-40C1-A380-3F6DADB64F0D}" type="sibTrans" cxnId="{6CF42B3A-F99F-4E78-9F34-6CDA4C732394}">
      <dgm:prSet/>
      <dgm:spPr/>
      <dgm:t>
        <a:bodyPr/>
        <a:lstStyle/>
        <a:p>
          <a:endParaRPr lang="de-DE"/>
        </a:p>
      </dgm:t>
    </dgm:pt>
    <dgm:pt modelId="{A010B4EF-5C0D-4E6D-AD6F-4DAE055B034C}">
      <dgm:prSet phldrT="[Text]"/>
      <dgm:spPr/>
      <dgm:t>
        <a:bodyPr/>
        <a:lstStyle/>
        <a:p>
          <a:r>
            <a:rPr lang="de-DE" dirty="0"/>
            <a:t>Master/Agent Cluster Support, </a:t>
          </a:r>
          <a:r>
            <a:rPr lang="de-DE" dirty="0" err="1"/>
            <a:t>Unclustered</a:t>
          </a:r>
          <a:r>
            <a:rPr lang="de-DE" dirty="0"/>
            <a:t> JobScheduler Support</a:t>
          </a:r>
        </a:p>
      </dgm:t>
    </dgm:pt>
    <dgm:pt modelId="{1E0E145A-62C7-4D76-A3A3-A0C2A0B04453}" type="parTrans" cxnId="{638D68CE-ABEC-42EF-8ECD-72BBE3BD64BC}">
      <dgm:prSet/>
      <dgm:spPr/>
      <dgm:t>
        <a:bodyPr/>
        <a:lstStyle/>
        <a:p>
          <a:endParaRPr lang="de-DE"/>
        </a:p>
      </dgm:t>
    </dgm:pt>
    <dgm:pt modelId="{DDD26B64-872B-452A-A256-4C0DF0FAC45F}" type="sibTrans" cxnId="{638D68CE-ABEC-42EF-8ECD-72BBE3BD64BC}">
      <dgm:prSet/>
      <dgm:spPr/>
      <dgm:t>
        <a:bodyPr/>
        <a:lstStyle/>
        <a:p>
          <a:endParaRPr lang="de-DE"/>
        </a:p>
      </dgm:t>
    </dgm:pt>
    <dgm:pt modelId="{C538E622-401C-4D17-B2CA-04347DD56EFF}">
      <dgm:prSet phldrT="[Text]" custT="1"/>
      <dgm:spPr/>
      <dgm:t>
        <a:bodyPr/>
        <a:lstStyle/>
        <a:p>
          <a:br>
            <a:rPr lang="de-DE" sz="1400" dirty="0"/>
          </a:br>
          <a:r>
            <a:rPr lang="de-DE" sz="1400" dirty="0"/>
            <a:t>Passive</a:t>
          </a:r>
          <a:br>
            <a:rPr lang="de-DE" sz="1400" dirty="0"/>
          </a:br>
          <a:r>
            <a:rPr lang="de-DE" sz="1400" dirty="0"/>
            <a:t>Cluster</a:t>
          </a:r>
        </a:p>
      </dgm:t>
    </dgm:pt>
    <dgm:pt modelId="{5B17E0BE-F52F-497A-B432-A33D228A2BE1}" type="parTrans" cxnId="{E1CFE1FC-1381-46FC-8046-EE77AAE2978A}">
      <dgm:prSet/>
      <dgm:spPr/>
      <dgm:t>
        <a:bodyPr/>
        <a:lstStyle/>
        <a:p>
          <a:endParaRPr lang="de-DE"/>
        </a:p>
      </dgm:t>
    </dgm:pt>
    <dgm:pt modelId="{830BC2C9-2098-48C7-AACF-2B7F73C7B6E9}" type="sibTrans" cxnId="{E1CFE1FC-1381-46FC-8046-EE77AAE2978A}">
      <dgm:prSet/>
      <dgm:spPr/>
      <dgm:t>
        <a:bodyPr/>
        <a:lstStyle/>
        <a:p>
          <a:endParaRPr lang="de-DE"/>
        </a:p>
      </dgm:t>
    </dgm:pt>
    <dgm:pt modelId="{2259DC10-FECC-48B8-99F8-EA70F6C11BE5}">
      <dgm:prSet phldrT="[Text]"/>
      <dgm:spPr/>
      <dgm:t>
        <a:bodyPr/>
        <a:lstStyle/>
        <a:p>
          <a:r>
            <a:rPr lang="de-DE" dirty="0"/>
            <a:t>Primary &amp; Backup JobScheduler</a:t>
          </a:r>
        </a:p>
      </dgm:t>
    </dgm:pt>
    <dgm:pt modelId="{0A01F314-0CF9-42BD-81C6-0231707EE09E}" type="parTrans" cxnId="{D7F9D060-D976-4A38-8CC4-47382D2903E6}">
      <dgm:prSet/>
      <dgm:spPr/>
      <dgm:t>
        <a:bodyPr/>
        <a:lstStyle/>
        <a:p>
          <a:endParaRPr lang="de-DE"/>
        </a:p>
      </dgm:t>
    </dgm:pt>
    <dgm:pt modelId="{DF8D219C-169D-4B7E-AEAF-7AF49BD25050}" type="sibTrans" cxnId="{D7F9D060-D976-4A38-8CC4-47382D2903E6}">
      <dgm:prSet/>
      <dgm:spPr/>
      <dgm:t>
        <a:bodyPr/>
        <a:lstStyle/>
        <a:p>
          <a:endParaRPr lang="de-DE"/>
        </a:p>
      </dgm:t>
    </dgm:pt>
    <dgm:pt modelId="{88457A04-DA26-45D0-8082-2A2B4EA585E5}">
      <dgm:prSet phldrT="[Text]"/>
      <dgm:spPr/>
      <dgm:t>
        <a:bodyPr/>
        <a:lstStyle/>
        <a:p>
          <a:r>
            <a:rPr lang="de-DE" dirty="0" err="1"/>
            <a:t>Redundancy</a:t>
          </a:r>
          <a:r>
            <a:rPr lang="de-DE" dirty="0"/>
            <a:t> and </a:t>
          </a:r>
          <a:r>
            <a:rPr lang="de-DE" dirty="0" err="1"/>
            <a:t>automated</a:t>
          </a:r>
          <a:r>
            <a:rPr lang="de-DE" dirty="0"/>
            <a:t> </a:t>
          </a:r>
          <a:r>
            <a:rPr lang="de-DE" dirty="0" err="1"/>
            <a:t>fail-over</a:t>
          </a:r>
          <a:endParaRPr lang="de-DE" dirty="0"/>
        </a:p>
      </dgm:t>
    </dgm:pt>
    <dgm:pt modelId="{98286E51-24D6-4271-A091-8F04358FE4B8}" type="parTrans" cxnId="{F73153E0-2545-4AD7-9AAB-77476BA911D1}">
      <dgm:prSet/>
      <dgm:spPr/>
      <dgm:t>
        <a:bodyPr/>
        <a:lstStyle/>
        <a:p>
          <a:endParaRPr lang="de-DE"/>
        </a:p>
      </dgm:t>
    </dgm:pt>
    <dgm:pt modelId="{60AB32B2-F2AD-440D-ACD5-A15536E9739E}" type="sibTrans" cxnId="{F73153E0-2545-4AD7-9AAB-77476BA911D1}">
      <dgm:prSet/>
      <dgm:spPr/>
      <dgm:t>
        <a:bodyPr/>
        <a:lstStyle/>
        <a:p>
          <a:endParaRPr lang="de-DE"/>
        </a:p>
      </dgm:t>
    </dgm:pt>
    <dgm:pt modelId="{5945BF8A-4DD4-41AA-983D-B2D86D79AFDF}" type="pres">
      <dgm:prSet presAssocID="{482D3CE7-B01B-4788-B1E3-918AE399D884}" presName="linearFlow" presStyleCnt="0">
        <dgm:presLayoutVars>
          <dgm:dir/>
          <dgm:animLvl val="lvl"/>
          <dgm:resizeHandles val="exact"/>
        </dgm:presLayoutVars>
      </dgm:prSet>
      <dgm:spPr/>
    </dgm:pt>
    <dgm:pt modelId="{A38D2C43-D04F-49FC-8494-0F2D86254077}" type="pres">
      <dgm:prSet presAssocID="{4DCADB30-6232-46E5-911D-6D143E624EBF}" presName="composite" presStyleCnt="0"/>
      <dgm:spPr/>
    </dgm:pt>
    <dgm:pt modelId="{283BF536-26E6-4D71-BF43-BA6B046CD290}" type="pres">
      <dgm:prSet presAssocID="{4DCADB30-6232-46E5-911D-6D143E624EBF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EF23EF74-9EB7-46CC-9CDF-2896BB82BD99}" type="pres">
      <dgm:prSet presAssocID="{4DCADB30-6232-46E5-911D-6D143E624EBF}" presName="descendantText" presStyleLbl="alignAcc1" presStyleIdx="0" presStyleCnt="5">
        <dgm:presLayoutVars>
          <dgm:bulletEnabled val="1"/>
        </dgm:presLayoutVars>
      </dgm:prSet>
      <dgm:spPr/>
    </dgm:pt>
    <dgm:pt modelId="{CAADC4AE-067F-4F81-83DE-039B62C61318}" type="pres">
      <dgm:prSet presAssocID="{6000A72F-F9B8-44EB-89A1-88771263998A}" presName="sp" presStyleCnt="0"/>
      <dgm:spPr/>
    </dgm:pt>
    <dgm:pt modelId="{2BE1D1FA-8A17-4099-AF46-451F1128615D}" type="pres">
      <dgm:prSet presAssocID="{C538E622-401C-4D17-B2CA-04347DD56EFF}" presName="composite" presStyleCnt="0"/>
      <dgm:spPr/>
    </dgm:pt>
    <dgm:pt modelId="{65D83CD1-667E-4613-A377-6B07545C9EA7}" type="pres">
      <dgm:prSet presAssocID="{C538E622-401C-4D17-B2CA-04347DD56EFF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C5EF63B5-DC9F-42BE-A7F0-9D5912CAEA2B}" type="pres">
      <dgm:prSet presAssocID="{C538E622-401C-4D17-B2CA-04347DD56EFF}" presName="descendantText" presStyleLbl="alignAcc1" presStyleIdx="1" presStyleCnt="5">
        <dgm:presLayoutVars>
          <dgm:bulletEnabled val="1"/>
        </dgm:presLayoutVars>
      </dgm:prSet>
      <dgm:spPr/>
    </dgm:pt>
    <dgm:pt modelId="{C6705C2C-253D-4297-849A-B0CB26BC346C}" type="pres">
      <dgm:prSet presAssocID="{830BC2C9-2098-48C7-AACF-2B7F73C7B6E9}" presName="sp" presStyleCnt="0"/>
      <dgm:spPr/>
    </dgm:pt>
    <dgm:pt modelId="{CE4E14B0-BB6B-444A-9C3A-FB22D082BE99}" type="pres">
      <dgm:prSet presAssocID="{8CE13C80-A808-4013-9B75-DEB486564BD9}" presName="composite" presStyleCnt="0"/>
      <dgm:spPr/>
    </dgm:pt>
    <dgm:pt modelId="{CB842066-3659-4E21-8E4E-62257975CEC6}" type="pres">
      <dgm:prSet presAssocID="{8CE13C80-A808-4013-9B75-DEB486564BD9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F5B1F376-6092-483D-A776-4D93277CAE6D}" type="pres">
      <dgm:prSet presAssocID="{8CE13C80-A808-4013-9B75-DEB486564BD9}" presName="descendantText" presStyleLbl="alignAcc1" presStyleIdx="2" presStyleCnt="5">
        <dgm:presLayoutVars>
          <dgm:bulletEnabled val="1"/>
        </dgm:presLayoutVars>
      </dgm:prSet>
      <dgm:spPr/>
    </dgm:pt>
    <dgm:pt modelId="{196746C4-66F5-4F01-A7BC-D63B5475FEC7}" type="pres">
      <dgm:prSet presAssocID="{1ECF0C65-1456-4774-9DBE-4A642A297D02}" presName="sp" presStyleCnt="0"/>
      <dgm:spPr/>
    </dgm:pt>
    <dgm:pt modelId="{885EE359-5976-4C6D-AB4C-F8149F2FC2A1}" type="pres">
      <dgm:prSet presAssocID="{76F4A54B-8400-4199-9EE9-CC95B62B030E}" presName="composite" presStyleCnt="0"/>
      <dgm:spPr/>
    </dgm:pt>
    <dgm:pt modelId="{63ED4265-965A-40F8-A9B0-6680CBD1CB8D}" type="pres">
      <dgm:prSet presAssocID="{76F4A54B-8400-4199-9EE9-CC95B62B030E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83A7B69E-A849-47CC-BF0E-76A01609BA55}" type="pres">
      <dgm:prSet presAssocID="{76F4A54B-8400-4199-9EE9-CC95B62B030E}" presName="descendantText" presStyleLbl="alignAcc1" presStyleIdx="3" presStyleCnt="5">
        <dgm:presLayoutVars>
          <dgm:bulletEnabled val="1"/>
        </dgm:presLayoutVars>
      </dgm:prSet>
      <dgm:spPr/>
    </dgm:pt>
    <dgm:pt modelId="{42B6D0EE-8104-425B-901D-223BDAB6A4D7}" type="pres">
      <dgm:prSet presAssocID="{3B5CC65B-5BAC-42D3-8A28-F3B7C3F6439F}" presName="sp" presStyleCnt="0"/>
      <dgm:spPr/>
    </dgm:pt>
    <dgm:pt modelId="{5DAE2B02-8CBD-42C5-B52C-877935E3C485}" type="pres">
      <dgm:prSet presAssocID="{423BBBD4-2606-470F-8D0C-1CB8C08B97D3}" presName="composite" presStyleCnt="0"/>
      <dgm:spPr/>
    </dgm:pt>
    <dgm:pt modelId="{D64403FC-6C74-4DFB-A3F2-060C64F3117A}" type="pres">
      <dgm:prSet presAssocID="{423BBBD4-2606-470F-8D0C-1CB8C08B97D3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0414537B-5FF4-4DE1-B81F-314F18044BBB}" type="pres">
      <dgm:prSet presAssocID="{423BBBD4-2606-470F-8D0C-1CB8C08B97D3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F0FAA009-EACE-492D-B812-FE9C98D9BEBB}" type="presOf" srcId="{A010B4EF-5C0D-4E6D-AD6F-4DAE055B034C}" destId="{0414537B-5FF4-4DE1-B81F-314F18044BBB}" srcOrd="0" destOrd="1" presId="urn:microsoft.com/office/officeart/2005/8/layout/chevron2"/>
    <dgm:cxn modelId="{50FEAF0A-EE39-4279-BF70-4B3ACDB19D07}" type="presOf" srcId="{423BBBD4-2606-470F-8D0C-1CB8C08B97D3}" destId="{D64403FC-6C74-4DFB-A3F2-060C64F3117A}" srcOrd="0" destOrd="0" presId="urn:microsoft.com/office/officeart/2005/8/layout/chevron2"/>
    <dgm:cxn modelId="{6054BA0D-9F38-4151-9903-364981BDDAAD}" type="presOf" srcId="{2259DC10-FECC-48B8-99F8-EA70F6C11BE5}" destId="{C5EF63B5-DC9F-42BE-A7F0-9D5912CAEA2B}" srcOrd="0" destOrd="0" presId="urn:microsoft.com/office/officeart/2005/8/layout/chevron2"/>
    <dgm:cxn modelId="{C21A6D12-E8DE-41AC-8C5F-B63C484EFFBA}" type="presOf" srcId="{482D3CE7-B01B-4788-B1E3-918AE399D884}" destId="{5945BF8A-4DD4-41AA-983D-B2D86D79AFDF}" srcOrd="0" destOrd="0" presId="urn:microsoft.com/office/officeart/2005/8/layout/chevron2"/>
    <dgm:cxn modelId="{F346EC1A-ECB2-4146-BB00-FAA57D4DFA1F}" type="presOf" srcId="{770CFDD4-BAE6-4675-8627-7E50DE67CABB}" destId="{EF23EF74-9EB7-46CC-9CDF-2896BB82BD99}" srcOrd="0" destOrd="0" presId="urn:microsoft.com/office/officeart/2005/8/layout/chevron2"/>
    <dgm:cxn modelId="{9B41581D-512A-44C4-A8E8-8AB7D362905C}" srcId="{8CE13C80-A808-4013-9B75-DEB486564BD9}" destId="{3F84EFFB-CC33-4DF2-B03A-2CAF49BCA64E}" srcOrd="1" destOrd="0" parTransId="{391C32E2-7753-43AE-BC8D-E5BC78428F3B}" sibTransId="{279AA763-F12B-46E5-8F08-2AC4097E6F3D}"/>
    <dgm:cxn modelId="{6CF42B3A-F99F-4E78-9F34-6CDA4C732394}" srcId="{423BBBD4-2606-470F-8D0C-1CB8C08B97D3}" destId="{9CF7FD5A-74FF-4F5A-979C-C0C04C2C4024}" srcOrd="2" destOrd="0" parTransId="{6BB58048-0ECD-46FE-BBDB-4FD00040ADA7}" sibTransId="{D6323FEF-4C01-40C1-A380-3F6DADB64F0D}"/>
    <dgm:cxn modelId="{D056EB5D-7903-4958-A14D-BDE321BD73B2}" type="presOf" srcId="{C538E622-401C-4D17-B2CA-04347DD56EFF}" destId="{65D83CD1-667E-4613-A377-6B07545C9EA7}" srcOrd="0" destOrd="0" presId="urn:microsoft.com/office/officeart/2005/8/layout/chevron2"/>
    <dgm:cxn modelId="{D7F9D060-D976-4A38-8CC4-47382D2903E6}" srcId="{C538E622-401C-4D17-B2CA-04347DD56EFF}" destId="{2259DC10-FECC-48B8-99F8-EA70F6C11BE5}" srcOrd="0" destOrd="0" parTransId="{0A01F314-0CF9-42BD-81C6-0231707EE09E}" sibTransId="{DF8D219C-169D-4B7E-AEAF-7AF49BD25050}"/>
    <dgm:cxn modelId="{C4118541-4234-4C00-B15A-EF3014FAD45A}" type="presOf" srcId="{4ABD8ECF-59A2-43BD-9529-900F4494AB18}" destId="{83A7B69E-A849-47CC-BF0E-76A01609BA55}" srcOrd="0" destOrd="0" presId="urn:microsoft.com/office/officeart/2005/8/layout/chevron2"/>
    <dgm:cxn modelId="{5AA04567-A851-4E40-A13A-D9C2788B86DD}" type="presOf" srcId="{76F4A54B-8400-4199-9EE9-CC95B62B030E}" destId="{63ED4265-965A-40F8-A9B0-6680CBD1CB8D}" srcOrd="0" destOrd="0" presId="urn:microsoft.com/office/officeart/2005/8/layout/chevron2"/>
    <dgm:cxn modelId="{695C4F6D-F342-4BC4-A732-31F4FAE27FBA}" srcId="{482D3CE7-B01B-4788-B1E3-918AE399D884}" destId="{76F4A54B-8400-4199-9EE9-CC95B62B030E}" srcOrd="3" destOrd="0" parTransId="{E856BE83-370C-4932-BE9D-DD8868CA3C47}" sibTransId="{3B5CC65B-5BAC-42D3-8A28-F3B7C3F6439F}"/>
    <dgm:cxn modelId="{B24A584F-EA8E-4594-B221-1D28363C1C2F}" srcId="{423BBBD4-2606-470F-8D0C-1CB8C08B97D3}" destId="{11A78659-F9FF-4262-B52F-5861410A6519}" srcOrd="0" destOrd="0" parTransId="{59B99B7F-DED1-4276-BB07-FA67BA317963}" sibTransId="{C84D491D-E0C9-4F55-AE72-B21E3329C27B}"/>
    <dgm:cxn modelId="{3EB0DD52-8519-4C2A-920B-8649FF887A00}" type="presOf" srcId="{0F8F3AED-ECC5-41CE-8B39-8F1356958BCC}" destId="{83A7B69E-A849-47CC-BF0E-76A01609BA55}" srcOrd="0" destOrd="1" presId="urn:microsoft.com/office/officeart/2005/8/layout/chevron2"/>
    <dgm:cxn modelId="{2D1E7955-5C9E-4DFA-9CE6-0EEB346A8A8C}" srcId="{76F4A54B-8400-4199-9EE9-CC95B62B030E}" destId="{0F8F3AED-ECC5-41CE-8B39-8F1356958BCC}" srcOrd="1" destOrd="0" parTransId="{ECC037D1-7EED-4E65-B11E-1D20DE6E34C5}" sibTransId="{DAD755DE-339F-4CBB-BA1B-74B091F75A47}"/>
    <dgm:cxn modelId="{0B6A6556-08BB-4AE2-BE5F-E899AEF33ED1}" srcId="{8CE13C80-A808-4013-9B75-DEB486564BD9}" destId="{D966B8EB-BA03-4E89-95B5-9CF311E404B1}" srcOrd="0" destOrd="0" parTransId="{B36B4DE6-06CE-4D18-8216-46C9DE0222C8}" sibTransId="{A97C04CD-320E-436D-A08F-79732764E2F6}"/>
    <dgm:cxn modelId="{BFB1807E-25A4-49EB-8572-297B6BE16149}" type="presOf" srcId="{9CF7FD5A-74FF-4F5A-979C-C0C04C2C4024}" destId="{0414537B-5FF4-4DE1-B81F-314F18044BBB}" srcOrd="0" destOrd="2" presId="urn:microsoft.com/office/officeart/2005/8/layout/chevron2"/>
    <dgm:cxn modelId="{AA5A6F86-75C7-4EA9-ACBF-1EC8E8EEED86}" type="presOf" srcId="{8CE13C80-A808-4013-9B75-DEB486564BD9}" destId="{CB842066-3659-4E21-8E4E-62257975CEC6}" srcOrd="0" destOrd="0" presId="urn:microsoft.com/office/officeart/2005/8/layout/chevron2"/>
    <dgm:cxn modelId="{442C0B89-37E1-4F40-B584-46E0FCDB16DE}" srcId="{482D3CE7-B01B-4788-B1E3-918AE399D884}" destId="{423BBBD4-2606-470F-8D0C-1CB8C08B97D3}" srcOrd="4" destOrd="0" parTransId="{9D749CDC-96DF-468B-AE4C-58DEE7606474}" sibTransId="{35A5F4CD-A86E-4F48-B4A8-6621A762811D}"/>
    <dgm:cxn modelId="{EF87189B-6D82-4F8A-87B7-5A1830808913}" type="presOf" srcId="{4DCADB30-6232-46E5-911D-6D143E624EBF}" destId="{283BF536-26E6-4D71-BF43-BA6B046CD290}" srcOrd="0" destOrd="0" presId="urn:microsoft.com/office/officeart/2005/8/layout/chevron2"/>
    <dgm:cxn modelId="{1642A09B-5BFA-4A58-A2B8-9E3C6F57C406}" srcId="{482D3CE7-B01B-4788-B1E3-918AE399D884}" destId="{8CE13C80-A808-4013-9B75-DEB486564BD9}" srcOrd="2" destOrd="0" parTransId="{260E4C27-4D94-4C2F-AC33-3B240BADF877}" sibTransId="{1ECF0C65-1456-4774-9DBE-4A642A297D02}"/>
    <dgm:cxn modelId="{0CB55DA4-D8E8-48DA-9B9B-697CE933EC9A}" type="presOf" srcId="{11A78659-F9FF-4262-B52F-5861410A6519}" destId="{0414537B-5FF4-4DE1-B81F-314F18044BBB}" srcOrd="0" destOrd="0" presId="urn:microsoft.com/office/officeart/2005/8/layout/chevron2"/>
    <dgm:cxn modelId="{59B20FA8-5725-48B8-9F6E-53C7C7EC402F}" srcId="{4DCADB30-6232-46E5-911D-6D143E624EBF}" destId="{770CFDD4-BAE6-4675-8627-7E50DE67CABB}" srcOrd="0" destOrd="0" parTransId="{513319AE-CBB1-426A-8E5D-D905D377E323}" sibTransId="{5B6AC1EE-E5AE-4BF8-A2A4-3D228F1DBC9A}"/>
    <dgm:cxn modelId="{0ED37CB6-3E6A-40C5-8B0D-D1D22D03D682}" srcId="{482D3CE7-B01B-4788-B1E3-918AE399D884}" destId="{4DCADB30-6232-46E5-911D-6D143E624EBF}" srcOrd="0" destOrd="0" parTransId="{CE8A6B8F-AFCE-4136-9D03-B7A84AED3315}" sibTransId="{6000A72F-F9B8-44EB-89A1-88771263998A}"/>
    <dgm:cxn modelId="{37F7BFB9-0265-4634-B604-3D7D6DECCADE}" type="presOf" srcId="{D966B8EB-BA03-4E89-95B5-9CF311E404B1}" destId="{F5B1F376-6092-483D-A776-4D93277CAE6D}" srcOrd="0" destOrd="0" presId="urn:microsoft.com/office/officeart/2005/8/layout/chevron2"/>
    <dgm:cxn modelId="{A91574BC-AA83-4A6C-BB0A-DD9339FC5963}" srcId="{76F4A54B-8400-4199-9EE9-CC95B62B030E}" destId="{4ABD8ECF-59A2-43BD-9529-900F4494AB18}" srcOrd="0" destOrd="0" parTransId="{772494E1-3104-4A19-B9BC-68FCBB6AEC7F}" sibTransId="{5B3C078A-D22C-4906-B67D-97A4A36FD28D}"/>
    <dgm:cxn modelId="{672560C4-9E07-4692-A423-24A9D6C89DCD}" srcId="{4DCADB30-6232-46E5-911D-6D143E624EBF}" destId="{3B2B02E8-5D6B-4BCA-B2EB-B6020CF40992}" srcOrd="1" destOrd="0" parTransId="{66F271D0-F4D8-491A-8975-923A188DD6FC}" sibTransId="{218A3ABC-9752-489B-AABF-D4A10CC45F82}"/>
    <dgm:cxn modelId="{638D68CE-ABEC-42EF-8ECD-72BBE3BD64BC}" srcId="{423BBBD4-2606-470F-8D0C-1CB8C08B97D3}" destId="{A010B4EF-5C0D-4E6D-AD6F-4DAE055B034C}" srcOrd="1" destOrd="0" parTransId="{1E0E145A-62C7-4D76-A3A3-A0C2A0B04453}" sibTransId="{DDD26B64-872B-452A-A256-4C0DF0FAC45F}"/>
    <dgm:cxn modelId="{F73153E0-2545-4AD7-9AAB-77476BA911D1}" srcId="{C538E622-401C-4D17-B2CA-04347DD56EFF}" destId="{88457A04-DA26-45D0-8082-2A2B4EA585E5}" srcOrd="1" destOrd="0" parTransId="{98286E51-24D6-4271-A091-8F04358FE4B8}" sibTransId="{60AB32B2-F2AD-440D-ACD5-A15536E9739E}"/>
    <dgm:cxn modelId="{CE7A5DE8-B9E8-4426-A9A2-EB66D590BB06}" type="presOf" srcId="{88457A04-DA26-45D0-8082-2A2B4EA585E5}" destId="{C5EF63B5-DC9F-42BE-A7F0-9D5912CAEA2B}" srcOrd="0" destOrd="1" presId="urn:microsoft.com/office/officeart/2005/8/layout/chevron2"/>
    <dgm:cxn modelId="{AE4453E8-644D-4FD3-90FB-3F9085D45BBB}" type="presOf" srcId="{3F84EFFB-CC33-4DF2-B03A-2CAF49BCA64E}" destId="{F5B1F376-6092-483D-A776-4D93277CAE6D}" srcOrd="0" destOrd="1" presId="urn:microsoft.com/office/officeart/2005/8/layout/chevron2"/>
    <dgm:cxn modelId="{C766CFEF-331A-433A-B54A-D8CA1EBA39B0}" type="presOf" srcId="{3B2B02E8-5D6B-4BCA-B2EB-B6020CF40992}" destId="{EF23EF74-9EB7-46CC-9CDF-2896BB82BD99}" srcOrd="0" destOrd="1" presId="urn:microsoft.com/office/officeart/2005/8/layout/chevron2"/>
    <dgm:cxn modelId="{E1CFE1FC-1381-46FC-8046-EE77AAE2978A}" srcId="{482D3CE7-B01B-4788-B1E3-918AE399D884}" destId="{C538E622-401C-4D17-B2CA-04347DD56EFF}" srcOrd="1" destOrd="0" parTransId="{5B17E0BE-F52F-497A-B432-A33D228A2BE1}" sibTransId="{830BC2C9-2098-48C7-AACF-2B7F73C7B6E9}"/>
    <dgm:cxn modelId="{E1DC82EA-4116-4744-A307-99D81ADF5143}" type="presParOf" srcId="{5945BF8A-4DD4-41AA-983D-B2D86D79AFDF}" destId="{A38D2C43-D04F-49FC-8494-0F2D86254077}" srcOrd="0" destOrd="0" presId="urn:microsoft.com/office/officeart/2005/8/layout/chevron2"/>
    <dgm:cxn modelId="{21FDB55B-B1DF-4E14-A3A8-70C4EF08DE5F}" type="presParOf" srcId="{A38D2C43-D04F-49FC-8494-0F2D86254077}" destId="{283BF536-26E6-4D71-BF43-BA6B046CD290}" srcOrd="0" destOrd="0" presId="urn:microsoft.com/office/officeart/2005/8/layout/chevron2"/>
    <dgm:cxn modelId="{51B6D428-4A9E-483B-868B-3CE82285175B}" type="presParOf" srcId="{A38D2C43-D04F-49FC-8494-0F2D86254077}" destId="{EF23EF74-9EB7-46CC-9CDF-2896BB82BD99}" srcOrd="1" destOrd="0" presId="urn:microsoft.com/office/officeart/2005/8/layout/chevron2"/>
    <dgm:cxn modelId="{866E940A-0FD1-4B11-96AB-8707872C7DAC}" type="presParOf" srcId="{5945BF8A-4DD4-41AA-983D-B2D86D79AFDF}" destId="{CAADC4AE-067F-4F81-83DE-039B62C61318}" srcOrd="1" destOrd="0" presId="urn:microsoft.com/office/officeart/2005/8/layout/chevron2"/>
    <dgm:cxn modelId="{4CB42208-5460-4DDB-96EB-20703BF0ED20}" type="presParOf" srcId="{5945BF8A-4DD4-41AA-983D-B2D86D79AFDF}" destId="{2BE1D1FA-8A17-4099-AF46-451F1128615D}" srcOrd="2" destOrd="0" presId="urn:microsoft.com/office/officeart/2005/8/layout/chevron2"/>
    <dgm:cxn modelId="{5D130C3C-9054-4B8C-B9A3-AB19895F3A84}" type="presParOf" srcId="{2BE1D1FA-8A17-4099-AF46-451F1128615D}" destId="{65D83CD1-667E-4613-A377-6B07545C9EA7}" srcOrd="0" destOrd="0" presId="urn:microsoft.com/office/officeart/2005/8/layout/chevron2"/>
    <dgm:cxn modelId="{5DA1887C-C98B-4587-96CA-8928D2A631B9}" type="presParOf" srcId="{2BE1D1FA-8A17-4099-AF46-451F1128615D}" destId="{C5EF63B5-DC9F-42BE-A7F0-9D5912CAEA2B}" srcOrd="1" destOrd="0" presId="urn:microsoft.com/office/officeart/2005/8/layout/chevron2"/>
    <dgm:cxn modelId="{BD2E04A3-CB91-4CA3-9C69-C67C9608F651}" type="presParOf" srcId="{5945BF8A-4DD4-41AA-983D-B2D86D79AFDF}" destId="{C6705C2C-253D-4297-849A-B0CB26BC346C}" srcOrd="3" destOrd="0" presId="urn:microsoft.com/office/officeart/2005/8/layout/chevron2"/>
    <dgm:cxn modelId="{D1F0DAA6-1D29-4F60-94DC-7B6718608A4C}" type="presParOf" srcId="{5945BF8A-4DD4-41AA-983D-B2D86D79AFDF}" destId="{CE4E14B0-BB6B-444A-9C3A-FB22D082BE99}" srcOrd="4" destOrd="0" presId="urn:microsoft.com/office/officeart/2005/8/layout/chevron2"/>
    <dgm:cxn modelId="{481E30EB-5943-41FF-BD35-C4FFC2E58CD8}" type="presParOf" srcId="{CE4E14B0-BB6B-444A-9C3A-FB22D082BE99}" destId="{CB842066-3659-4E21-8E4E-62257975CEC6}" srcOrd="0" destOrd="0" presId="urn:microsoft.com/office/officeart/2005/8/layout/chevron2"/>
    <dgm:cxn modelId="{DDA60114-250B-4FB3-A100-B66820EF75C1}" type="presParOf" srcId="{CE4E14B0-BB6B-444A-9C3A-FB22D082BE99}" destId="{F5B1F376-6092-483D-A776-4D93277CAE6D}" srcOrd="1" destOrd="0" presId="urn:microsoft.com/office/officeart/2005/8/layout/chevron2"/>
    <dgm:cxn modelId="{B6231BF5-75C6-4870-9622-426F7D0721BC}" type="presParOf" srcId="{5945BF8A-4DD4-41AA-983D-B2D86D79AFDF}" destId="{196746C4-66F5-4F01-A7BC-D63B5475FEC7}" srcOrd="5" destOrd="0" presId="urn:microsoft.com/office/officeart/2005/8/layout/chevron2"/>
    <dgm:cxn modelId="{C0B0BBEB-38E3-47BD-9222-D59EE25C0756}" type="presParOf" srcId="{5945BF8A-4DD4-41AA-983D-B2D86D79AFDF}" destId="{885EE359-5976-4C6D-AB4C-F8149F2FC2A1}" srcOrd="6" destOrd="0" presId="urn:microsoft.com/office/officeart/2005/8/layout/chevron2"/>
    <dgm:cxn modelId="{B37E2E4F-1DDE-4E2A-B2DD-6228BB61B631}" type="presParOf" srcId="{885EE359-5976-4C6D-AB4C-F8149F2FC2A1}" destId="{63ED4265-965A-40F8-A9B0-6680CBD1CB8D}" srcOrd="0" destOrd="0" presId="urn:microsoft.com/office/officeart/2005/8/layout/chevron2"/>
    <dgm:cxn modelId="{089EB0EC-60B5-491F-B703-8F61CC6727D6}" type="presParOf" srcId="{885EE359-5976-4C6D-AB4C-F8149F2FC2A1}" destId="{83A7B69E-A849-47CC-BF0E-76A01609BA55}" srcOrd="1" destOrd="0" presId="urn:microsoft.com/office/officeart/2005/8/layout/chevron2"/>
    <dgm:cxn modelId="{4B7DE833-C11E-42C2-8966-73BA38238334}" type="presParOf" srcId="{5945BF8A-4DD4-41AA-983D-B2D86D79AFDF}" destId="{42B6D0EE-8104-425B-901D-223BDAB6A4D7}" srcOrd="7" destOrd="0" presId="urn:microsoft.com/office/officeart/2005/8/layout/chevron2"/>
    <dgm:cxn modelId="{B52EE241-3794-4B57-8CA6-22245D643530}" type="presParOf" srcId="{5945BF8A-4DD4-41AA-983D-B2D86D79AFDF}" destId="{5DAE2B02-8CBD-42C5-B52C-877935E3C485}" srcOrd="8" destOrd="0" presId="urn:microsoft.com/office/officeart/2005/8/layout/chevron2"/>
    <dgm:cxn modelId="{BEAFFFF4-C578-4715-9007-EF96D02D0B4C}" type="presParOf" srcId="{5DAE2B02-8CBD-42C5-B52C-877935E3C485}" destId="{D64403FC-6C74-4DFB-A3F2-060C64F3117A}" srcOrd="0" destOrd="0" presId="urn:microsoft.com/office/officeart/2005/8/layout/chevron2"/>
    <dgm:cxn modelId="{0A4C7748-2CC4-41E9-A86F-629241401FC6}" type="presParOf" srcId="{5DAE2B02-8CBD-42C5-B52C-877935E3C485}" destId="{0414537B-5FF4-4DE1-B81F-314F18044BB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BF536-26E6-4D71-BF43-BA6B046CD290}">
      <dsp:nvSpPr>
        <dsp:cNvPr id="0" name=""/>
        <dsp:cNvSpPr/>
      </dsp:nvSpPr>
      <dsp:spPr>
        <a:xfrm rot="5400000">
          <a:off x="-253279" y="259707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de-DE" sz="1400" kern="1200" dirty="0"/>
          </a:br>
          <a:r>
            <a:rPr lang="de-DE" sz="1400" kern="1200" dirty="0"/>
            <a:t>Agent</a:t>
          </a:r>
          <a:br>
            <a:rPr lang="de-DE" sz="1400" kern="1200" dirty="0"/>
          </a:br>
          <a:r>
            <a:rPr lang="de-DE" sz="1400" kern="1200" dirty="0"/>
            <a:t>Cluster</a:t>
          </a:r>
        </a:p>
      </dsp:txBody>
      <dsp:txXfrm rot="-5400000">
        <a:off x="2" y="597414"/>
        <a:ext cx="1181973" cy="506560"/>
      </dsp:txXfrm>
    </dsp:sp>
    <dsp:sp modelId="{EF23EF74-9EB7-46CC-9CDF-2896BB82BD99}">
      <dsp:nvSpPr>
        <dsp:cNvPr id="0" name=""/>
        <dsp:cNvSpPr/>
      </dsp:nvSpPr>
      <dsp:spPr>
        <a:xfrm rot="5400000">
          <a:off x="6271275" y="-5082874"/>
          <a:ext cx="1098123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Agent Cluster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Fixed </a:t>
          </a:r>
          <a:r>
            <a:rPr lang="de-DE" sz="2100" kern="1200" dirty="0" err="1"/>
            <a:t>Priority</a:t>
          </a:r>
          <a:r>
            <a:rPr lang="de-DE" sz="2100" kern="1200" dirty="0"/>
            <a:t> and Round-Robin Scheduling: </a:t>
          </a:r>
          <a:r>
            <a:rPr lang="de-DE" sz="2100" kern="1200" dirty="0" err="1"/>
            <a:t>Redundancy</a:t>
          </a:r>
          <a:r>
            <a:rPr lang="de-DE" sz="2100" kern="1200" dirty="0"/>
            <a:t> and </a:t>
          </a:r>
          <a:r>
            <a:rPr lang="de-DE" sz="2100" kern="1200" dirty="0" err="1"/>
            <a:t>automated</a:t>
          </a:r>
          <a:r>
            <a:rPr lang="de-DE" sz="2100" kern="1200" dirty="0"/>
            <a:t> </a:t>
          </a:r>
          <a:r>
            <a:rPr lang="de-DE" sz="2100" kern="1200" dirty="0" err="1"/>
            <a:t>fail-over</a:t>
          </a:r>
          <a:endParaRPr lang="de-DE" sz="2100" kern="1200" dirty="0"/>
        </a:p>
      </dsp:txBody>
      <dsp:txXfrm rot="-5400000">
        <a:off x="1181973" y="60034"/>
        <a:ext cx="11223121" cy="990911"/>
      </dsp:txXfrm>
    </dsp:sp>
    <dsp:sp modelId="{65D83CD1-667E-4613-A377-6B07545C9EA7}">
      <dsp:nvSpPr>
        <dsp:cNvPr id="0" name=""/>
        <dsp:cNvSpPr/>
      </dsp:nvSpPr>
      <dsp:spPr>
        <a:xfrm rot="5400000">
          <a:off x="-253279" y="1835225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de-DE" sz="1400" kern="1200" dirty="0"/>
          </a:br>
          <a:r>
            <a:rPr lang="de-DE" sz="1400" kern="1200" dirty="0"/>
            <a:t>Passive</a:t>
          </a:r>
          <a:br>
            <a:rPr lang="de-DE" sz="1400" kern="1200" dirty="0"/>
          </a:br>
          <a:r>
            <a:rPr lang="de-DE" sz="1400" kern="1200" dirty="0"/>
            <a:t>Cluster</a:t>
          </a:r>
        </a:p>
      </dsp:txBody>
      <dsp:txXfrm rot="-5400000">
        <a:off x="2" y="2172932"/>
        <a:ext cx="1181973" cy="506560"/>
      </dsp:txXfrm>
    </dsp:sp>
    <dsp:sp modelId="{C5EF63B5-DC9F-42BE-A7F0-9D5912CAEA2B}">
      <dsp:nvSpPr>
        <dsp:cNvPr id="0" name=""/>
        <dsp:cNvSpPr/>
      </dsp:nvSpPr>
      <dsp:spPr>
        <a:xfrm rot="5400000">
          <a:off x="6271563" y="-3507645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Primary &amp; Backup JobScheduler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 err="1"/>
            <a:t>Redundancy</a:t>
          </a:r>
          <a:r>
            <a:rPr lang="de-DE" sz="2100" kern="1200" dirty="0"/>
            <a:t> and </a:t>
          </a:r>
          <a:r>
            <a:rPr lang="de-DE" sz="2100" kern="1200" dirty="0" err="1"/>
            <a:t>automated</a:t>
          </a:r>
          <a:r>
            <a:rPr lang="de-DE" sz="2100" kern="1200" dirty="0"/>
            <a:t> </a:t>
          </a:r>
          <a:r>
            <a:rPr lang="de-DE" sz="2100" kern="1200" dirty="0" err="1"/>
            <a:t>fail-over</a:t>
          </a:r>
          <a:endParaRPr lang="de-DE" sz="2100" kern="1200" dirty="0"/>
        </a:p>
      </dsp:txBody>
      <dsp:txXfrm rot="-5400000">
        <a:off x="1181973" y="1635523"/>
        <a:ext cx="11223149" cy="990390"/>
      </dsp:txXfrm>
    </dsp:sp>
    <dsp:sp modelId="{CB842066-3659-4E21-8E4E-62257975CEC6}">
      <dsp:nvSpPr>
        <dsp:cNvPr id="0" name=""/>
        <dsp:cNvSpPr/>
      </dsp:nvSpPr>
      <dsp:spPr>
        <a:xfrm rot="5400000">
          <a:off x="-253279" y="3410742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de-DE" sz="1400" kern="1200" dirty="0"/>
          </a:br>
          <a:r>
            <a:rPr lang="de-DE" sz="1400" kern="1200" dirty="0"/>
            <a:t>Active</a:t>
          </a:r>
          <a:br>
            <a:rPr lang="de-DE" sz="1400" kern="1200" dirty="0"/>
          </a:br>
          <a:r>
            <a:rPr lang="de-DE" sz="1400" kern="1200" dirty="0"/>
            <a:t>Cluster</a:t>
          </a:r>
        </a:p>
      </dsp:txBody>
      <dsp:txXfrm rot="-5400000">
        <a:off x="2" y="3748449"/>
        <a:ext cx="1181973" cy="506560"/>
      </dsp:txXfrm>
    </dsp:sp>
    <dsp:sp modelId="{F5B1F376-6092-483D-A776-4D93277CAE6D}">
      <dsp:nvSpPr>
        <dsp:cNvPr id="0" name=""/>
        <dsp:cNvSpPr/>
      </dsp:nvSpPr>
      <dsp:spPr>
        <a:xfrm rot="5400000">
          <a:off x="6271563" y="-1932127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Active Cluster JobScheduler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 err="1"/>
            <a:t>Redundancy</a:t>
          </a:r>
          <a:r>
            <a:rPr lang="de-DE" sz="2100" kern="1200" dirty="0"/>
            <a:t> and </a:t>
          </a:r>
          <a:r>
            <a:rPr lang="de-DE" sz="2100" kern="1200" dirty="0" err="1"/>
            <a:t>load</a:t>
          </a:r>
          <a:r>
            <a:rPr lang="de-DE" sz="2100" kern="1200" dirty="0"/>
            <a:t> </a:t>
          </a:r>
          <a:r>
            <a:rPr lang="de-DE" sz="2100" kern="1200" dirty="0" err="1"/>
            <a:t>sharing</a:t>
          </a:r>
          <a:endParaRPr lang="de-DE" sz="2100" kern="1200" dirty="0"/>
        </a:p>
      </dsp:txBody>
      <dsp:txXfrm rot="-5400000">
        <a:off x="1181973" y="3211041"/>
        <a:ext cx="11223149" cy="990390"/>
      </dsp:txXfrm>
    </dsp:sp>
    <dsp:sp modelId="{63ED4265-965A-40F8-A9B0-6680CBD1CB8D}">
      <dsp:nvSpPr>
        <dsp:cNvPr id="0" name=""/>
        <dsp:cNvSpPr/>
      </dsp:nvSpPr>
      <dsp:spPr>
        <a:xfrm rot="5400000">
          <a:off x="-253279" y="4986260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de-DE" sz="1400" kern="1200" dirty="0"/>
          </a:br>
          <a:r>
            <a:rPr lang="de-DE" sz="1400" kern="1200" dirty="0"/>
            <a:t>Master/</a:t>
          </a:r>
          <a:br>
            <a:rPr lang="de-DE" sz="1400" kern="1200" dirty="0"/>
          </a:br>
          <a:r>
            <a:rPr lang="de-DE" sz="1400" kern="1200" dirty="0"/>
            <a:t>Agent</a:t>
          </a:r>
          <a:br>
            <a:rPr lang="de-DE" sz="1400" kern="1200" dirty="0"/>
          </a:br>
          <a:r>
            <a:rPr lang="de-DE" sz="1400" kern="1200" dirty="0"/>
            <a:t>Cluster</a:t>
          </a:r>
        </a:p>
      </dsp:txBody>
      <dsp:txXfrm rot="-5400000">
        <a:off x="2" y="5323967"/>
        <a:ext cx="1181973" cy="506560"/>
      </dsp:txXfrm>
    </dsp:sp>
    <dsp:sp modelId="{83A7B69E-A849-47CC-BF0E-76A01609BA55}">
      <dsp:nvSpPr>
        <dsp:cNvPr id="0" name=""/>
        <dsp:cNvSpPr/>
      </dsp:nvSpPr>
      <dsp:spPr>
        <a:xfrm rot="5400000">
          <a:off x="6271563" y="-356609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Master/Agent Cluster JobScheduler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 err="1"/>
            <a:t>Redundancy</a:t>
          </a:r>
          <a:r>
            <a:rPr lang="de-DE" sz="2100" kern="1200" dirty="0"/>
            <a:t>, </a:t>
          </a:r>
          <a:r>
            <a:rPr lang="de-DE" sz="2100" kern="1200" dirty="0" err="1"/>
            <a:t>load</a:t>
          </a:r>
          <a:r>
            <a:rPr lang="de-DE" sz="2100" kern="1200" dirty="0"/>
            <a:t> </a:t>
          </a:r>
          <a:r>
            <a:rPr lang="de-DE" sz="2100" kern="1200" dirty="0" err="1"/>
            <a:t>sharing</a:t>
          </a:r>
          <a:r>
            <a:rPr lang="de-DE" sz="2100" kern="1200" dirty="0"/>
            <a:t>, </a:t>
          </a:r>
          <a:r>
            <a:rPr lang="de-DE" sz="2100" kern="1200" dirty="0" err="1"/>
            <a:t>load</a:t>
          </a:r>
          <a:r>
            <a:rPr lang="de-DE" sz="2100" kern="1200" dirty="0"/>
            <a:t> </a:t>
          </a:r>
          <a:r>
            <a:rPr lang="de-DE" sz="2100" kern="1200" dirty="0" err="1"/>
            <a:t>distribution</a:t>
          </a:r>
          <a:endParaRPr lang="de-DE" sz="2100" kern="1200" dirty="0"/>
        </a:p>
      </dsp:txBody>
      <dsp:txXfrm rot="-5400000">
        <a:off x="1181973" y="4786559"/>
        <a:ext cx="11223149" cy="990390"/>
      </dsp:txXfrm>
    </dsp:sp>
    <dsp:sp modelId="{D64403FC-6C74-4DFB-A3F2-060C64F3117A}">
      <dsp:nvSpPr>
        <dsp:cNvPr id="0" name=""/>
        <dsp:cNvSpPr/>
      </dsp:nvSpPr>
      <dsp:spPr>
        <a:xfrm rot="5400000">
          <a:off x="-253279" y="6561778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de-DE" sz="1400" kern="1200" dirty="0"/>
          </a:br>
          <a:r>
            <a:rPr lang="de-DE" sz="1400" kern="1200" dirty="0"/>
            <a:t>Supervisor</a:t>
          </a:r>
          <a:br>
            <a:rPr lang="de-DE" sz="1400" kern="1200" dirty="0"/>
          </a:br>
          <a:r>
            <a:rPr lang="de-DE" sz="1400" kern="1200" dirty="0"/>
            <a:t>JobScheduler</a:t>
          </a:r>
        </a:p>
      </dsp:txBody>
      <dsp:txXfrm rot="-5400000">
        <a:off x="2" y="6899485"/>
        <a:ext cx="1181973" cy="506560"/>
      </dsp:txXfrm>
    </dsp:sp>
    <dsp:sp modelId="{0414537B-5FF4-4DE1-B81F-314F18044BBB}">
      <dsp:nvSpPr>
        <dsp:cNvPr id="0" name=""/>
        <dsp:cNvSpPr/>
      </dsp:nvSpPr>
      <dsp:spPr>
        <a:xfrm rot="5400000">
          <a:off x="6271563" y="1218907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Passive &amp; Active Cluster Support,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Master/Agent Cluster Support, </a:t>
          </a:r>
          <a:r>
            <a:rPr lang="de-DE" sz="2100" kern="1200" dirty="0" err="1"/>
            <a:t>Unclustered</a:t>
          </a:r>
          <a:r>
            <a:rPr lang="de-DE" sz="2100" kern="1200" dirty="0"/>
            <a:t> JobScheduler Support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Central </a:t>
          </a:r>
          <a:r>
            <a:rPr lang="de-DE" sz="2100" kern="1200" dirty="0" err="1"/>
            <a:t>Configuration</a:t>
          </a:r>
          <a:endParaRPr lang="de-DE" sz="2100" kern="1200" dirty="0"/>
        </a:p>
      </dsp:txBody>
      <dsp:txXfrm rot="-5400000">
        <a:off x="1181973" y="6362075"/>
        <a:ext cx="11223149" cy="990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30.06.2020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30.06.2020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7</a:t>
            </a:fld>
            <a:endParaRPr lang="de-D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8</a:t>
            </a:fld>
            <a:endParaRPr lang="de-D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9</a:t>
            </a:fld>
            <a:endParaRPr lang="de-DE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22508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11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1.png"/><Relationship Id="rId4" Type="http://schemas.openxmlformats.org/officeDocument/2006/relationships/image" Target="../media/image12.pd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ng"/><Relationship Id="rId5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672" r:id="rId2"/>
    <p:sldLayoutId id="214748367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Consulting Services</a:t>
            </a:r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300" y="2400300"/>
            <a:ext cx="12230100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Consulting Services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49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JobScheduler</a:t>
            </a:r>
            <a:br>
              <a:rPr kumimoji="0" lang="de-DE" sz="49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</a:br>
            <a:r>
              <a:rPr kumimoji="0" lang="de-DE" sz="49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Architecture</a:t>
            </a:r>
            <a:r>
              <a:rPr kumimoji="0" lang="de-DE" sz="49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</a:t>
            </a:r>
            <a:r>
              <a:rPr kumimoji="0" lang="de-DE" sz="49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Decision</a:t>
            </a:r>
            <a:r>
              <a:rPr kumimoji="0" lang="de-DE" sz="49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Template</a:t>
            </a:r>
            <a:endParaRPr kumimoji="0" lang="de-DE" sz="4900" b="1" i="0" u="none" strike="noStrike" kern="1200" cap="none" spc="0" normalizeH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2" name="Abgerundetes Rechteck 1"/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Information </a:t>
            </a:r>
            <a:r>
              <a:rPr lang="de-DE" dirty="0" err="1"/>
              <a:t>for</a:t>
            </a:r>
            <a:endParaRPr lang="de-DE" dirty="0"/>
          </a:p>
          <a:p>
            <a:pPr algn="ctr"/>
            <a:r>
              <a:rPr lang="de-DE" dirty="0"/>
              <a:t>Consulting </a:t>
            </a:r>
            <a:r>
              <a:rPr lang="de-DE" dirty="0" err="1"/>
              <a:t>Parties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JOC Cockpit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Each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Master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Master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Primary and Backup Master </a:t>
            </a:r>
            <a:r>
              <a:rPr lang="de-DE" sz="1700" dirty="0" err="1"/>
              <a:t>implement</a:t>
            </a:r>
            <a:r>
              <a:rPr lang="de-DE" sz="1700" dirty="0"/>
              <a:t> an </a:t>
            </a:r>
            <a:r>
              <a:rPr lang="de-DE" sz="1700" dirty="0" err="1"/>
              <a:t>automated</a:t>
            </a:r>
            <a:r>
              <a:rPr lang="de-DE" sz="1700" dirty="0"/>
              <a:t> </a:t>
            </a:r>
            <a:r>
              <a:rPr lang="de-DE" sz="1700" dirty="0" err="1"/>
              <a:t>failover</a:t>
            </a:r>
            <a:r>
              <a:rPr lang="de-DE" sz="1700" dirty="0"/>
              <a:t> in </a:t>
            </a:r>
            <a:r>
              <a:rPr lang="de-DE" sz="1700" dirty="0" err="1"/>
              <a:t>case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failure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Primary and Backup Master </a:t>
            </a:r>
            <a:r>
              <a:rPr lang="de-DE" sz="1700" dirty="0" err="1"/>
              <a:t>use</a:t>
            </a:r>
            <a:r>
              <a:rPr lang="de-DE" sz="1700" dirty="0"/>
              <a:t> a </a:t>
            </a:r>
            <a:r>
              <a:rPr lang="de-DE" sz="1700" dirty="0" err="1"/>
              <a:t>clustered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JobScheduler and Reporting Databases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in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and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Primary and Backup Master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Scenario: Master Passive Cluster, JOC Cockpit Active Cluster,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Setup Scenario: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9092296" y="837903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JobScheduler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570628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527823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cxnSp>
        <p:nvCxnSpPr>
          <p:cNvPr id="105" name="Gewinkelte Verbindung 104"/>
          <p:cNvCxnSpPr>
            <a:stCxn id="36" idx="3"/>
            <a:endCxn id="97" idx="1"/>
          </p:cNvCxnSpPr>
          <p:nvPr/>
        </p:nvCxnSpPr>
        <p:spPr>
          <a:xfrm flipV="1">
            <a:off x="10703056" y="3191173"/>
            <a:ext cx="2240387" cy="3670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10</a:t>
            </a:fld>
            <a:endParaRPr lang="de-DE" dirty="0"/>
          </a:p>
        </p:txBody>
      </p:sp>
      <p:cxnSp>
        <p:nvCxnSpPr>
          <p:cNvPr id="96" name="Gerade Verbindung mit Pfeil 95"/>
          <p:cNvCxnSpPr>
            <a:stCxn id="36" idx="2"/>
            <a:endCxn id="98" idx="1"/>
          </p:cNvCxnSpPr>
          <p:nvPr/>
        </p:nvCxnSpPr>
        <p:spPr>
          <a:xfrm>
            <a:off x="9727696" y="7386953"/>
            <a:ext cx="0" cy="99208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837903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Reporting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cxnSp>
        <p:nvCxnSpPr>
          <p:cNvPr id="104" name="Elbow Connector 21"/>
          <p:cNvCxnSpPr>
            <a:stCxn id="36" idx="1"/>
            <a:endCxn id="103" idx="4"/>
          </p:cNvCxnSpPr>
          <p:nvPr/>
        </p:nvCxnSpPr>
        <p:spPr>
          <a:xfrm rot="10800000" flipV="1">
            <a:off x="8355246" y="6861173"/>
            <a:ext cx="397091" cy="2104662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69247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cxnSp>
        <p:nvCxnSpPr>
          <p:cNvPr id="125" name="Gewinkelte Verbindung 124"/>
          <p:cNvCxnSpPr>
            <a:stCxn id="36" idx="3"/>
            <a:endCxn id="121" idx="1"/>
          </p:cNvCxnSpPr>
          <p:nvPr/>
        </p:nvCxnSpPr>
        <p:spPr>
          <a:xfrm flipV="1">
            <a:off x="10703056" y="5679088"/>
            <a:ext cx="2314760" cy="1182085"/>
          </a:xfrm>
          <a:prstGeom prst="bentConnector3">
            <a:avLst>
              <a:gd name="adj1" fmla="val 48393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3865383" y="7824828"/>
            <a:ext cx="7264579" cy="23050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3865383" y="7824827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Server</a:t>
            </a:r>
          </a:p>
        </p:txBody>
      </p:sp>
      <p:sp>
        <p:nvSpPr>
          <p:cNvPr id="30" name="Rechteck 29"/>
          <p:cNvSpPr/>
          <p:nvPr/>
        </p:nvSpPr>
        <p:spPr>
          <a:xfrm>
            <a:off x="4229005" y="2456460"/>
            <a:ext cx="2855440" cy="51020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/>
          <p:cNvSpPr txBox="1"/>
          <p:nvPr/>
        </p:nvSpPr>
        <p:spPr>
          <a:xfrm>
            <a:off x="4217460" y="2495515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Backup Server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313264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Backup Master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355245" y="2456459"/>
            <a:ext cx="2774717" cy="51020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/>
          <p:cNvSpPr txBox="1"/>
          <p:nvPr/>
        </p:nvSpPr>
        <p:spPr>
          <a:xfrm>
            <a:off x="8355244" y="2480113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Primary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Server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8752336" y="633539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Primary Master</a:t>
            </a:r>
          </a:p>
        </p:txBody>
      </p:sp>
      <p:cxnSp>
        <p:nvCxnSpPr>
          <p:cNvPr id="19" name="Gewinkelte Verbindung 18"/>
          <p:cNvCxnSpPr>
            <a:stCxn id="32" idx="3"/>
            <a:endCxn id="103" idx="2"/>
          </p:cNvCxnSpPr>
          <p:nvPr/>
        </p:nvCxnSpPr>
        <p:spPr>
          <a:xfrm>
            <a:off x="6620872" y="6839044"/>
            <a:ext cx="463573" cy="212679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winkelte Verbindung 21"/>
          <p:cNvCxnSpPr>
            <a:stCxn id="32" idx="2"/>
            <a:endCxn id="98" idx="3"/>
          </p:cNvCxnSpPr>
          <p:nvPr/>
        </p:nvCxnSpPr>
        <p:spPr>
          <a:xfrm rot="16200000" flipH="1">
            <a:off x="6592699" y="6417637"/>
            <a:ext cx="2187811" cy="4082184"/>
          </a:xfrm>
          <a:prstGeom prst="bentConnector3">
            <a:avLst>
              <a:gd name="adj1" fmla="val 110449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winkelte Verbindung 38"/>
          <p:cNvCxnSpPr>
            <a:cxnSpLocks/>
            <a:stCxn id="12" idx="6"/>
          </p:cNvCxnSpPr>
          <p:nvPr/>
        </p:nvCxnSpPr>
        <p:spPr>
          <a:xfrm>
            <a:off x="6847688" y="5212336"/>
            <a:ext cx="2877610" cy="764181"/>
          </a:xfrm>
          <a:prstGeom prst="bentConnector3">
            <a:avLst>
              <a:gd name="adj1" fmla="val 11273"/>
            </a:avLst>
          </a:prstGeom>
          <a:ln w="12700">
            <a:solidFill>
              <a:schemeClr val="tx1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8752336" y="296809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8525521" y="4565921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9727696" y="4019651"/>
            <a:ext cx="1" cy="54627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9727696" y="5849337"/>
            <a:ext cx="1" cy="486056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854044"/>
            <a:ext cx="1" cy="45922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winkelte Verbindung 38">
            <a:extLst>
              <a:ext uri="{FF2B5EF4-FFF2-40B4-BE49-F238E27FC236}">
                <a16:creationId xmlns:a16="http://schemas.microsoft.com/office/drawing/2014/main" id="{9B3E94B1-B4B7-400A-93E9-222A71C1E901}"/>
              </a:ext>
            </a:extLst>
          </p:cNvPr>
          <p:cNvCxnSpPr>
            <a:cxnSpLocks/>
            <a:stCxn id="47" idx="2"/>
          </p:cNvCxnSpPr>
          <p:nvPr/>
        </p:nvCxnSpPr>
        <p:spPr>
          <a:xfrm rot="10800000" flipV="1">
            <a:off x="5647739" y="5207629"/>
            <a:ext cx="2877782" cy="889512"/>
          </a:xfrm>
          <a:prstGeom prst="bentConnector3">
            <a:avLst>
              <a:gd name="adj1" fmla="val 9620"/>
            </a:avLst>
          </a:prstGeom>
          <a:ln w="12700">
            <a:solidFill>
              <a:schemeClr val="tx1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232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Master </a:t>
            </a:r>
            <a:r>
              <a:rPr lang="de-DE" sz="1700" dirty="0" err="1"/>
              <a:t>using</a:t>
            </a:r>
            <a:r>
              <a:rPr lang="de-DE" sz="1700" dirty="0"/>
              <a:t> a Web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Master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Multiple Master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JobScheduler Database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run</a:t>
            </a:r>
            <a:r>
              <a:rPr lang="de-DE" sz="1700" dirty="0"/>
              <a:t>-time </a:t>
            </a:r>
            <a:r>
              <a:rPr lang="de-DE" sz="1700" dirty="0" err="1"/>
              <a:t>information</a:t>
            </a:r>
            <a:r>
              <a:rPr lang="de-DE" sz="1700" dirty="0"/>
              <a:t> and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locally</a:t>
            </a:r>
            <a:r>
              <a:rPr lang="de-DE" sz="1700" dirty="0"/>
              <a:t> per </a:t>
            </a:r>
            <a:r>
              <a:rPr lang="de-DE" sz="1700" dirty="0" err="1"/>
              <a:t>each</a:t>
            </a:r>
            <a:r>
              <a:rPr lang="de-DE" sz="1700" dirty="0"/>
              <a:t> Master </a:t>
            </a:r>
            <a:r>
              <a:rPr lang="de-DE" sz="1700" dirty="0" err="1"/>
              <a:t>instance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Reporting Database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inventory</a:t>
            </a:r>
            <a:r>
              <a:rPr lang="de-DE" sz="1700" dirty="0"/>
              <a:t> and </a:t>
            </a:r>
            <a:r>
              <a:rPr lang="de-DE" sz="1700" dirty="0" err="1"/>
              <a:t>history</a:t>
            </a:r>
            <a:r>
              <a:rPr lang="de-DE" sz="1700" dirty="0"/>
              <a:t> </a:t>
            </a:r>
            <a:r>
              <a:rPr lang="de-DE" sz="1700" dirty="0" err="1"/>
              <a:t>information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Failure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Reporting Database </a:t>
            </a:r>
            <a:r>
              <a:rPr lang="de-DE" sz="1700" dirty="0" err="1"/>
              <a:t>does</a:t>
            </a:r>
            <a:r>
              <a:rPr lang="de-DE" sz="1700" dirty="0"/>
              <a:t> not </a:t>
            </a:r>
            <a:r>
              <a:rPr lang="de-DE" sz="1700" dirty="0" err="1"/>
              <a:t>prevent</a:t>
            </a:r>
            <a:r>
              <a:rPr lang="de-DE" sz="1700" dirty="0"/>
              <a:t> a Master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and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Master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Scenario: Interface Server, Multi Master Servers with local Databases, Reporting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Setup Scenario: Multi Master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9208455" y="6940793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JobScheduler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cxnSp>
        <p:nvCxnSpPr>
          <p:cNvPr id="105" name="Gewinkelte Verbindung 104"/>
          <p:cNvCxnSpPr>
            <a:stCxn id="36" idx="3"/>
            <a:endCxn id="97" idx="1"/>
          </p:cNvCxnSpPr>
          <p:nvPr/>
        </p:nvCxnSpPr>
        <p:spPr>
          <a:xfrm flipV="1">
            <a:off x="10808485" y="3191173"/>
            <a:ext cx="2134958" cy="3013695"/>
          </a:xfrm>
          <a:prstGeom prst="bentConnector3">
            <a:avLst>
              <a:gd name="adj1" fmla="val 51338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11</a:t>
            </a:fld>
            <a:endParaRPr lang="de-DE" dirty="0"/>
          </a:p>
        </p:txBody>
      </p:sp>
      <p:cxnSp>
        <p:nvCxnSpPr>
          <p:cNvPr id="96" name="Gerade Verbindung mit Pfeil 95"/>
          <p:cNvCxnSpPr>
            <a:stCxn id="36" idx="2"/>
            <a:endCxn id="98" idx="1"/>
          </p:cNvCxnSpPr>
          <p:nvPr/>
        </p:nvCxnSpPr>
        <p:spPr>
          <a:xfrm>
            <a:off x="9833125" y="6730648"/>
            <a:ext cx="10730" cy="210145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9079147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Reporting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cxnSp>
        <p:nvCxnSpPr>
          <p:cNvPr id="104" name="Elbow Connector 21"/>
          <p:cNvCxnSpPr>
            <a:stCxn id="36" idx="1"/>
            <a:endCxn id="103" idx="4"/>
          </p:cNvCxnSpPr>
          <p:nvPr/>
        </p:nvCxnSpPr>
        <p:spPr>
          <a:xfrm rot="10800000" flipV="1">
            <a:off x="8355245" y="6204867"/>
            <a:ext cx="502520" cy="3461079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4890364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1"/>
            <a:ext cx="5237875" cy="2185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Interface Server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69247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cxnSp>
        <p:nvCxnSpPr>
          <p:cNvPr id="125" name="Gewinkelte Verbindung 124"/>
          <p:cNvCxnSpPr>
            <a:stCxn id="36" idx="3"/>
            <a:endCxn id="121" idx="1"/>
          </p:cNvCxnSpPr>
          <p:nvPr/>
        </p:nvCxnSpPr>
        <p:spPr>
          <a:xfrm flipV="1">
            <a:off x="10808485" y="5679088"/>
            <a:ext cx="2209331" cy="52578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3865383" y="8524940"/>
            <a:ext cx="7264579" cy="18906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3865383" y="8524939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            Database Server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355245" y="5136364"/>
            <a:ext cx="2774717" cy="31789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Abgerundetes Rechteck 35"/>
          <p:cNvSpPr/>
          <p:nvPr/>
        </p:nvSpPr>
        <p:spPr>
          <a:xfrm>
            <a:off x="8857765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cxnSp>
        <p:nvCxnSpPr>
          <p:cNvPr id="22" name="Gewinkelte Verbindung 21"/>
          <p:cNvCxnSpPr>
            <a:stCxn id="42" idx="1"/>
            <a:endCxn id="103" idx="2"/>
          </p:cNvCxnSpPr>
          <p:nvPr/>
        </p:nvCxnSpPr>
        <p:spPr>
          <a:xfrm rot="10800000" flipH="1" flipV="1">
            <a:off x="4531795" y="6204867"/>
            <a:ext cx="2552649" cy="3461079"/>
          </a:xfrm>
          <a:prstGeom prst="bentConnector3">
            <a:avLst>
              <a:gd name="adj1" fmla="val -4477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winkelte Verbindung 38"/>
          <p:cNvCxnSpPr>
            <a:stCxn id="12" idx="6"/>
            <a:endCxn id="36" idx="0"/>
          </p:cNvCxnSpPr>
          <p:nvPr/>
        </p:nvCxnSpPr>
        <p:spPr>
          <a:xfrm>
            <a:off x="8923669" y="3547075"/>
            <a:ext cx="909456" cy="2132013"/>
          </a:xfrm>
          <a:prstGeom prst="bentConnector2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stCxn id="12" idx="3"/>
            <a:endCxn id="42" idx="0"/>
          </p:cNvCxnSpPr>
          <p:nvPr/>
        </p:nvCxnSpPr>
        <p:spPr>
          <a:xfrm rot="5400000">
            <a:off x="5350164" y="4157824"/>
            <a:ext cx="1678257" cy="136427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hteck 39"/>
          <p:cNvSpPr/>
          <p:nvPr/>
        </p:nvSpPr>
        <p:spPr>
          <a:xfrm>
            <a:off x="4229005" y="5136363"/>
            <a:ext cx="2855440" cy="317896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Textfeld 40"/>
          <p:cNvSpPr txBox="1"/>
          <p:nvPr/>
        </p:nvSpPr>
        <p:spPr>
          <a:xfrm>
            <a:off x="4229004" y="5136364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   Master Server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4531796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sp>
        <p:nvSpPr>
          <p:cNvPr id="43" name="Zylinder 42"/>
          <p:cNvSpPr/>
          <p:nvPr/>
        </p:nvSpPr>
        <p:spPr>
          <a:xfrm>
            <a:off x="4871756" y="6940793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JobScheduler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cxnSp>
        <p:nvCxnSpPr>
          <p:cNvPr id="47" name="Gerade Verbindung mit Pfeil 46"/>
          <p:cNvCxnSpPr>
            <a:stCxn id="42" idx="2"/>
            <a:endCxn id="43" idx="1"/>
          </p:cNvCxnSpPr>
          <p:nvPr/>
        </p:nvCxnSpPr>
        <p:spPr>
          <a:xfrm>
            <a:off x="5507156" y="6730648"/>
            <a:ext cx="0" cy="210145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8369229" y="5136364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       Master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Server</a:t>
            </a:r>
          </a:p>
        </p:txBody>
      </p:sp>
    </p:spTree>
    <p:extLst>
      <p:ext uri="{BB962C8B-B14F-4D97-AF65-F5344CB8AC3E}">
        <p14:creationId xmlns:p14="http://schemas.microsoft.com/office/powerpoint/2010/main" val="3888073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Abgerundetes Rechteck 34"/>
          <p:cNvSpPr/>
          <p:nvPr/>
        </p:nvSpPr>
        <p:spPr>
          <a:xfrm>
            <a:off x="6672865" y="8440216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/>
              <a:t>platform</a:t>
            </a:r>
            <a:endParaRPr lang="de-DE" sz="1800" b="1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Agent Cluster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JobScheduler Agent Cluster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Master/Agent</a:t>
            </a:r>
            <a:br>
              <a:rPr lang="de-DE" b="1" dirty="0"/>
            </a:br>
            <a:r>
              <a:rPr lang="de-DE" b="1" dirty="0" err="1"/>
              <a:t>Platforms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Master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Windows and Linux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supports</a:t>
            </a:r>
            <a:r>
              <a:rPr lang="de-DE" dirty="0"/>
              <a:t> a Java Virtual </a:t>
            </a:r>
            <a:r>
              <a:rPr lang="de-DE" dirty="0" err="1"/>
              <a:t>Machine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Agent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configured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in a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Fixed </a:t>
            </a:r>
            <a:r>
              <a:rPr lang="de-DE" i="1" dirty="0" err="1"/>
              <a:t>Priority</a:t>
            </a:r>
            <a:r>
              <a:rPr lang="de-DE" sz="1200" i="1" dirty="0"/>
              <a:t> </a:t>
            </a:r>
            <a:r>
              <a:rPr lang="de-DE" i="1" dirty="0"/>
              <a:t>Scheduling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Master </a:t>
            </a:r>
            <a:r>
              <a:rPr lang="de-DE" dirty="0" err="1"/>
              <a:t>selects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Agent </a:t>
            </a:r>
            <a:r>
              <a:rPr lang="de-DE" dirty="0" err="1"/>
              <a:t>from</a:t>
            </a:r>
            <a:r>
              <a:rPr lang="de-DE" dirty="0"/>
              <a:t> a Cluster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Should</a:t>
            </a:r>
            <a:r>
              <a:rPr lang="de-DE" dirty="0"/>
              <a:t> an Agent not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Agent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used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Round-Robin</a:t>
            </a:r>
            <a:r>
              <a:rPr lang="de-DE" sz="1200" i="1" dirty="0"/>
              <a:t> </a:t>
            </a:r>
            <a:r>
              <a:rPr lang="de-DE" i="1" dirty="0"/>
              <a:t>Scheduling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Master </a:t>
            </a:r>
            <a:r>
              <a:rPr lang="de-DE" dirty="0" err="1"/>
              <a:t>switches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Agent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Should</a:t>
            </a:r>
            <a:r>
              <a:rPr lang="de-DE" dirty="0"/>
              <a:t> an Agent not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Agent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used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12</a:t>
            </a:fld>
            <a:endParaRPr lang="de-DE" dirty="0"/>
          </a:p>
        </p:txBody>
      </p:sp>
      <p:sp>
        <p:nvSpPr>
          <p:cNvPr id="56" name="Abgerundetes Rechteck 55"/>
          <p:cNvSpPr/>
          <p:nvPr/>
        </p:nvSpPr>
        <p:spPr>
          <a:xfrm>
            <a:off x="5590035" y="7865456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/>
              <a:t>platform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840124" y="397434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  <a:p>
            <a:pPr algn="ctr"/>
            <a:r>
              <a:rPr lang="de-DE" sz="1800" b="1" dirty="0"/>
              <a:t>Windows</a:t>
            </a:r>
          </a:p>
        </p:txBody>
      </p:sp>
      <p:cxnSp>
        <p:nvCxnSpPr>
          <p:cNvPr id="77" name="Gerade Verbindung mit Pfeil 76"/>
          <p:cNvCxnSpPr>
            <a:stCxn id="58" idx="2"/>
            <a:endCxn id="2" idx="0"/>
          </p:cNvCxnSpPr>
          <p:nvPr/>
        </p:nvCxnSpPr>
        <p:spPr>
          <a:xfrm>
            <a:off x="6815484" y="5025904"/>
            <a:ext cx="2411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11202994" y="397434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  <a:p>
            <a:pPr algn="ctr"/>
            <a:r>
              <a:rPr lang="de-DE" sz="1800" b="1" dirty="0"/>
              <a:t>Linux</a:t>
            </a:r>
          </a:p>
        </p:txBody>
      </p:sp>
      <p:cxnSp>
        <p:nvCxnSpPr>
          <p:cNvPr id="34" name="Gerade Verbindung mit Pfeil 33"/>
          <p:cNvCxnSpPr>
            <a:stCxn id="25" idx="2"/>
          </p:cNvCxnSpPr>
          <p:nvPr/>
        </p:nvCxnSpPr>
        <p:spPr>
          <a:xfrm>
            <a:off x="12178354" y="5025903"/>
            <a:ext cx="0" cy="175874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578840" y="248082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823782" y="219286"/>
            <a:ext cx="746761" cy="676335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2919806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2669049" y="3064550"/>
            <a:ext cx="419098" cy="140048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V="1">
            <a:off x="6817895" y="5879343"/>
            <a:ext cx="1571725" cy="25934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389620" y="5879343"/>
            <a:ext cx="3788734" cy="25934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698220" y="4176274"/>
            <a:ext cx="1422510" cy="136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all </a:t>
            </a:r>
            <a:r>
              <a:rPr lang="de-DE" altLang="de-DE" sz="1000" dirty="0" err="1">
                <a:solidFill>
                  <a:srgbClr val="696969"/>
                </a:solidFill>
              </a:rPr>
              <a:t>supported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databases</a:t>
            </a:r>
            <a:r>
              <a:rPr lang="de-DE" altLang="de-DE" sz="1000" dirty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>
                <a:solidFill>
                  <a:srgbClr val="696969"/>
                </a:solidFill>
              </a:rPr>
              <a:t>Oracle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>
                <a:solidFill>
                  <a:srgbClr val="696969"/>
                </a:solidFill>
              </a:rPr>
              <a:t>SQL Server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>
                <a:solidFill>
                  <a:srgbClr val="696969"/>
                </a:solidFill>
              </a:rPr>
              <a:t>MariaDB</a:t>
            </a:r>
            <a:endParaRPr lang="de-DE" altLang="de-DE" sz="1000" dirty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>
                <a:solidFill>
                  <a:srgbClr val="696969"/>
                </a:solidFill>
              </a:rPr>
              <a:t>MySQL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>
                <a:solidFill>
                  <a:srgbClr val="696969"/>
                </a:solidFill>
              </a:rPr>
              <a:t>PostgreSQL</a:t>
            </a:r>
            <a:endParaRPr lang="de-DE" altLang="de-DE" sz="1000" dirty="0">
              <a:solidFill>
                <a:srgbClr val="696969"/>
              </a:solidFill>
            </a:endParaRPr>
          </a:p>
        </p:txBody>
      </p:sp>
      <p:sp>
        <p:nvSpPr>
          <p:cNvPr id="41" name="Text Box 85"/>
          <p:cNvSpPr txBox="1">
            <a:spLocks noChangeArrowheads="1"/>
          </p:cNvSpPr>
          <p:nvPr/>
        </p:nvSpPr>
        <p:spPr bwMode="auto">
          <a:xfrm>
            <a:off x="8163420" y="4176274"/>
            <a:ext cx="237744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the</a:t>
            </a:r>
            <a:r>
              <a:rPr lang="de-DE" altLang="de-DE" sz="1000" dirty="0">
                <a:solidFill>
                  <a:srgbClr val="696969"/>
                </a:solidFill>
              </a:rPr>
              <a:t> JobScheduler Master </a:t>
            </a:r>
            <a:r>
              <a:rPr lang="de-DE" altLang="de-DE" sz="1000" dirty="0" err="1">
                <a:solidFill>
                  <a:srgbClr val="696969"/>
                </a:solidFill>
              </a:rPr>
              <a:t>platforms</a:t>
            </a:r>
            <a:r>
              <a:rPr lang="de-DE" altLang="de-DE" sz="1000" dirty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>
                <a:solidFill>
                  <a:srgbClr val="696969"/>
                </a:solidFill>
              </a:rPr>
              <a:t>Windows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>
                <a:solidFill>
                  <a:srgbClr val="696969"/>
                </a:solidFill>
              </a:rPr>
              <a:t>Linux</a:t>
            </a:r>
          </a:p>
          <a:p>
            <a:pPr algn="l">
              <a:spcBef>
                <a:spcPct val="50000"/>
              </a:spcBef>
              <a:buClr>
                <a:srgbClr val="696969"/>
              </a:buClr>
            </a:pPr>
            <a:r>
              <a:rPr lang="de-DE" altLang="de-DE" sz="1000" dirty="0" err="1">
                <a:solidFill>
                  <a:srgbClr val="696969"/>
                </a:solidFill>
              </a:rPr>
              <a:t>Enables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job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execution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>
                <a:solidFill>
                  <a:srgbClr val="696969"/>
                </a:solidFill>
              </a:rPr>
              <a:t>on JobScheduler Master </a:t>
            </a:r>
            <a:r>
              <a:rPr lang="de-DE" altLang="de-DE" sz="1000" dirty="0" err="1">
                <a:solidFill>
                  <a:srgbClr val="696969"/>
                </a:solidFill>
              </a:rPr>
              <a:t>instances</a:t>
            </a:r>
            <a:endParaRPr lang="de-DE" altLang="de-DE" sz="1000" dirty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>
                <a:solidFill>
                  <a:srgbClr val="696969"/>
                </a:solidFill>
              </a:rPr>
              <a:t>on JobScheduler </a:t>
            </a:r>
            <a:r>
              <a:rPr lang="de-DE" altLang="de-DE" sz="1000" dirty="0" err="1">
                <a:solidFill>
                  <a:srgbClr val="696969"/>
                </a:solidFill>
              </a:rPr>
              <a:t>Agents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for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any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platform</a:t>
            </a:r>
            <a:endParaRPr lang="de-DE" altLang="de-DE" sz="1000" dirty="0">
              <a:solidFill>
                <a:srgbClr val="696969"/>
              </a:solidFill>
            </a:endParaRPr>
          </a:p>
        </p:txBody>
      </p: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4724255" y="9418177"/>
            <a:ext cx="16080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any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platform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that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supports</a:t>
            </a:r>
            <a:r>
              <a:rPr lang="de-DE" altLang="de-DE" sz="1000" dirty="0">
                <a:solidFill>
                  <a:srgbClr val="696969"/>
                </a:solidFill>
              </a:rPr>
              <a:t> a Java Virtual </a:t>
            </a:r>
            <a:r>
              <a:rPr lang="de-DE" altLang="de-DE" sz="1000" dirty="0" err="1">
                <a:solidFill>
                  <a:srgbClr val="696969"/>
                </a:solidFill>
              </a:rPr>
              <a:t>Machine</a:t>
            </a:r>
            <a:endParaRPr lang="de-DE" altLang="de-DE" sz="1000" dirty="0">
              <a:solidFill>
                <a:srgbClr val="696969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4331368" y="6732784"/>
            <a:ext cx="4973054" cy="340582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Abgerundetes Rechteck 46"/>
          <p:cNvSpPr/>
          <p:nvPr/>
        </p:nvSpPr>
        <p:spPr>
          <a:xfrm>
            <a:off x="9918989" y="746487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</a:p>
          <a:p>
            <a:pPr algn="ctr"/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/>
              <a:t>platform</a:t>
            </a:r>
            <a:endParaRPr lang="de-DE" sz="1800" b="1" dirty="0"/>
          </a:p>
        </p:txBody>
      </p:sp>
      <p:sp>
        <p:nvSpPr>
          <p:cNvPr id="51" name="Abgerundetes Rechteck 50"/>
          <p:cNvSpPr/>
          <p:nvPr/>
        </p:nvSpPr>
        <p:spPr>
          <a:xfrm>
            <a:off x="12458755" y="789699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/>
              <a:t>platform</a:t>
            </a:r>
            <a:endParaRPr lang="de-DE" sz="1800" b="1" dirty="0"/>
          </a:p>
        </p:txBody>
      </p:sp>
      <p:sp>
        <p:nvSpPr>
          <p:cNvPr id="55" name="Abgerundetes Rechteck 54"/>
          <p:cNvSpPr/>
          <p:nvPr/>
        </p:nvSpPr>
        <p:spPr>
          <a:xfrm>
            <a:off x="10508035" y="891390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/>
              <a:t>platform</a:t>
            </a:r>
            <a:endParaRPr lang="de-DE" sz="1800" b="1" dirty="0"/>
          </a:p>
        </p:txBody>
      </p:sp>
      <p:sp>
        <p:nvSpPr>
          <p:cNvPr id="60" name="Rechteck 59"/>
          <p:cNvSpPr/>
          <p:nvPr/>
        </p:nvSpPr>
        <p:spPr>
          <a:xfrm>
            <a:off x="9673043" y="6784652"/>
            <a:ext cx="4973054" cy="340582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Text Box 85"/>
          <p:cNvSpPr txBox="1">
            <a:spLocks noChangeArrowheads="1"/>
          </p:cNvSpPr>
          <p:nvPr/>
        </p:nvSpPr>
        <p:spPr bwMode="auto">
          <a:xfrm>
            <a:off x="12801434" y="9418177"/>
            <a:ext cx="16080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any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platform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that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supports</a:t>
            </a:r>
            <a:r>
              <a:rPr lang="de-DE" altLang="de-DE" sz="1000" dirty="0">
                <a:solidFill>
                  <a:srgbClr val="696969"/>
                </a:solidFill>
              </a:rPr>
              <a:t> a Java Virtual </a:t>
            </a:r>
            <a:r>
              <a:rPr lang="de-DE" altLang="de-DE" sz="1000" dirty="0" err="1">
                <a:solidFill>
                  <a:srgbClr val="696969"/>
                </a:solidFill>
              </a:rPr>
              <a:t>Machine</a:t>
            </a:r>
            <a:endParaRPr lang="de-DE" altLang="de-DE" sz="1000" dirty="0">
              <a:solidFill>
                <a:srgbClr val="696969"/>
              </a:solidFill>
            </a:endParaRPr>
          </a:p>
        </p:txBody>
      </p:sp>
      <p:sp>
        <p:nvSpPr>
          <p:cNvPr id="54" name="Abgerundetes Rechteck 53"/>
          <p:cNvSpPr/>
          <p:nvPr/>
        </p:nvSpPr>
        <p:spPr>
          <a:xfrm>
            <a:off x="4577314" y="7413006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</a:p>
          <a:p>
            <a:pPr algn="ctr"/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/>
              <a:t>platform</a:t>
            </a:r>
            <a:endParaRPr lang="de-DE" sz="1800" b="1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C5288F55-710E-4567-9771-62141CC21A9B}"/>
              </a:ext>
            </a:extLst>
          </p:cNvPr>
          <p:cNvSpPr txBox="1"/>
          <p:nvPr/>
        </p:nvSpPr>
        <p:spPr>
          <a:xfrm>
            <a:off x="4331368" y="6785267"/>
            <a:ext cx="436631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Agents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Fixed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Priority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Scheduling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69DEA06D-3DF2-485F-8AF0-82416A0B8803}"/>
              </a:ext>
            </a:extLst>
          </p:cNvPr>
          <p:cNvSpPr txBox="1"/>
          <p:nvPr/>
        </p:nvSpPr>
        <p:spPr>
          <a:xfrm>
            <a:off x="9681182" y="6794963"/>
            <a:ext cx="436631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Agents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Round Robin Scheduling</a:t>
            </a:r>
          </a:p>
        </p:txBody>
      </p:sp>
      <p:cxnSp>
        <p:nvCxnSpPr>
          <p:cNvPr id="8" name="Verbinder: gewinkelt 7">
            <a:extLst>
              <a:ext uri="{FF2B5EF4-FFF2-40B4-BE49-F238E27FC236}">
                <a16:creationId xmlns:a16="http://schemas.microsoft.com/office/drawing/2014/main" id="{DF1B48C8-81F3-4F1C-A961-D22DF2211044}"/>
              </a:ext>
            </a:extLst>
          </p:cNvPr>
          <p:cNvCxnSpPr>
            <a:cxnSpLocks/>
            <a:endCxn id="51" idx="0"/>
          </p:cNvCxnSpPr>
          <p:nvPr/>
        </p:nvCxnSpPr>
        <p:spPr>
          <a:xfrm>
            <a:off x="11864340" y="7615345"/>
            <a:ext cx="1569775" cy="28164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Verbinder: gewinkelt 35">
            <a:extLst>
              <a:ext uri="{FF2B5EF4-FFF2-40B4-BE49-F238E27FC236}">
                <a16:creationId xmlns:a16="http://schemas.microsoft.com/office/drawing/2014/main" id="{3BB45867-13EE-465F-9EFD-45410FD4E4C0}"/>
              </a:ext>
            </a:extLst>
          </p:cNvPr>
          <p:cNvCxnSpPr>
            <a:cxnSpLocks/>
            <a:stCxn id="51" idx="2"/>
          </p:cNvCxnSpPr>
          <p:nvPr/>
        </p:nvCxnSpPr>
        <p:spPr>
          <a:xfrm rot="5400000">
            <a:off x="12805613" y="8601692"/>
            <a:ext cx="281645" cy="97536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Verbinder: gewinkelt 42">
            <a:extLst>
              <a:ext uri="{FF2B5EF4-FFF2-40B4-BE49-F238E27FC236}">
                <a16:creationId xmlns:a16="http://schemas.microsoft.com/office/drawing/2014/main" id="{2DA4D5A9-957D-4DAA-80ED-BF38D13314C1}"/>
              </a:ext>
            </a:extLst>
          </p:cNvPr>
          <p:cNvCxnSpPr>
            <a:cxnSpLocks/>
            <a:stCxn id="55" idx="1"/>
          </p:cNvCxnSpPr>
          <p:nvPr/>
        </p:nvCxnSpPr>
        <p:spPr>
          <a:xfrm rot="10800000">
            <a:off x="10283987" y="8529530"/>
            <a:ext cx="224048" cy="910154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0365478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Master Passive Cluster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Primary JobScheduler Master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Passive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Master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JobScheduler Master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monitored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failover</a:t>
            </a:r>
            <a:r>
              <a:rPr lang="de-DE" dirty="0"/>
              <a:t> </a:t>
            </a:r>
            <a:r>
              <a:rPr lang="de-DE" dirty="0" err="1"/>
              <a:t>instance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Failover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operates</a:t>
            </a:r>
            <a:r>
              <a:rPr lang="de-DE" dirty="0"/>
              <a:t> in </a:t>
            </a:r>
            <a:r>
              <a:rPr lang="de-DE" dirty="0" err="1"/>
              <a:t>stand-by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SSH </a:t>
            </a:r>
            <a:r>
              <a:rPr lang="de-DE" dirty="0" err="1"/>
              <a:t>protocol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Requires</a:t>
            </a:r>
            <a:r>
              <a:rPr lang="de-DE" dirty="0"/>
              <a:t> a JVM per </a:t>
            </a:r>
            <a:r>
              <a:rPr lang="de-DE" dirty="0" err="1"/>
              <a:t>task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Memory </a:t>
            </a:r>
            <a:r>
              <a:rPr lang="de-DE" dirty="0" err="1"/>
              <a:t>resources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pre</a:t>
            </a:r>
            <a:r>
              <a:rPr lang="de-DE" dirty="0"/>
              <a:t>-/post-</a:t>
            </a:r>
            <a:r>
              <a:rPr lang="de-DE" dirty="0" err="1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in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Script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provided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13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SVR1</a:t>
            </a:r>
          </a:p>
        </p:txBody>
      </p:sp>
      <p:sp>
        <p:nvSpPr>
          <p:cNvPr id="55" name="Ellipse 54"/>
          <p:cNvSpPr/>
          <p:nvPr/>
        </p:nvSpPr>
        <p:spPr>
          <a:xfrm>
            <a:off x="714756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Supervisor JobScheduler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Primary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Backup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579882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9684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55" idx="6"/>
          </p:cNvCxnSpPr>
          <p:nvPr/>
        </p:nvCxnSpPr>
        <p:spPr>
          <a:xfrm flipH="1" flipV="1">
            <a:off x="967740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05790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493776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549104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4504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810500" y="665225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60820" y="7231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352043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51441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Master Passive Cluster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Backup JobScheduler Master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Passive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Master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Backup JobScheduler Master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after </a:t>
            </a:r>
            <a:r>
              <a:rPr lang="de-DE" dirty="0" err="1"/>
              <a:t>failure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Primary </a:t>
            </a:r>
            <a:r>
              <a:rPr lang="de-DE" dirty="0" err="1"/>
              <a:t>instance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operates</a:t>
            </a:r>
            <a:r>
              <a:rPr lang="de-DE" dirty="0"/>
              <a:t> in </a:t>
            </a:r>
            <a:r>
              <a:rPr lang="de-DE" dirty="0" err="1"/>
              <a:t>stand-by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SSH </a:t>
            </a:r>
            <a:r>
              <a:rPr lang="de-DE" dirty="0" err="1"/>
              <a:t>protocol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Requires</a:t>
            </a:r>
            <a:r>
              <a:rPr lang="de-DE" dirty="0"/>
              <a:t> a JVM per </a:t>
            </a:r>
            <a:r>
              <a:rPr lang="de-DE" dirty="0" err="1"/>
              <a:t>task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Memory </a:t>
            </a:r>
            <a:r>
              <a:rPr lang="de-DE" dirty="0" err="1"/>
              <a:t>resources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pre</a:t>
            </a:r>
            <a:r>
              <a:rPr lang="de-DE" dirty="0"/>
              <a:t>-/post-</a:t>
            </a:r>
            <a:r>
              <a:rPr lang="de-DE" dirty="0" err="1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in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Script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provided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14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8160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SVR1</a:t>
            </a:r>
          </a:p>
        </p:txBody>
      </p:sp>
      <p:sp>
        <p:nvSpPr>
          <p:cNvPr id="55" name="Ellipse 54"/>
          <p:cNvSpPr/>
          <p:nvPr/>
        </p:nvSpPr>
        <p:spPr>
          <a:xfrm>
            <a:off x="713232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Supervisor JobScheduler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2188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621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SVR3</a:t>
            </a:r>
          </a:p>
        </p:txBody>
      </p:sp>
      <p:cxnSp>
        <p:nvCxnSpPr>
          <p:cNvPr id="61" name="Gerade Verbindung mit Pfeil 60"/>
          <p:cNvCxnSpPr>
            <a:stCxn id="30" idx="3"/>
            <a:endCxn id="29" idx="1"/>
          </p:cNvCxnSpPr>
          <p:nvPr/>
        </p:nvCxnSpPr>
        <p:spPr>
          <a:xfrm flipV="1">
            <a:off x="7132320" y="5753099"/>
            <a:ext cx="2529840" cy="25837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30" idx="1"/>
            <a:endCxn id="55" idx="2"/>
          </p:cNvCxnSpPr>
          <p:nvPr/>
        </p:nvCxnSpPr>
        <p:spPr>
          <a:xfrm rot="10800000" flipH="1">
            <a:off x="5181600" y="3116580"/>
            <a:ext cx="1950720" cy="2662356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9" idx="3"/>
            <a:endCxn id="55" idx="6"/>
          </p:cNvCxnSpPr>
          <p:nvPr/>
        </p:nvCxnSpPr>
        <p:spPr>
          <a:xfrm flipH="1" flipV="1">
            <a:off x="9662160" y="3116580"/>
            <a:ext cx="1950720" cy="263651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29" idx="2"/>
            <a:endCxn id="57" idx="0"/>
          </p:cNvCxnSpPr>
          <p:nvPr/>
        </p:nvCxnSpPr>
        <p:spPr>
          <a:xfrm>
            <a:off x="10637520" y="6278879"/>
            <a:ext cx="0" cy="175260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29" idx="2"/>
            <a:endCxn id="56" idx="0"/>
          </p:cNvCxnSpPr>
          <p:nvPr/>
        </p:nvCxnSpPr>
        <p:spPr>
          <a:xfrm rot="5400000">
            <a:off x="8641080" y="6035039"/>
            <a:ext cx="1752601" cy="2240280"/>
          </a:xfrm>
          <a:prstGeom prst="bentConnector3">
            <a:avLst>
              <a:gd name="adj1" fmla="val 61304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29" idx="2"/>
            <a:endCxn id="54" idx="0"/>
          </p:cNvCxnSpPr>
          <p:nvPr/>
        </p:nvCxnSpPr>
        <p:spPr>
          <a:xfrm rot="5400000">
            <a:off x="7520940" y="4914899"/>
            <a:ext cx="1752601" cy="4480560"/>
          </a:xfrm>
          <a:prstGeom prst="bentConnector3">
            <a:avLst>
              <a:gd name="adj1" fmla="val 27391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42860" y="544532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499872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2980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795260" y="64388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8724900" y="703325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9662160" y="5227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Backup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sp>
        <p:nvSpPr>
          <p:cNvPr id="30" name="Abgerundetes Rechteck 29"/>
          <p:cNvSpPr/>
          <p:nvPr/>
        </p:nvSpPr>
        <p:spPr>
          <a:xfrm>
            <a:off x="5181600" y="5253156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Primary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sp>
        <p:nvSpPr>
          <p:cNvPr id="41" name="Zylinder 4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47" name="Gewinkelte Verbindung 46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feld 47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9" name="Gewinkelte Verbindung 48"/>
          <p:cNvCxnSpPr>
            <a:stCxn id="29" idx="0"/>
          </p:cNvCxnSpPr>
          <p:nvPr/>
        </p:nvCxnSpPr>
        <p:spPr>
          <a:xfrm rot="5400000" flipH="1" flipV="1">
            <a:off x="11833861" y="3482340"/>
            <a:ext cx="548638" cy="294132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8456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Master Active Cluster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Active Cluster JobScheduler Master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workload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jobs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operate</a:t>
            </a:r>
            <a:r>
              <a:rPr lang="de-DE" dirty="0"/>
              <a:t> in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ssh</a:t>
            </a:r>
            <a:r>
              <a:rPr lang="de-DE" dirty="0"/>
              <a:t> </a:t>
            </a:r>
            <a:r>
              <a:rPr lang="de-DE" dirty="0" err="1"/>
              <a:t>protocol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Requires</a:t>
            </a:r>
            <a:r>
              <a:rPr lang="de-DE" dirty="0"/>
              <a:t> a JVM per </a:t>
            </a:r>
            <a:r>
              <a:rPr lang="de-DE" dirty="0" err="1"/>
              <a:t>task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Memory </a:t>
            </a:r>
            <a:r>
              <a:rPr lang="de-DE" dirty="0" err="1"/>
              <a:t>resouces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pre</a:t>
            </a:r>
            <a:r>
              <a:rPr lang="de-DE" dirty="0"/>
              <a:t>-/post-</a:t>
            </a:r>
            <a:r>
              <a:rPr lang="de-DE" dirty="0" err="1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in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Script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provided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15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SVR1</a:t>
            </a:r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Supervisor JobScheduler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JS3</a:t>
            </a:r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79525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Master Active Cluster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Active</a:t>
            </a:r>
            <a:r>
              <a:rPr lang="de-DE" sz="2400" dirty="0"/>
              <a:t> </a:t>
            </a:r>
            <a:r>
              <a:rPr lang="de-DE" dirty="0"/>
              <a:t>Cluster</a:t>
            </a:r>
            <a:r>
              <a:rPr lang="de-DE" sz="2400" dirty="0"/>
              <a:t> </a:t>
            </a:r>
            <a:r>
              <a:rPr lang="de-DE" dirty="0"/>
              <a:t>JobScheduler</a:t>
            </a:r>
            <a:r>
              <a:rPr lang="de-DE" sz="2400" dirty="0"/>
              <a:t> </a:t>
            </a:r>
            <a:r>
              <a:rPr lang="de-DE" dirty="0" err="1"/>
              <a:t>with</a:t>
            </a:r>
            <a:r>
              <a:rPr lang="de-DE" sz="2400" dirty="0"/>
              <a:t> </a:t>
            </a:r>
            <a:r>
              <a:rPr lang="de-DE" dirty="0" err="1"/>
              <a:t>failed</a:t>
            </a:r>
            <a:r>
              <a:rPr lang="de-DE" sz="2400" dirty="0"/>
              <a:t> </a:t>
            </a:r>
            <a:r>
              <a:rPr lang="de-DE" dirty="0" err="1"/>
              <a:t>instance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workload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jobs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operate</a:t>
            </a:r>
            <a:r>
              <a:rPr lang="de-DE" dirty="0"/>
              <a:t> in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ssh</a:t>
            </a:r>
            <a:r>
              <a:rPr lang="de-DE" dirty="0"/>
              <a:t> </a:t>
            </a:r>
            <a:r>
              <a:rPr lang="de-DE" dirty="0" err="1"/>
              <a:t>protocol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Requires</a:t>
            </a:r>
            <a:r>
              <a:rPr lang="de-DE" dirty="0"/>
              <a:t> a JVM per </a:t>
            </a:r>
            <a:r>
              <a:rPr lang="de-DE" dirty="0" err="1"/>
              <a:t>task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Memory </a:t>
            </a:r>
            <a:r>
              <a:rPr lang="de-DE" dirty="0" err="1"/>
              <a:t>resources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pre</a:t>
            </a:r>
            <a:r>
              <a:rPr lang="de-DE" dirty="0"/>
              <a:t>-/post-</a:t>
            </a:r>
            <a:r>
              <a:rPr lang="de-DE" dirty="0" err="1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in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Script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provided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16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SVR1</a:t>
            </a:r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Supervisor JobScheduler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JS3</a:t>
            </a:r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winkelte Verbindung 31"/>
          <p:cNvCxnSpPr/>
          <p:nvPr/>
        </p:nvCxnSpPr>
        <p:spPr>
          <a:xfrm rot="5400000">
            <a:off x="6227878" y="6238439"/>
            <a:ext cx="1706881" cy="1879200"/>
          </a:xfrm>
          <a:prstGeom prst="bentConnector3">
            <a:avLst>
              <a:gd name="adj1" fmla="val 3125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00212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Master/Agent Passive Cluster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Master/Agent Passive Cluster JobScheduler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Master/Agent</a:t>
            </a:r>
            <a:br>
              <a:rPr lang="de-DE" b="1" dirty="0"/>
            </a:br>
            <a:r>
              <a:rPr lang="de-DE" b="1" dirty="0"/>
              <a:t>Passive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JobScheduler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monitored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Backup </a:t>
            </a:r>
            <a:r>
              <a:rPr lang="de-DE" dirty="0" err="1"/>
              <a:t>instance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Backup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operates</a:t>
            </a:r>
            <a:r>
              <a:rPr lang="de-DE" dirty="0"/>
              <a:t> in </a:t>
            </a:r>
            <a:r>
              <a:rPr lang="de-DE" dirty="0" err="1"/>
              <a:t>stand-by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Connections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internal </a:t>
            </a:r>
            <a:r>
              <a:rPr lang="de-DE" dirty="0" err="1"/>
              <a:t>protocol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Job </a:t>
            </a:r>
            <a:r>
              <a:rPr lang="de-DE" b="1" dirty="0" err="1"/>
              <a:t>Execution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</a:t>
            </a:r>
            <a:r>
              <a:rPr lang="de-DE" dirty="0" err="1"/>
              <a:t>locally</a:t>
            </a:r>
            <a:r>
              <a:rPr lang="de-DE" dirty="0"/>
              <a:t> per JobScheduler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central</a:t>
            </a:r>
            <a:r>
              <a:rPr lang="de-DE" dirty="0"/>
              <a:t> </a:t>
            </a:r>
            <a:r>
              <a:rPr lang="de-DE" dirty="0" err="1"/>
              <a:t>resources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Pre</a:t>
            </a:r>
            <a:r>
              <a:rPr lang="de-DE" dirty="0"/>
              <a:t>-/post-</a:t>
            </a:r>
            <a:r>
              <a:rPr lang="de-DE" dirty="0" err="1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JITL Jobs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17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SVR1</a:t>
            </a:r>
          </a:p>
        </p:txBody>
      </p:sp>
      <p:sp>
        <p:nvSpPr>
          <p:cNvPr id="55" name="Ellipse 54"/>
          <p:cNvSpPr/>
          <p:nvPr/>
        </p:nvSpPr>
        <p:spPr>
          <a:xfrm>
            <a:off x="714756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Supervisor JobScheduler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Primary Master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Backup Master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579882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9684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55" idx="6"/>
          </p:cNvCxnSpPr>
          <p:nvPr/>
        </p:nvCxnSpPr>
        <p:spPr>
          <a:xfrm flipH="1" flipV="1">
            <a:off x="967740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05790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493776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549104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4504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170420" y="6652259"/>
            <a:ext cx="32232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95060" y="7231379"/>
            <a:ext cx="29946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352043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44522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Master/Agent Active Cluster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Master/Agent Active Cluster JobScheduler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Master/Agent</a:t>
            </a:r>
            <a:br>
              <a:rPr lang="de-DE" b="1" dirty="0"/>
            </a:br>
            <a:r>
              <a:rPr lang="de-DE" b="1" dirty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JobSchedulers</a:t>
            </a:r>
            <a:r>
              <a:rPr lang="de-DE" dirty="0"/>
              <a:t>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workload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jobs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operate</a:t>
            </a:r>
            <a:r>
              <a:rPr lang="de-DE" dirty="0"/>
              <a:t> in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Job </a:t>
            </a:r>
            <a:r>
              <a:rPr lang="de-DE" b="1" dirty="0" err="1"/>
              <a:t>Execution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</a:t>
            </a:r>
            <a:r>
              <a:rPr lang="de-DE" dirty="0" err="1"/>
              <a:t>locally</a:t>
            </a:r>
            <a:r>
              <a:rPr lang="de-DE" dirty="0"/>
              <a:t> per JobScheduler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central</a:t>
            </a:r>
            <a:r>
              <a:rPr lang="de-DE" dirty="0"/>
              <a:t> </a:t>
            </a:r>
            <a:r>
              <a:rPr lang="de-DE" dirty="0" err="1"/>
              <a:t>resources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Pre</a:t>
            </a:r>
            <a:r>
              <a:rPr lang="de-DE" dirty="0"/>
              <a:t>-/post-</a:t>
            </a:r>
            <a:r>
              <a:rPr lang="de-DE" dirty="0" err="1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JITL Jobs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18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SVR1</a:t>
            </a:r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Supervisor JobScheduler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46937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46937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JS3</a:t>
            </a:r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48461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15779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Supervisor JobScheduler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Supervisor </a:t>
            </a:r>
            <a:r>
              <a:rPr lang="de-DE" dirty="0" err="1"/>
              <a:t>for</a:t>
            </a:r>
            <a:r>
              <a:rPr lang="de-DE" dirty="0"/>
              <a:t> Master Passive Cluster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Passive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JobScheduler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monitored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Backup </a:t>
            </a:r>
            <a:r>
              <a:rPr lang="de-DE" dirty="0" err="1"/>
              <a:t>instance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Backup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operates</a:t>
            </a:r>
            <a:r>
              <a:rPr lang="de-DE" dirty="0"/>
              <a:t> in </a:t>
            </a:r>
            <a:r>
              <a:rPr lang="de-DE" dirty="0" err="1"/>
              <a:t>stand-by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ssh</a:t>
            </a:r>
            <a:r>
              <a:rPr lang="de-DE" dirty="0"/>
              <a:t> </a:t>
            </a:r>
            <a:r>
              <a:rPr lang="de-DE" dirty="0" err="1"/>
              <a:t>protocol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Primary and Backup JobScheduler </a:t>
            </a:r>
            <a:r>
              <a:rPr lang="de-DE" dirty="0" err="1"/>
              <a:t>instances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19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SVR1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8521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Primary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85216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Backup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637794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28" idx="1"/>
          </p:cNvCxnSpPr>
          <p:nvPr/>
        </p:nvCxnSpPr>
        <p:spPr>
          <a:xfrm rot="10800000" flipH="1">
            <a:off x="5196840" y="3482340"/>
            <a:ext cx="2266950" cy="2895600"/>
          </a:xfrm>
          <a:prstGeom prst="bentConnector3">
            <a:avLst>
              <a:gd name="adj1" fmla="val -10084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28" idx="3"/>
          </p:cNvCxnSpPr>
          <p:nvPr/>
        </p:nvCxnSpPr>
        <p:spPr>
          <a:xfrm flipH="1" flipV="1">
            <a:off x="9414510" y="3482340"/>
            <a:ext cx="2213610" cy="2895600"/>
          </a:xfrm>
          <a:prstGeom prst="bentConnector3">
            <a:avLst>
              <a:gd name="adj1" fmla="val -10327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90372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63702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551688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607016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7740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810500" y="7231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60820" y="78104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435863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76022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79762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409955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Abgerundetes Rechteck 27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Supervisor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JS3</a:t>
            </a:r>
          </a:p>
        </p:txBody>
      </p:sp>
      <p:sp>
        <p:nvSpPr>
          <p:cNvPr id="29" name="Ellipse 28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</a:t>
            </a:r>
            <a:br>
              <a:rPr lang="de-DE" sz="1800" b="1" dirty="0"/>
            </a:br>
            <a:r>
              <a:rPr lang="de-DE" sz="1800" b="1" dirty="0"/>
              <a:t>File System</a:t>
            </a:r>
          </a:p>
        </p:txBody>
      </p:sp>
      <p:cxnSp>
        <p:nvCxnSpPr>
          <p:cNvPr id="32" name="Gewinkelte Verbindung 31"/>
          <p:cNvCxnSpPr>
            <a:stCxn id="28" idx="0"/>
            <a:endCxn id="29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winkelte Verbindung 34"/>
          <p:cNvCxnSpPr>
            <a:stCxn id="28" idx="2"/>
          </p:cNvCxnSpPr>
          <p:nvPr/>
        </p:nvCxnSpPr>
        <p:spPr>
          <a:xfrm rot="16200000" flipH="1">
            <a:off x="10614244" y="1833026"/>
            <a:ext cx="789502" cy="513969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19016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 err="1"/>
              <a:t>Overview</a:t>
            </a:r>
            <a:endParaRPr lang="de-CH" dirty="0"/>
          </a:p>
          <a:p>
            <a:pPr lvl="1"/>
            <a:r>
              <a:rPr lang="de-CH" sz="1800" dirty="0"/>
              <a:t>Components: JOC Cockpit  /  Web Service  /  Master /  Agent</a:t>
            </a:r>
          </a:p>
          <a:p>
            <a:pPr lvl="1"/>
            <a:r>
              <a:rPr lang="de-CH" sz="1800" dirty="0"/>
              <a:t>Security: JOC Cockpit  /  Web Service  /  Master /  Agent</a:t>
            </a:r>
          </a:p>
          <a:p>
            <a:pPr lvl="1"/>
            <a:r>
              <a:rPr lang="de-CH" sz="1800" dirty="0" err="1"/>
              <a:t>Platforms</a:t>
            </a:r>
            <a:r>
              <a:rPr lang="de-CH" sz="1800" dirty="0"/>
              <a:t>: JOC Cockpit  /  Web Service  /  Master /  Agent</a:t>
            </a:r>
            <a:br>
              <a:rPr lang="de-CH" sz="600" dirty="0"/>
            </a:br>
            <a:endParaRPr lang="de-CH" sz="600" dirty="0"/>
          </a:p>
          <a:p>
            <a:r>
              <a:rPr lang="de-CH" dirty="0"/>
              <a:t>Setup Scenarios</a:t>
            </a:r>
          </a:p>
          <a:p>
            <a:pPr lvl="1"/>
            <a:r>
              <a:rPr lang="de-CH" sz="1800" dirty="0"/>
              <a:t>Scenario: </a:t>
            </a:r>
            <a:r>
              <a:rPr lang="de-CH" sz="1800" dirty="0" err="1"/>
              <a:t>Standalone</a:t>
            </a:r>
            <a:r>
              <a:rPr lang="de-CH" sz="1800" dirty="0"/>
              <a:t> JobScheduler Server / High </a:t>
            </a:r>
            <a:r>
              <a:rPr lang="de-CH" sz="1800" dirty="0" err="1"/>
              <a:t>Availability</a:t>
            </a:r>
            <a:r>
              <a:rPr lang="de-CH" sz="1800" dirty="0"/>
              <a:t> / Multi Master</a:t>
            </a:r>
          </a:p>
          <a:p>
            <a:r>
              <a:rPr lang="de-CH" dirty="0"/>
              <a:t>Agent Cluster</a:t>
            </a:r>
          </a:p>
          <a:p>
            <a:pPr lvl="1"/>
            <a:r>
              <a:rPr lang="de-CH" sz="1800" dirty="0" err="1"/>
              <a:t>Architecture</a:t>
            </a:r>
            <a:r>
              <a:rPr lang="de-CH" sz="1800" dirty="0"/>
              <a:t>: JobScheduler Agent Cluster</a:t>
            </a:r>
            <a:br>
              <a:rPr lang="de-CH" sz="600" dirty="0"/>
            </a:br>
            <a:endParaRPr lang="de-CH" sz="600" dirty="0"/>
          </a:p>
          <a:p>
            <a:r>
              <a:rPr lang="de-CH" dirty="0"/>
              <a:t>Master Passive Cluster</a:t>
            </a:r>
          </a:p>
          <a:p>
            <a:pPr lvl="1"/>
            <a:r>
              <a:rPr lang="de-CH" sz="1800" dirty="0" err="1"/>
              <a:t>Architecture</a:t>
            </a:r>
            <a:r>
              <a:rPr lang="de-CH" sz="1800" dirty="0"/>
              <a:t>: Primary and Backup JobScheduler Master</a:t>
            </a:r>
          </a:p>
          <a:p>
            <a:pPr marL="0" indent="0">
              <a:buNone/>
            </a:pPr>
            <a:endParaRPr lang="de-DE" sz="600" dirty="0"/>
          </a:p>
          <a:p>
            <a:r>
              <a:rPr lang="de-DE" dirty="0"/>
              <a:t>Master Active Cluster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: Active Cluster JobScheduler Master</a:t>
            </a:r>
          </a:p>
          <a:p>
            <a:endParaRPr lang="de-DE" sz="600" dirty="0"/>
          </a:p>
          <a:p>
            <a:r>
              <a:rPr lang="de-DE" dirty="0"/>
              <a:t>Master / Agent Cluster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: Master/Agent Passive Cluster JobScheduler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: Master/Agent Active Cluster JobScheduler</a:t>
            </a:r>
            <a:endParaRPr lang="de-DE" sz="600" dirty="0"/>
          </a:p>
          <a:p>
            <a:endParaRPr lang="de-DE" sz="600" dirty="0"/>
          </a:p>
          <a:p>
            <a:r>
              <a:rPr lang="de-DE" dirty="0"/>
              <a:t>Supervisor JobScheduler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: Supervisor </a:t>
            </a:r>
            <a:r>
              <a:rPr lang="de-DE" sz="1800" dirty="0" err="1"/>
              <a:t>for</a:t>
            </a:r>
            <a:r>
              <a:rPr lang="de-DE" sz="1800" dirty="0"/>
              <a:t> Master Passive and Active Cluster</a:t>
            </a:r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Consulting Services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Contents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</a:t>
            </a:fld>
            <a:endParaRPr lang="de-DE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Supervisor JobScheduler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Supervisor </a:t>
            </a:r>
            <a:r>
              <a:rPr lang="de-DE" dirty="0" err="1"/>
              <a:t>for</a:t>
            </a:r>
            <a:r>
              <a:rPr lang="de-DE" dirty="0"/>
              <a:t> Master Active Cluster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Active </a:t>
            </a:r>
            <a:r>
              <a:rPr lang="de-DE" b="1" dirty="0" err="1"/>
              <a:t>Workload</a:t>
            </a:r>
            <a:br>
              <a:rPr lang="de-DE" b="1" dirty="0"/>
            </a:br>
            <a:r>
              <a:rPr lang="de-DE" b="1" dirty="0"/>
              <a:t>JobScheduler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workload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jobs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operate</a:t>
            </a:r>
            <a:r>
              <a:rPr lang="de-DE" dirty="0"/>
              <a:t> in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ssh</a:t>
            </a:r>
            <a:r>
              <a:rPr lang="de-DE" dirty="0"/>
              <a:t> </a:t>
            </a:r>
            <a:r>
              <a:rPr lang="de-DE" dirty="0" err="1"/>
              <a:t>protocol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Cluster JobScheduler </a:t>
            </a:r>
            <a:r>
              <a:rPr lang="de-DE" dirty="0" err="1"/>
              <a:t>instances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20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SVR1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60832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cxnSp>
        <p:nvCxnSpPr>
          <p:cNvPr id="64" name="Gewinkelte Verbindung 63"/>
          <p:cNvCxnSpPr>
            <a:stCxn id="58" idx="1"/>
            <a:endCxn id="41" idx="1"/>
          </p:cNvCxnSpPr>
          <p:nvPr/>
        </p:nvCxnSpPr>
        <p:spPr>
          <a:xfrm rot="10800000" flipH="1">
            <a:off x="5166360" y="3482340"/>
            <a:ext cx="2297430" cy="265176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41" idx="3"/>
          </p:cNvCxnSpPr>
          <p:nvPr/>
        </p:nvCxnSpPr>
        <p:spPr>
          <a:xfrm flipH="1" flipV="1">
            <a:off x="9414510" y="3482340"/>
            <a:ext cx="2183130" cy="265175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65988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4408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4408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86561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86561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608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608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JS3</a:t>
            </a:r>
          </a:p>
        </p:txBody>
      </p:sp>
      <p:cxnSp>
        <p:nvCxnSpPr>
          <p:cNvPr id="26" name="Gerade Verbindung mit Pfeil 25"/>
          <p:cNvCxnSpPr>
            <a:stCxn id="24" idx="0"/>
          </p:cNvCxnSpPr>
          <p:nvPr/>
        </p:nvCxnSpPr>
        <p:spPr>
          <a:xfrm flipV="1">
            <a:off x="8382000" y="402336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71259" y="411033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65987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65987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850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1479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51638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5378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2920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92049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Abgerundetes Rechteck 40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Supervisor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JS4</a:t>
            </a:r>
          </a:p>
        </p:txBody>
      </p:sp>
      <p:sp>
        <p:nvSpPr>
          <p:cNvPr id="43" name="Ellipse 42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</a:t>
            </a:r>
            <a:br>
              <a:rPr lang="de-DE" sz="1800" b="1" dirty="0"/>
            </a:br>
            <a:r>
              <a:rPr lang="de-DE" sz="1800" b="1" dirty="0"/>
              <a:t>File System</a:t>
            </a:r>
          </a:p>
        </p:txBody>
      </p:sp>
      <p:cxnSp>
        <p:nvCxnSpPr>
          <p:cNvPr id="44" name="Gewinkelte Verbindung 43"/>
          <p:cNvCxnSpPr>
            <a:stCxn id="41" idx="0"/>
            <a:endCxn id="43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396826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Supervisor JobScheduler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Supervisor </a:t>
            </a:r>
            <a:r>
              <a:rPr lang="de-DE" dirty="0" err="1"/>
              <a:t>for</a:t>
            </a:r>
            <a:r>
              <a:rPr lang="de-DE" dirty="0"/>
              <a:t> Master/Agent Active Cluster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Master/Agent</a:t>
            </a:r>
            <a:br>
              <a:rPr lang="de-DE" b="1" dirty="0"/>
            </a:br>
            <a:r>
              <a:rPr lang="de-DE" b="1" dirty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workload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jobs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operate</a:t>
            </a:r>
            <a:r>
              <a:rPr lang="de-DE" dirty="0"/>
              <a:t> in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Cluster JobScheduler </a:t>
            </a:r>
            <a:r>
              <a:rPr lang="de-DE" dirty="0" err="1"/>
              <a:t>instances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21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SVR1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63880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cxnSp>
        <p:nvCxnSpPr>
          <p:cNvPr id="64" name="Gewinkelte Verbindung 63"/>
          <p:cNvCxnSpPr>
            <a:stCxn id="58" idx="1"/>
            <a:endCxn id="45" idx="1"/>
          </p:cNvCxnSpPr>
          <p:nvPr/>
        </p:nvCxnSpPr>
        <p:spPr>
          <a:xfrm rot="10800000" flipH="1">
            <a:off x="5166360" y="3482340"/>
            <a:ext cx="2297430" cy="268224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45" idx="3"/>
          </p:cNvCxnSpPr>
          <p:nvPr/>
        </p:nvCxnSpPr>
        <p:spPr>
          <a:xfrm flipH="1" flipV="1">
            <a:off x="9414510" y="3482340"/>
            <a:ext cx="2183130" cy="268223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69036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896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896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63879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63879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JS3</a:t>
            </a:r>
          </a:p>
        </p:txBody>
      </p:sp>
      <p:cxnSp>
        <p:nvCxnSpPr>
          <p:cNvPr id="26" name="Gerade Verbindung mit Pfeil 25"/>
          <p:cNvCxnSpPr>
            <a:stCxn id="24" idx="0"/>
          </p:cNvCxnSpPr>
          <p:nvPr/>
        </p:nvCxnSpPr>
        <p:spPr>
          <a:xfrm flipV="1">
            <a:off x="8382000" y="405384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56019" y="429321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69035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69035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88085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4527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54686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8426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5968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95097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Supervisor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JS4</a:t>
            </a:r>
          </a:p>
        </p:txBody>
      </p:sp>
      <p:sp>
        <p:nvSpPr>
          <p:cNvPr id="46" name="Ellipse 45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</a:t>
            </a:r>
            <a:br>
              <a:rPr lang="de-DE" sz="1800" b="1" dirty="0"/>
            </a:br>
            <a:r>
              <a:rPr lang="de-DE" sz="1800" b="1" dirty="0"/>
              <a:t>File System</a:t>
            </a:r>
          </a:p>
        </p:txBody>
      </p:sp>
      <p:cxnSp>
        <p:nvCxnSpPr>
          <p:cNvPr id="48" name="Gewinkelte Verbindung 47"/>
          <p:cNvCxnSpPr>
            <a:stCxn id="45" idx="0"/>
            <a:endCxn id="46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6149340" y="765047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8389620" y="765047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668667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Supervisor JobScheduler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Supervisor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Unclustered</a:t>
            </a:r>
            <a:r>
              <a:rPr lang="de-DE" dirty="0"/>
              <a:t> JobScheduler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err="1"/>
              <a:t>Unclustered</a:t>
            </a:r>
            <a:br>
              <a:rPr lang="de-DE" b="1" dirty="0"/>
            </a:br>
            <a:r>
              <a:rPr lang="de-DE" b="1" dirty="0" err="1"/>
              <a:t>JobSchedulers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JobSchedulers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JobSchedulers</a:t>
            </a:r>
            <a:r>
              <a:rPr lang="de-DE" dirty="0"/>
              <a:t> </a:t>
            </a:r>
            <a:r>
              <a:rPr lang="de-DE" dirty="0" err="1"/>
              <a:t>operate</a:t>
            </a:r>
            <a:r>
              <a:rPr lang="de-DE" dirty="0"/>
              <a:t> </a:t>
            </a:r>
            <a:r>
              <a:rPr lang="de-DE" dirty="0" err="1"/>
              <a:t>independently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other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operate</a:t>
            </a:r>
            <a:r>
              <a:rPr lang="de-DE" dirty="0"/>
              <a:t> in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JobScheduler </a:t>
            </a:r>
            <a:r>
              <a:rPr lang="de-DE" dirty="0" err="1"/>
              <a:t>instances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22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/>
              <a:t>Unclustered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SVR1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0664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/>
              <a:t>Unclustered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4692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/>
              <a:t>Unclustered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SVR3</a:t>
            </a:r>
          </a:p>
        </p:txBody>
      </p:sp>
      <p:cxnSp>
        <p:nvCxnSpPr>
          <p:cNvPr id="64" name="Gewinkelte Verbindung 63"/>
          <p:cNvCxnSpPr>
            <a:endCxn id="45" idx="1"/>
          </p:cNvCxnSpPr>
          <p:nvPr/>
        </p:nvCxnSpPr>
        <p:spPr>
          <a:xfrm rot="10800000" flipH="1">
            <a:off x="5166360" y="3482340"/>
            <a:ext cx="2297430" cy="268224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endCxn id="45" idx="3"/>
          </p:cNvCxnSpPr>
          <p:nvPr/>
        </p:nvCxnSpPr>
        <p:spPr>
          <a:xfrm flipH="1" flipV="1">
            <a:off x="9414510" y="3482340"/>
            <a:ext cx="2183130" cy="268223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6" name="Gerade Verbindung mit Pfeil 25"/>
          <p:cNvCxnSpPr/>
          <p:nvPr/>
        </p:nvCxnSpPr>
        <p:spPr>
          <a:xfrm flipV="1">
            <a:off x="8382000" y="405384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56019" y="429321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4527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endCxn id="14" idx="2"/>
          </p:cNvCxnSpPr>
          <p:nvPr/>
        </p:nvCxnSpPr>
        <p:spPr>
          <a:xfrm rot="5400000" flipH="1" flipV="1">
            <a:off x="9486900" y="154686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8426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5968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/>
          <p:nvPr/>
        </p:nvCxnSpPr>
        <p:spPr>
          <a:xfrm rot="5400000" flipH="1" flipV="1">
            <a:off x="11891011" y="395097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Supervisor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JS4</a:t>
            </a:r>
          </a:p>
        </p:txBody>
      </p:sp>
      <p:sp>
        <p:nvSpPr>
          <p:cNvPr id="46" name="Ellipse 45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</a:t>
            </a:r>
            <a:br>
              <a:rPr lang="de-DE" sz="1800" b="1" dirty="0"/>
            </a:br>
            <a:r>
              <a:rPr lang="de-DE" sz="1800" b="1" dirty="0"/>
              <a:t>File System</a:t>
            </a:r>
          </a:p>
        </p:txBody>
      </p:sp>
      <p:cxnSp>
        <p:nvCxnSpPr>
          <p:cNvPr id="48" name="Gewinkelte Verbindung 47"/>
          <p:cNvCxnSpPr>
            <a:stCxn id="45" idx="0"/>
            <a:endCxn id="46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449415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Consulting Services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23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Decisions</a:t>
            </a:r>
            <a:endParaRPr lang="de-DE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847405170"/>
              </p:ext>
            </p:extLst>
          </p:nvPr>
        </p:nvGraphicFramePr>
        <p:xfrm>
          <a:off x="3351570" y="2394154"/>
          <a:ext cx="12458701" cy="8003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669476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browsers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Master </a:t>
            </a:r>
            <a:r>
              <a:rPr lang="de-DE" sz="1700" dirty="0" err="1"/>
              <a:t>using</a:t>
            </a:r>
            <a:r>
              <a:rPr lang="de-DE" sz="1700" dirty="0"/>
              <a:t> a Web Service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performs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and </a:t>
            </a:r>
            <a:r>
              <a:rPr lang="de-DE" sz="1700" dirty="0" err="1"/>
              <a:t>authorization</a:t>
            </a:r>
            <a:r>
              <a:rPr lang="de-DE" sz="1700" dirty="0"/>
              <a:t> – </a:t>
            </a:r>
            <a:r>
              <a:rPr lang="de-DE" sz="1700" dirty="0" err="1"/>
              <a:t>optionally</a:t>
            </a:r>
            <a:r>
              <a:rPr lang="de-DE" sz="1700" dirty="0"/>
              <a:t> </a:t>
            </a:r>
            <a:r>
              <a:rPr lang="de-DE" sz="1700" dirty="0" err="1"/>
              <a:t>against</a:t>
            </a:r>
            <a:r>
              <a:rPr lang="de-DE" sz="1700" dirty="0"/>
              <a:t> an LDAP </a:t>
            </a:r>
            <a:r>
              <a:rPr lang="de-DE" sz="1700" dirty="0" err="1"/>
              <a:t>directory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Interfaces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PowerShell Command Line Interface and </a:t>
            </a:r>
            <a:r>
              <a:rPr lang="de-DE" sz="1700" dirty="0" err="1"/>
              <a:t>External</a:t>
            </a:r>
            <a:r>
              <a:rPr lang="de-DE" sz="1700" dirty="0"/>
              <a:t> </a:t>
            </a:r>
            <a:r>
              <a:rPr lang="de-DE" sz="1700" dirty="0" err="1"/>
              <a:t>Applications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same Web Service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JobScheduler Master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Authorization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individual </a:t>
            </a:r>
            <a:r>
              <a:rPr lang="de-DE" sz="1700" dirty="0" err="1"/>
              <a:t>requests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JobScheduler Master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Master / 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JobScheduler Master </a:t>
            </a:r>
            <a:r>
              <a:rPr lang="de-DE" sz="1700" dirty="0" err="1"/>
              <a:t>executes</a:t>
            </a:r>
            <a:r>
              <a:rPr lang="de-DE" sz="1700" dirty="0"/>
              <a:t> </a:t>
            </a:r>
            <a:r>
              <a:rPr lang="de-DE" sz="1700" dirty="0" err="1"/>
              <a:t>tasks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 and </a:t>
            </a:r>
            <a:r>
              <a:rPr lang="de-DE" sz="1700" dirty="0" err="1"/>
              <a:t>scripts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should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Overview: Components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Components: JOC Cockpit / Web Service / Master / Agent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9506006" y="858398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Database</a:t>
            </a:r>
          </a:p>
        </p:txBody>
      </p:sp>
      <p:sp>
        <p:nvSpPr>
          <p:cNvPr id="99" name="Abgerundetes Rechteck 98"/>
          <p:cNvSpPr/>
          <p:nvPr/>
        </p:nvSpPr>
        <p:spPr>
          <a:xfrm>
            <a:off x="9152948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3039354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cxnSp>
        <p:nvCxnSpPr>
          <p:cNvPr id="160" name="Gewinkelte Verbindung 159"/>
          <p:cNvCxnSpPr>
            <a:stCxn id="101" idx="2"/>
            <a:endCxn id="98" idx="2"/>
          </p:cNvCxnSpPr>
          <p:nvPr/>
        </p:nvCxnSpPr>
        <p:spPr>
          <a:xfrm rot="16200000" flipH="1">
            <a:off x="7052216" y="6716994"/>
            <a:ext cx="1431139" cy="347644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9" name="Textfeld 41"/>
          <p:cNvSpPr txBox="1"/>
          <p:nvPr/>
        </p:nvSpPr>
        <p:spPr>
          <a:xfrm>
            <a:off x="13769361" y="9895781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sp>
        <p:nvSpPr>
          <p:cNvPr id="220" name="Textfeld 41"/>
          <p:cNvSpPr txBox="1"/>
          <p:nvPr/>
        </p:nvSpPr>
        <p:spPr>
          <a:xfrm>
            <a:off x="6036323" y="884802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algn="l" defTabSz="282001" eaLnBrk="0" hangingPunct="0">
              <a:spcBef>
                <a:spcPct val="20000"/>
              </a:spcBef>
            </a:pP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cxnSp>
        <p:nvCxnSpPr>
          <p:cNvPr id="21" name="Gewinkelte Verbindung 20493"/>
          <p:cNvCxnSpPr>
            <a:stCxn id="100" idx="2"/>
            <a:endCxn id="98" idx="4"/>
          </p:cNvCxnSpPr>
          <p:nvPr/>
        </p:nvCxnSpPr>
        <p:spPr>
          <a:xfrm rot="5400000">
            <a:off x="11680191" y="6836261"/>
            <a:ext cx="1431139" cy="323790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feld 41"/>
          <p:cNvSpPr txBox="1"/>
          <p:nvPr/>
        </p:nvSpPr>
        <p:spPr>
          <a:xfrm>
            <a:off x="12438204" y="8838298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defTabSz="282001" eaLnBrk="0" hangingPunct="0">
              <a:spcBef>
                <a:spcPct val="20000"/>
              </a:spcBef>
            </a:pP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cxnSp>
        <p:nvCxnSpPr>
          <p:cNvPr id="22" name="Elbow Connector 21"/>
          <p:cNvCxnSpPr>
            <a:stCxn id="12" idx="6"/>
            <a:endCxn id="98" idx="3"/>
          </p:cNvCxnSpPr>
          <p:nvPr/>
        </p:nvCxnSpPr>
        <p:spPr>
          <a:xfrm flipH="1">
            <a:off x="10141406" y="5170894"/>
            <a:ext cx="1189078" cy="4586691"/>
          </a:xfrm>
          <a:prstGeom prst="bentConnector4">
            <a:avLst>
              <a:gd name="adj1" fmla="val -336590"/>
              <a:gd name="adj2" fmla="val 10973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8926133" y="4529186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117072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/>
          <p:cNvCxnSpPr>
            <a:stCxn id="99" idx="2"/>
            <a:endCxn id="98" idx="1"/>
          </p:cNvCxnSpPr>
          <p:nvPr/>
        </p:nvCxnSpPr>
        <p:spPr>
          <a:xfrm>
            <a:off x="10128308" y="7739646"/>
            <a:ext cx="13098" cy="844339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5420823" y="4849229"/>
            <a:ext cx="342537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Authentication and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Authorization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8" name="Zylinder 107"/>
          <p:cNvSpPr/>
          <p:nvPr/>
        </p:nvSpPr>
        <p:spPr>
          <a:xfrm>
            <a:off x="3869705" y="4584546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LDAP</a:t>
            </a:r>
          </a:p>
          <a:p>
            <a:pPr algn="ctr"/>
            <a:r>
              <a:rPr lang="de-DE" sz="1800" b="1" dirty="0"/>
              <a:t>Directory</a:t>
            </a:r>
          </a:p>
        </p:txBody>
      </p:sp>
      <p:cxnSp>
        <p:nvCxnSpPr>
          <p:cNvPr id="102" name="Gerade Verbindung mit Pfeil 101"/>
          <p:cNvCxnSpPr>
            <a:stCxn id="12" idx="2"/>
            <a:endCxn id="108" idx="4"/>
          </p:cNvCxnSpPr>
          <p:nvPr/>
        </p:nvCxnSpPr>
        <p:spPr>
          <a:xfrm flipH="1">
            <a:off x="5141466" y="5170894"/>
            <a:ext cx="3784667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Ellipse 112"/>
          <p:cNvSpPr/>
          <p:nvPr/>
        </p:nvSpPr>
        <p:spPr>
          <a:xfrm>
            <a:off x="12827805" y="3578173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err="1"/>
              <a:t>External</a:t>
            </a:r>
            <a:br>
              <a:rPr lang="de-DE" sz="1800" b="1" dirty="0"/>
            </a:br>
            <a:r>
              <a:rPr lang="de-DE" sz="1800" b="1" dirty="0" err="1"/>
              <a:t>Applications</a:t>
            </a:r>
            <a:endParaRPr lang="de-DE" sz="1800" b="1" dirty="0"/>
          </a:p>
        </p:txBody>
      </p:sp>
      <p:cxnSp>
        <p:nvCxnSpPr>
          <p:cNvPr id="117" name="Gewinkelte Verbindung 116"/>
          <p:cNvCxnSpPr>
            <a:stCxn id="113" idx="2"/>
            <a:endCxn id="12" idx="7"/>
          </p:cNvCxnSpPr>
          <p:nvPr/>
        </p:nvCxnSpPr>
        <p:spPr>
          <a:xfrm rot="10800000" flipV="1">
            <a:off x="10978375" y="4036892"/>
            <a:ext cx="1849430" cy="68024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grpSp>
        <p:nvGrpSpPr>
          <p:cNvPr id="87" name="Gruppieren 86"/>
          <p:cNvGrpSpPr/>
          <p:nvPr/>
        </p:nvGrpSpPr>
        <p:grpSpPr>
          <a:xfrm>
            <a:off x="11653562" y="7606512"/>
            <a:ext cx="1289724" cy="709690"/>
            <a:chOff x="4444610" y="8136336"/>
            <a:chExt cx="1289724" cy="709690"/>
          </a:xfrm>
        </p:grpSpPr>
        <p:sp>
          <p:nvSpPr>
            <p:cNvPr id="86" name="Abgerundetes Rechteck 85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84" name="Abgerundetes Rechteck 83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85" name="Abgerundetes Rechteck 84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/>
                <a:t>Agents</a:t>
              </a:r>
              <a:r>
                <a:rPr lang="de-DE" sz="1800" b="1" dirty="0"/>
                <a:t> </a:t>
              </a:r>
            </a:p>
          </p:txBody>
        </p:sp>
      </p:grpSp>
      <p:grpSp>
        <p:nvGrpSpPr>
          <p:cNvPr id="88" name="Gruppieren 87"/>
          <p:cNvGrpSpPr/>
          <p:nvPr/>
        </p:nvGrpSpPr>
        <p:grpSpPr>
          <a:xfrm>
            <a:off x="7621451" y="7608788"/>
            <a:ext cx="1289724" cy="709690"/>
            <a:chOff x="4444610" y="8136336"/>
            <a:chExt cx="1289724" cy="709690"/>
          </a:xfrm>
        </p:grpSpPr>
        <p:sp>
          <p:nvSpPr>
            <p:cNvPr id="89" name="Abgerundetes Rechteck 88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0" name="Abgerundetes Rechteck 89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2" name="Abgerundetes Rechteck 91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/>
                <a:t>Agents</a:t>
              </a:r>
              <a:r>
                <a:rPr lang="de-DE" sz="1800" b="1" dirty="0"/>
                <a:t> </a:t>
              </a:r>
            </a:p>
          </p:txBody>
        </p:sp>
      </p:grpSp>
      <p:grpSp>
        <p:nvGrpSpPr>
          <p:cNvPr id="93" name="Gruppieren 92"/>
          <p:cNvGrpSpPr/>
          <p:nvPr/>
        </p:nvGrpSpPr>
        <p:grpSpPr>
          <a:xfrm>
            <a:off x="3660668" y="7605984"/>
            <a:ext cx="1289724" cy="709690"/>
            <a:chOff x="4444610" y="8136336"/>
            <a:chExt cx="1289724" cy="709690"/>
          </a:xfrm>
        </p:grpSpPr>
        <p:sp>
          <p:nvSpPr>
            <p:cNvPr id="94" name="Abgerundetes Rechteck 93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5" name="Abgerundetes Rechteck 94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7" name="Abgerundetes Rechteck 96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/>
                <a:t>Agents</a:t>
              </a:r>
              <a:r>
                <a:rPr lang="de-DE" sz="1800" b="1" dirty="0"/>
                <a:t> </a:t>
              </a:r>
            </a:p>
          </p:txBody>
        </p:sp>
      </p:grpSp>
      <p:cxnSp>
        <p:nvCxnSpPr>
          <p:cNvPr id="105" name="Gewinkelte Verbindung 104"/>
          <p:cNvCxnSpPr>
            <a:stCxn id="101" idx="1"/>
            <a:endCxn id="94" idx="0"/>
          </p:cNvCxnSpPr>
          <p:nvPr/>
        </p:nvCxnSpPr>
        <p:spPr>
          <a:xfrm rot="10800000" flipV="1">
            <a:off x="4407889" y="7213866"/>
            <a:ext cx="646317" cy="39211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winkelte Verbindung 104"/>
          <p:cNvCxnSpPr>
            <a:stCxn id="99" idx="1"/>
            <a:endCxn id="89" idx="0"/>
          </p:cNvCxnSpPr>
          <p:nvPr/>
        </p:nvCxnSpPr>
        <p:spPr>
          <a:xfrm rot="10800000" flipV="1">
            <a:off x="8368672" y="7213866"/>
            <a:ext cx="784277" cy="394922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Gewinkelte Verbindung 104"/>
          <p:cNvCxnSpPr>
            <a:stCxn id="100" idx="1"/>
            <a:endCxn id="86" idx="0"/>
          </p:cNvCxnSpPr>
          <p:nvPr/>
        </p:nvCxnSpPr>
        <p:spPr>
          <a:xfrm rot="10800000" flipV="1">
            <a:off x="12400782" y="7213866"/>
            <a:ext cx="638572" cy="39264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10022139" y="2695512"/>
            <a:ext cx="12700" cy="7985149"/>
          </a:xfrm>
          <a:prstGeom prst="bentConnector3">
            <a:avLst>
              <a:gd name="adj1" fmla="val 3057142"/>
            </a:avLst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stCxn id="12" idx="4"/>
            <a:endCxn id="99" idx="0"/>
          </p:cNvCxnSpPr>
          <p:nvPr/>
        </p:nvCxnSpPr>
        <p:spPr>
          <a:xfrm flipH="1">
            <a:off x="10128308" y="5812602"/>
            <a:ext cx="1" cy="875484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546080" y="375048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Programming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Interface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User Interface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control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4</a:t>
            </a:fld>
            <a:endParaRPr lang="de-DE" dirty="0"/>
          </a:p>
        </p:txBody>
      </p:sp>
      <p:sp>
        <p:nvSpPr>
          <p:cNvPr id="47" name="Ellipse 46"/>
          <p:cNvSpPr/>
          <p:nvPr/>
        </p:nvSpPr>
        <p:spPr>
          <a:xfrm>
            <a:off x="5753703" y="3667107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/>
              <a:t>PowerShell</a:t>
            </a:r>
            <a:br>
              <a:rPr lang="de-DE" sz="1800" b="1" dirty="0"/>
            </a:br>
            <a:r>
              <a:rPr lang="de-DE" sz="1800" b="1" dirty="0"/>
              <a:t>CLI</a:t>
            </a:r>
          </a:p>
        </p:txBody>
      </p:sp>
      <p:cxnSp>
        <p:nvCxnSpPr>
          <p:cNvPr id="48" name="Gewinkelte Verbindung 47"/>
          <p:cNvCxnSpPr>
            <a:stCxn id="47" idx="6"/>
            <a:endCxn id="12" idx="1"/>
          </p:cNvCxnSpPr>
          <p:nvPr/>
        </p:nvCxnSpPr>
        <p:spPr>
          <a:xfrm>
            <a:off x="7727646" y="4125827"/>
            <a:ext cx="1550596" cy="59131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7767959" y="378993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Scripting Interface</a:t>
            </a:r>
          </a:p>
        </p:txBody>
      </p:sp>
    </p:spTree>
    <p:extLst>
      <p:ext uri="{BB962C8B-B14F-4D97-AF65-F5344CB8AC3E}">
        <p14:creationId xmlns:p14="http://schemas.microsoft.com/office/powerpoint/2010/main" val="1240980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09"/>
            <a:ext cx="12404035" cy="374656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3419061" y="6122504"/>
            <a:ext cx="12404035" cy="432020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Network Zone </a:t>
            </a:r>
            <a:r>
              <a:rPr lang="de-DE" sz="1700" b="1" dirty="0" err="1"/>
              <a:t>with</a:t>
            </a:r>
            <a:br>
              <a:rPr lang="de-DE" sz="1700" b="1" dirty="0"/>
            </a:br>
            <a:r>
              <a:rPr lang="de-DE" sz="1700" b="1" dirty="0" err="1"/>
              <a:t>restricted</a:t>
            </a:r>
            <a:r>
              <a:rPr lang="de-DE" sz="1700" b="1" dirty="0"/>
              <a:t> </a:t>
            </a:r>
            <a:r>
              <a:rPr lang="de-DE" sz="1700" b="1" dirty="0" err="1"/>
              <a:t>user</a:t>
            </a:r>
            <a:r>
              <a:rPr lang="de-DE" sz="1700" b="1" dirty="0"/>
              <a:t> </a:t>
            </a:r>
            <a:r>
              <a:rPr lang="de-DE" sz="1700" b="1" dirty="0" err="1"/>
              <a:t>access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have</a:t>
            </a:r>
            <a:r>
              <a:rPr lang="de-DE" sz="1700" dirty="0"/>
              <a:t> limited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requires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connection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Master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authenticated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Web Service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con-figured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LDAP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connec-tions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enforced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Network Zone </a:t>
            </a:r>
            <a:r>
              <a:rPr lang="de-DE" sz="1700" b="1" dirty="0" err="1"/>
              <a:t>without</a:t>
            </a:r>
            <a:br>
              <a:rPr lang="de-DE" sz="1700" b="1" dirty="0"/>
            </a:br>
            <a:r>
              <a:rPr lang="de-DE" sz="1700" b="1" dirty="0" err="1"/>
              <a:t>user</a:t>
            </a:r>
            <a:r>
              <a:rPr lang="de-DE" sz="1700" b="1" dirty="0"/>
              <a:t> </a:t>
            </a:r>
            <a:r>
              <a:rPr lang="de-DE" sz="1700" b="1" dirty="0" err="1"/>
              <a:t>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Master and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in </a:t>
            </a:r>
            <a:r>
              <a:rPr lang="de-DE" sz="1700" dirty="0" err="1"/>
              <a:t>this</a:t>
            </a:r>
            <a:r>
              <a:rPr lang="de-DE" sz="1700" dirty="0"/>
              <a:t> </a:t>
            </a:r>
            <a:r>
              <a:rPr lang="de-DE" sz="1700" dirty="0" err="1"/>
              <a:t>zone</a:t>
            </a:r>
            <a:r>
              <a:rPr lang="de-DE" sz="1700" dirty="0"/>
              <a:t> </a:t>
            </a:r>
            <a:r>
              <a:rPr lang="de-DE" sz="1700" dirty="0" err="1"/>
              <a:t>without</a:t>
            </a:r>
            <a:r>
              <a:rPr lang="de-DE" sz="1700" dirty="0"/>
              <a:t> </a:t>
            </a:r>
            <a:r>
              <a:rPr lang="de-DE" sz="1700" dirty="0" err="1"/>
              <a:t>direct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Master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Master </a:t>
            </a:r>
            <a:r>
              <a:rPr lang="de-DE" sz="1700" dirty="0" err="1"/>
              <a:t>instances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Overview: Security 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Security: JOC Cockpit / Web Service / Master / Agent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9506006" y="8849449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Database</a:t>
            </a:r>
          </a:p>
        </p:txBody>
      </p:sp>
      <p:sp>
        <p:nvSpPr>
          <p:cNvPr id="99" name="Abgerundetes Rechteck 98"/>
          <p:cNvSpPr/>
          <p:nvPr/>
        </p:nvSpPr>
        <p:spPr>
          <a:xfrm>
            <a:off x="9152948" y="695355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3039354" y="695355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95355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cxnSp>
        <p:nvCxnSpPr>
          <p:cNvPr id="160" name="Gewinkelte Verbindung 159"/>
          <p:cNvCxnSpPr>
            <a:stCxn id="101" idx="2"/>
            <a:endCxn id="98" idx="2"/>
          </p:cNvCxnSpPr>
          <p:nvPr/>
        </p:nvCxnSpPr>
        <p:spPr>
          <a:xfrm rot="16200000" flipH="1">
            <a:off x="7052216" y="6982458"/>
            <a:ext cx="1431139" cy="347644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9" name="Textfeld 41"/>
          <p:cNvSpPr txBox="1"/>
          <p:nvPr/>
        </p:nvSpPr>
        <p:spPr>
          <a:xfrm>
            <a:off x="12225563" y="9969521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20" name="Textfeld 41"/>
          <p:cNvSpPr txBox="1"/>
          <p:nvPr/>
        </p:nvSpPr>
        <p:spPr>
          <a:xfrm>
            <a:off x="6036323" y="9113486"/>
            <a:ext cx="267013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algn="l" defTabSz="282001" eaLnBrk="0" hangingPunct="0">
              <a:spcBef>
                <a:spcPct val="20000"/>
              </a:spcBef>
            </a:pP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lang="de-DE" sz="1400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lang="de-DE" sz="1400" dirty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1" name="Gewinkelte Verbindung 20493"/>
          <p:cNvCxnSpPr>
            <a:stCxn id="100" idx="2"/>
            <a:endCxn id="98" idx="4"/>
          </p:cNvCxnSpPr>
          <p:nvPr/>
        </p:nvCxnSpPr>
        <p:spPr>
          <a:xfrm rot="5400000">
            <a:off x="11680191" y="7101725"/>
            <a:ext cx="1431139" cy="323790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feld 41"/>
          <p:cNvSpPr txBox="1"/>
          <p:nvPr/>
        </p:nvSpPr>
        <p:spPr>
          <a:xfrm>
            <a:off x="11211340" y="9117014"/>
            <a:ext cx="2775714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algn="r" defTabSz="282001" eaLnBrk="0" hangingPunct="0">
              <a:spcBef>
                <a:spcPct val="20000"/>
              </a:spcBef>
            </a:pP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lang="de-DE" sz="1400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lang="de-DE" sz="1400" dirty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cxnSp>
        <p:nvCxnSpPr>
          <p:cNvPr id="22" name="Elbow Connector 21"/>
          <p:cNvCxnSpPr>
            <a:stCxn id="12" idx="6"/>
            <a:endCxn id="98" idx="3"/>
          </p:cNvCxnSpPr>
          <p:nvPr/>
        </p:nvCxnSpPr>
        <p:spPr>
          <a:xfrm flipH="1">
            <a:off x="10141406" y="5170894"/>
            <a:ext cx="1189078" cy="4852155"/>
          </a:xfrm>
          <a:prstGeom prst="bentConnector4">
            <a:avLst>
              <a:gd name="adj1" fmla="val -340468"/>
              <a:gd name="adj2" fmla="val 10471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8926133" y="4529186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117072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/>
          <p:cNvCxnSpPr>
            <a:stCxn id="99" idx="2"/>
            <a:endCxn id="98" idx="1"/>
          </p:cNvCxnSpPr>
          <p:nvPr/>
        </p:nvCxnSpPr>
        <p:spPr>
          <a:xfrm>
            <a:off x="10128308" y="8005110"/>
            <a:ext cx="13098" cy="844339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5420823" y="4849229"/>
            <a:ext cx="342537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LDAP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8" name="Zylinder 107"/>
          <p:cNvSpPr/>
          <p:nvPr/>
        </p:nvSpPr>
        <p:spPr>
          <a:xfrm>
            <a:off x="3869705" y="4584546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LDAP</a:t>
            </a:r>
          </a:p>
          <a:p>
            <a:pPr algn="ctr"/>
            <a:r>
              <a:rPr lang="de-DE" sz="1800" b="1" dirty="0"/>
              <a:t>Directory</a:t>
            </a:r>
          </a:p>
        </p:txBody>
      </p:sp>
      <p:cxnSp>
        <p:nvCxnSpPr>
          <p:cNvPr id="102" name="Gerade Verbindung mit Pfeil 101"/>
          <p:cNvCxnSpPr>
            <a:stCxn id="12" idx="2"/>
            <a:endCxn id="108" idx="4"/>
          </p:cNvCxnSpPr>
          <p:nvPr/>
        </p:nvCxnSpPr>
        <p:spPr>
          <a:xfrm flipH="1">
            <a:off x="5141466" y="5170894"/>
            <a:ext cx="3784667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Ellipse 112"/>
          <p:cNvSpPr/>
          <p:nvPr/>
        </p:nvSpPr>
        <p:spPr>
          <a:xfrm>
            <a:off x="12827805" y="3578173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err="1"/>
              <a:t>External</a:t>
            </a:r>
            <a:br>
              <a:rPr lang="de-DE" sz="1800" b="1" dirty="0"/>
            </a:br>
            <a:r>
              <a:rPr lang="de-DE" sz="1800" b="1" dirty="0" err="1"/>
              <a:t>Applications</a:t>
            </a:r>
            <a:endParaRPr lang="de-DE" sz="1800" b="1" dirty="0"/>
          </a:p>
        </p:txBody>
      </p:sp>
      <p:cxnSp>
        <p:nvCxnSpPr>
          <p:cNvPr id="117" name="Gewinkelte Verbindung 116"/>
          <p:cNvCxnSpPr>
            <a:stCxn id="113" idx="2"/>
            <a:endCxn id="12" idx="7"/>
          </p:cNvCxnSpPr>
          <p:nvPr/>
        </p:nvCxnSpPr>
        <p:spPr>
          <a:xfrm rot="10800000" flipV="1">
            <a:off x="10978375" y="4036892"/>
            <a:ext cx="1849430" cy="68024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grpSp>
        <p:nvGrpSpPr>
          <p:cNvPr id="87" name="Gruppieren 86"/>
          <p:cNvGrpSpPr/>
          <p:nvPr/>
        </p:nvGrpSpPr>
        <p:grpSpPr>
          <a:xfrm>
            <a:off x="11653562" y="7871976"/>
            <a:ext cx="1289724" cy="709690"/>
            <a:chOff x="4444610" y="8136336"/>
            <a:chExt cx="1289724" cy="709690"/>
          </a:xfrm>
        </p:grpSpPr>
        <p:sp>
          <p:nvSpPr>
            <p:cNvPr id="86" name="Abgerundetes Rechteck 85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84" name="Abgerundetes Rechteck 83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85" name="Abgerundetes Rechteck 84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/>
                <a:t>Agents</a:t>
              </a:r>
              <a:r>
                <a:rPr lang="de-DE" sz="1800" b="1" dirty="0"/>
                <a:t> </a:t>
              </a:r>
            </a:p>
          </p:txBody>
        </p:sp>
      </p:grpSp>
      <p:grpSp>
        <p:nvGrpSpPr>
          <p:cNvPr id="88" name="Gruppieren 87"/>
          <p:cNvGrpSpPr/>
          <p:nvPr/>
        </p:nvGrpSpPr>
        <p:grpSpPr>
          <a:xfrm>
            <a:off x="7621451" y="7874252"/>
            <a:ext cx="1289724" cy="709690"/>
            <a:chOff x="4444610" y="8136336"/>
            <a:chExt cx="1289724" cy="709690"/>
          </a:xfrm>
        </p:grpSpPr>
        <p:sp>
          <p:nvSpPr>
            <p:cNvPr id="89" name="Abgerundetes Rechteck 88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0" name="Abgerundetes Rechteck 89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2" name="Abgerundetes Rechteck 91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/>
                <a:t>Agents</a:t>
              </a:r>
              <a:r>
                <a:rPr lang="de-DE" sz="1800" b="1" dirty="0"/>
                <a:t> </a:t>
              </a:r>
            </a:p>
          </p:txBody>
        </p:sp>
      </p:grpSp>
      <p:grpSp>
        <p:nvGrpSpPr>
          <p:cNvPr id="93" name="Gruppieren 92"/>
          <p:cNvGrpSpPr/>
          <p:nvPr/>
        </p:nvGrpSpPr>
        <p:grpSpPr>
          <a:xfrm>
            <a:off x="3660668" y="7871448"/>
            <a:ext cx="1289724" cy="709690"/>
            <a:chOff x="4444610" y="8136336"/>
            <a:chExt cx="1289724" cy="709690"/>
          </a:xfrm>
        </p:grpSpPr>
        <p:sp>
          <p:nvSpPr>
            <p:cNvPr id="94" name="Abgerundetes Rechteck 93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5" name="Abgerundetes Rechteck 94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7" name="Abgerundetes Rechteck 96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/>
                <a:t>Agents</a:t>
              </a:r>
              <a:r>
                <a:rPr lang="de-DE" sz="1800" b="1" dirty="0"/>
                <a:t> </a:t>
              </a:r>
            </a:p>
          </p:txBody>
        </p:sp>
      </p:grpSp>
      <p:cxnSp>
        <p:nvCxnSpPr>
          <p:cNvPr id="105" name="Gewinkelte Verbindung 104"/>
          <p:cNvCxnSpPr>
            <a:stCxn id="101" idx="1"/>
            <a:endCxn id="94" idx="0"/>
          </p:cNvCxnSpPr>
          <p:nvPr/>
        </p:nvCxnSpPr>
        <p:spPr>
          <a:xfrm rot="10800000" flipV="1">
            <a:off x="4407889" y="7479330"/>
            <a:ext cx="646317" cy="39211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winkelte Verbindung 104"/>
          <p:cNvCxnSpPr>
            <a:stCxn id="99" idx="1"/>
            <a:endCxn id="89" idx="0"/>
          </p:cNvCxnSpPr>
          <p:nvPr/>
        </p:nvCxnSpPr>
        <p:spPr>
          <a:xfrm rot="10800000" flipV="1">
            <a:off x="8368672" y="7479330"/>
            <a:ext cx="784277" cy="394922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Gewinkelte Verbindung 104"/>
          <p:cNvCxnSpPr>
            <a:stCxn id="100" idx="1"/>
            <a:endCxn id="86" idx="0"/>
          </p:cNvCxnSpPr>
          <p:nvPr/>
        </p:nvCxnSpPr>
        <p:spPr>
          <a:xfrm rot="10800000" flipV="1">
            <a:off x="12400782" y="7479330"/>
            <a:ext cx="638572" cy="39264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10022139" y="2960976"/>
            <a:ext cx="12700" cy="7985149"/>
          </a:xfrm>
          <a:prstGeom prst="bentConnector3">
            <a:avLst>
              <a:gd name="adj1" fmla="val 3057142"/>
            </a:avLst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stCxn id="12" idx="4"/>
            <a:endCxn id="99" idx="0"/>
          </p:cNvCxnSpPr>
          <p:nvPr/>
        </p:nvCxnSpPr>
        <p:spPr>
          <a:xfrm flipH="1">
            <a:off x="10128308" y="5812602"/>
            <a:ext cx="1" cy="1140948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546080" y="375048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5</a:t>
            </a:fld>
            <a:endParaRPr lang="de-DE" dirty="0"/>
          </a:p>
        </p:txBody>
      </p:sp>
      <p:sp>
        <p:nvSpPr>
          <p:cNvPr id="47" name="Ellipse 46"/>
          <p:cNvSpPr/>
          <p:nvPr/>
        </p:nvSpPr>
        <p:spPr>
          <a:xfrm>
            <a:off x="5753703" y="3667107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/>
              <a:t>PowerShell</a:t>
            </a:r>
            <a:br>
              <a:rPr lang="de-DE" sz="1800" b="1" dirty="0"/>
            </a:br>
            <a:r>
              <a:rPr lang="de-DE" sz="1800" b="1" dirty="0"/>
              <a:t>CLI</a:t>
            </a:r>
          </a:p>
        </p:txBody>
      </p:sp>
      <p:cxnSp>
        <p:nvCxnSpPr>
          <p:cNvPr id="48" name="Gewinkelte Verbindung 47"/>
          <p:cNvCxnSpPr>
            <a:stCxn id="47" idx="6"/>
            <a:endCxn id="12" idx="1"/>
          </p:cNvCxnSpPr>
          <p:nvPr/>
        </p:nvCxnSpPr>
        <p:spPr>
          <a:xfrm>
            <a:off x="7727646" y="4125827"/>
            <a:ext cx="1550596" cy="59131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7767959" y="378993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53" name="Textfeld 41"/>
          <p:cNvSpPr txBox="1"/>
          <p:nvPr/>
        </p:nvSpPr>
        <p:spPr>
          <a:xfrm>
            <a:off x="3440177" y="2372333"/>
            <a:ext cx="2191997" cy="92333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Network Zone </a:t>
            </a: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with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800" b="1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limited </a:t>
            </a: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de-DE" sz="1800" b="1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user</a:t>
            </a:r>
            <a:r>
              <a:rPr lang="de-DE" sz="1800" b="1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800" b="1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access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4" name="Textfeld 41"/>
          <p:cNvSpPr txBox="1"/>
          <p:nvPr/>
        </p:nvSpPr>
        <p:spPr>
          <a:xfrm>
            <a:off x="3440177" y="6169070"/>
            <a:ext cx="2191997" cy="92333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Network Zone </a:t>
            </a: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without</a:t>
            </a:r>
            <a:endParaRPr lang="de-DE" sz="1800" b="1" dirty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de-DE" sz="1800" b="1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user</a:t>
            </a:r>
            <a:r>
              <a:rPr lang="de-DE" sz="1800" b="1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800" b="1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access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5" name="Textfeld 41"/>
          <p:cNvSpPr txBox="1"/>
          <p:nvPr/>
        </p:nvSpPr>
        <p:spPr>
          <a:xfrm>
            <a:off x="7735317" y="7171553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56" name="Textfeld 41"/>
          <p:cNvSpPr txBox="1"/>
          <p:nvPr/>
        </p:nvSpPr>
        <p:spPr>
          <a:xfrm>
            <a:off x="12247078" y="4849228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10178408" y="619969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</p:spTree>
    <p:extLst>
      <p:ext uri="{BB962C8B-B14F-4D97-AF65-F5344CB8AC3E}">
        <p14:creationId xmlns:p14="http://schemas.microsoft.com/office/powerpoint/2010/main" val="3406555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Overview</a:t>
            </a:r>
            <a:r>
              <a:rPr lang="de-DE" dirty="0"/>
              <a:t>: </a:t>
            </a:r>
            <a:r>
              <a:rPr lang="de-DE" dirty="0" err="1"/>
              <a:t>Supported</a:t>
            </a:r>
            <a:r>
              <a:rPr lang="de-DE" dirty="0"/>
              <a:t> </a:t>
            </a:r>
            <a:r>
              <a:rPr lang="de-DE" dirty="0" err="1"/>
              <a:t>Platforms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Platforms</a:t>
            </a:r>
            <a:r>
              <a:rPr lang="de-DE" dirty="0"/>
              <a:t>: JOC Cockpit / Web Service / Master / Agent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JOC Cockpit and REST Web Service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Windows and Linux</a:t>
            </a:r>
          </a:p>
          <a:p>
            <a:r>
              <a:rPr lang="de-DE" b="1" dirty="0"/>
              <a:t>Master /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Master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Windows and Linux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supports</a:t>
            </a:r>
            <a:r>
              <a:rPr lang="de-DE" dirty="0"/>
              <a:t> a Java Virtual </a:t>
            </a:r>
            <a:r>
              <a:rPr lang="de-DE" dirty="0" err="1"/>
              <a:t>Machine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Database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JobScheduler REST Web Service and Master </a:t>
            </a:r>
            <a:r>
              <a:rPr lang="de-DE" dirty="0" err="1"/>
              <a:t>use</a:t>
            </a:r>
            <a:r>
              <a:rPr lang="de-DE" dirty="0"/>
              <a:t> a </a:t>
            </a:r>
            <a:r>
              <a:rPr lang="de-DE" dirty="0" err="1"/>
              <a:t>database</a:t>
            </a:r>
            <a:r>
              <a:rPr lang="de-DE" dirty="0"/>
              <a:t> on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b="1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</a:t>
            </a:r>
            <a:r>
              <a:rPr lang="de-DE" dirty="0" err="1"/>
              <a:t>locally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Master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on </a:t>
            </a:r>
            <a:r>
              <a:rPr lang="de-DE" dirty="0" err="1"/>
              <a:t>any</a:t>
            </a:r>
            <a:r>
              <a:rPr lang="de-DE" dirty="0"/>
              <a:t> JobScheduler Agent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6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443750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Windows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667778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Linux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891806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Solaris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561651" y="509728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  <a:p>
            <a:pPr algn="ctr"/>
            <a:r>
              <a:rPr lang="de-DE" sz="1800" b="1" dirty="0"/>
              <a:t>Windows</a:t>
            </a:r>
          </a:p>
        </p:txBody>
      </p:sp>
      <p:cxnSp>
        <p:nvCxnSpPr>
          <p:cNvPr id="77" name="Gerade Verbindung mit Pfeil 76"/>
          <p:cNvCxnSpPr>
            <a:stCxn id="58" idx="2"/>
          </p:cNvCxnSpPr>
          <p:nvPr/>
        </p:nvCxnSpPr>
        <p:spPr>
          <a:xfrm>
            <a:off x="6537011" y="6148844"/>
            <a:ext cx="3609" cy="85853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10074596" y="509728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  <a:p>
            <a:pPr algn="ctr"/>
            <a:r>
              <a:rPr lang="de-DE" sz="1800" b="1" dirty="0"/>
              <a:t>Linux</a:t>
            </a:r>
          </a:p>
        </p:txBody>
      </p:sp>
      <p:cxnSp>
        <p:nvCxnSpPr>
          <p:cNvPr id="34" name="Gerade Verbindung mit Pfeil 33"/>
          <p:cNvCxnSpPr>
            <a:stCxn id="25" idx="2"/>
          </p:cNvCxnSpPr>
          <p:nvPr/>
        </p:nvCxnSpPr>
        <p:spPr>
          <a:xfrm>
            <a:off x="11049956" y="6148845"/>
            <a:ext cx="7419" cy="853438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751116" y="360376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stCxn id="58" idx="0"/>
          </p:cNvCxnSpPr>
          <p:nvPr/>
        </p:nvCxnSpPr>
        <p:spPr>
          <a:xfrm rot="5400000" flipH="1" flipV="1">
            <a:off x="9893327" y="1239496"/>
            <a:ext cx="501472" cy="721410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135480" y="4252296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2275169" y="3621336"/>
            <a:ext cx="250737" cy="2701162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4283195" y="7002283"/>
            <a:ext cx="3377565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7660760" y="7002283"/>
            <a:ext cx="5690235" cy="5091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751119" y="5221940"/>
            <a:ext cx="1922469" cy="153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400" dirty="0">
                <a:solidFill>
                  <a:srgbClr val="696969"/>
                </a:solidFill>
              </a:rPr>
              <a:t>Works </a:t>
            </a:r>
            <a:r>
              <a:rPr lang="de-DE" altLang="de-DE" sz="1400" dirty="0" err="1">
                <a:solidFill>
                  <a:srgbClr val="696969"/>
                </a:solidFill>
              </a:rPr>
              <a:t>with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supported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databases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including</a:t>
            </a:r>
            <a:r>
              <a:rPr lang="de-DE" altLang="de-DE" sz="1400" dirty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>
                <a:solidFill>
                  <a:srgbClr val="696969"/>
                </a:solidFill>
              </a:rPr>
              <a:t>Oracle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>
                <a:solidFill>
                  <a:srgbClr val="696969"/>
                </a:solidFill>
              </a:rPr>
              <a:t>SQL Server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 err="1">
                <a:solidFill>
                  <a:srgbClr val="696969"/>
                </a:solidFill>
              </a:rPr>
              <a:t>MariaDB</a:t>
            </a:r>
            <a:r>
              <a:rPr lang="de-DE" altLang="de-DE" sz="1400" dirty="0">
                <a:solidFill>
                  <a:srgbClr val="696969"/>
                </a:solidFill>
              </a:rPr>
              <a:t>/MySQL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 err="1">
                <a:solidFill>
                  <a:srgbClr val="696969"/>
                </a:solidFill>
              </a:rPr>
              <a:t>PostgreSQL</a:t>
            </a:r>
            <a:endParaRPr lang="de-DE" altLang="de-DE" sz="1400" dirty="0">
              <a:solidFill>
                <a:srgbClr val="696969"/>
              </a:solidFill>
            </a:endParaRPr>
          </a:p>
        </p:txBody>
      </p:sp>
      <p:sp>
        <p:nvSpPr>
          <p:cNvPr id="41" name="Text Box 85"/>
          <p:cNvSpPr txBox="1">
            <a:spLocks noChangeArrowheads="1"/>
          </p:cNvSpPr>
          <p:nvPr/>
        </p:nvSpPr>
        <p:spPr bwMode="auto">
          <a:xfrm>
            <a:off x="7601624" y="5141601"/>
            <a:ext cx="2377440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</a:pPr>
            <a:r>
              <a:rPr lang="de-DE" altLang="de-DE" sz="1400" dirty="0" err="1">
                <a:solidFill>
                  <a:srgbClr val="696969"/>
                </a:solidFill>
              </a:rPr>
              <a:t>Enables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job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execution</a:t>
            </a:r>
            <a:r>
              <a:rPr lang="de-DE" altLang="de-DE" sz="1400" dirty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>
                <a:solidFill>
                  <a:srgbClr val="696969"/>
                </a:solidFill>
              </a:rPr>
              <a:t>on JobScheduler Master </a:t>
            </a:r>
            <a:r>
              <a:rPr lang="de-DE" altLang="de-DE" sz="1400" dirty="0" err="1">
                <a:solidFill>
                  <a:srgbClr val="696969"/>
                </a:solidFill>
              </a:rPr>
              <a:t>instances</a:t>
            </a:r>
            <a:endParaRPr lang="de-DE" altLang="de-DE" sz="1400" dirty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>
                <a:solidFill>
                  <a:srgbClr val="696969"/>
                </a:solidFill>
              </a:rPr>
              <a:t>on JobScheduler </a:t>
            </a:r>
            <a:r>
              <a:rPr lang="de-DE" altLang="de-DE" sz="1400" dirty="0" err="1">
                <a:solidFill>
                  <a:srgbClr val="696969"/>
                </a:solidFill>
              </a:rPr>
              <a:t>Agents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for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any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platform</a:t>
            </a:r>
            <a:endParaRPr lang="de-DE" altLang="de-DE" sz="1400" dirty="0">
              <a:solidFill>
                <a:srgbClr val="696969"/>
              </a:solidFill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1122311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AIX</a:t>
            </a:r>
          </a:p>
        </p:txBody>
      </p:sp>
      <p:sp>
        <p:nvSpPr>
          <p:cNvPr id="44" name="Abgerundetes Rechteck 43"/>
          <p:cNvSpPr/>
          <p:nvPr/>
        </p:nvSpPr>
        <p:spPr>
          <a:xfrm>
            <a:off x="556526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Mac OS</a:t>
            </a:r>
          </a:p>
        </p:txBody>
      </p:sp>
      <p:sp>
        <p:nvSpPr>
          <p:cNvPr id="45" name="Abgerundetes Rechteck 44"/>
          <p:cNvSpPr/>
          <p:nvPr/>
        </p:nvSpPr>
        <p:spPr>
          <a:xfrm>
            <a:off x="1007249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 err="1"/>
              <a:t>Raspberry</a:t>
            </a:r>
            <a:r>
              <a:rPr lang="de-DE" sz="1800" b="1" dirty="0"/>
              <a:t> Pi</a:t>
            </a:r>
          </a:p>
        </p:txBody>
      </p:sp>
      <p:sp>
        <p:nvSpPr>
          <p:cNvPr id="46" name="Abgerundetes Rechteck 45"/>
          <p:cNvSpPr/>
          <p:nvPr/>
        </p:nvSpPr>
        <p:spPr>
          <a:xfrm>
            <a:off x="780554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Docker</a:t>
            </a:r>
          </a:p>
        </p:txBody>
      </p:sp>
      <p:cxnSp>
        <p:nvCxnSpPr>
          <p:cNvPr id="5" name="Gerade Verbindung mit Pfeil 4"/>
          <p:cNvCxnSpPr>
            <a:endCxn id="44" idx="0"/>
          </p:cNvCxnSpPr>
          <p:nvPr/>
        </p:nvCxnSpPr>
        <p:spPr>
          <a:xfrm>
            <a:off x="6540620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8763755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>
            <a:off x="11057375" y="7002283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>
            <a:endCxn id="43" idx="0"/>
          </p:cNvCxnSpPr>
          <p:nvPr/>
        </p:nvCxnSpPr>
        <p:spPr>
          <a:xfrm>
            <a:off x="12198470" y="7002283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13521591" y="7905490"/>
            <a:ext cx="160804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400" dirty="0">
                <a:solidFill>
                  <a:srgbClr val="696969"/>
                </a:solidFill>
              </a:rPr>
              <a:t>Works </a:t>
            </a:r>
            <a:r>
              <a:rPr lang="de-DE" altLang="de-DE" sz="1400" dirty="0" err="1">
                <a:solidFill>
                  <a:srgbClr val="696969"/>
                </a:solidFill>
              </a:rPr>
              <a:t>with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any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platform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that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supports</a:t>
            </a:r>
            <a:r>
              <a:rPr lang="de-DE" altLang="de-DE" sz="1400" dirty="0">
                <a:solidFill>
                  <a:srgbClr val="696969"/>
                </a:solidFill>
              </a:rPr>
              <a:t> a Java Virtual </a:t>
            </a:r>
            <a:r>
              <a:rPr lang="de-DE" altLang="de-DE" sz="1400" dirty="0" err="1">
                <a:solidFill>
                  <a:srgbClr val="696969"/>
                </a:solidFill>
              </a:rPr>
              <a:t>Machine</a:t>
            </a:r>
            <a:endParaRPr lang="de-DE" altLang="de-DE" sz="1400" dirty="0">
              <a:solidFill>
                <a:srgbClr val="696969"/>
              </a:solidFill>
            </a:endParaRPr>
          </a:p>
        </p:txBody>
      </p:sp>
      <p:cxnSp>
        <p:nvCxnSpPr>
          <p:cNvPr id="59" name="Gerade Verbindung mit Pfeil 58"/>
          <p:cNvCxnSpPr/>
          <p:nvPr/>
        </p:nvCxnSpPr>
        <p:spPr>
          <a:xfrm>
            <a:off x="7660760" y="7002284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Abgerundetes Rechteck 34"/>
          <p:cNvSpPr/>
          <p:nvPr/>
        </p:nvSpPr>
        <p:spPr>
          <a:xfrm>
            <a:off x="3307835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HP-UX</a:t>
            </a:r>
          </a:p>
        </p:txBody>
      </p:sp>
      <p:cxnSp>
        <p:nvCxnSpPr>
          <p:cNvPr id="36" name="Gerade Verbindung mit Pfeil 35"/>
          <p:cNvCxnSpPr/>
          <p:nvPr/>
        </p:nvCxnSpPr>
        <p:spPr>
          <a:xfrm>
            <a:off x="4273670" y="7011809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Abgerundetes Rechteck 36"/>
          <p:cNvSpPr/>
          <p:nvPr/>
        </p:nvSpPr>
        <p:spPr>
          <a:xfrm>
            <a:off x="12377540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/>
              <a:t>platform</a:t>
            </a:r>
            <a:endParaRPr lang="de-DE" sz="1800" b="1" dirty="0"/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13350995" y="7030858"/>
            <a:ext cx="0" cy="226314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Abgerundetes Rechteck 46"/>
          <p:cNvSpPr/>
          <p:nvPr/>
        </p:nvSpPr>
        <p:spPr>
          <a:xfrm>
            <a:off x="4445522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JOC Cockpit</a:t>
            </a:r>
          </a:p>
          <a:p>
            <a:pPr algn="ctr"/>
            <a:r>
              <a:rPr lang="de-DE" sz="1800" b="1" dirty="0"/>
              <a:t>Windows</a:t>
            </a:r>
          </a:p>
        </p:txBody>
      </p:sp>
      <p:sp>
        <p:nvSpPr>
          <p:cNvPr id="51" name="Abgerundetes Rechteck 50"/>
          <p:cNvSpPr/>
          <p:nvPr/>
        </p:nvSpPr>
        <p:spPr>
          <a:xfrm>
            <a:off x="8926082" y="2554627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JOC Cockpit</a:t>
            </a:r>
          </a:p>
          <a:p>
            <a:pPr algn="ctr"/>
            <a:r>
              <a:rPr lang="de-DE" sz="1800" b="1" dirty="0"/>
              <a:t>Linux</a:t>
            </a:r>
          </a:p>
        </p:txBody>
      </p:sp>
      <p:cxnSp>
        <p:nvCxnSpPr>
          <p:cNvPr id="55" name="Gewinkelte Verbindung 54"/>
          <p:cNvCxnSpPr>
            <a:stCxn id="62" idx="2"/>
          </p:cNvCxnSpPr>
          <p:nvPr/>
        </p:nvCxnSpPr>
        <p:spPr>
          <a:xfrm rot="16200000" flipH="1">
            <a:off x="10412106" y="847222"/>
            <a:ext cx="580046" cy="609797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winkelte Verbindung 60"/>
          <p:cNvCxnSpPr>
            <a:stCxn id="63" idx="2"/>
          </p:cNvCxnSpPr>
          <p:nvPr/>
        </p:nvCxnSpPr>
        <p:spPr>
          <a:xfrm rot="16200000" flipH="1">
            <a:off x="12791924" y="3012734"/>
            <a:ext cx="365738" cy="155264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Abgerundetes Rechteck 61"/>
          <p:cNvSpPr/>
          <p:nvPr/>
        </p:nvSpPr>
        <p:spPr>
          <a:xfrm>
            <a:off x="667778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Web Service</a:t>
            </a:r>
          </a:p>
          <a:p>
            <a:pPr algn="ctr"/>
            <a:r>
              <a:rPr lang="de-DE" sz="1800" b="1" dirty="0"/>
              <a:t>Windows</a:t>
            </a:r>
          </a:p>
        </p:txBody>
      </p:sp>
      <p:sp>
        <p:nvSpPr>
          <p:cNvPr id="63" name="Abgerundetes Rechteck 62"/>
          <p:cNvSpPr/>
          <p:nvPr/>
        </p:nvSpPr>
        <p:spPr>
          <a:xfrm>
            <a:off x="1122311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Web Service</a:t>
            </a:r>
          </a:p>
          <a:p>
            <a:pPr algn="ctr"/>
            <a:r>
              <a:rPr lang="de-DE" sz="1800" b="1" dirty="0"/>
              <a:t>Linux</a:t>
            </a:r>
          </a:p>
        </p:txBody>
      </p:sp>
      <p:cxnSp>
        <p:nvCxnSpPr>
          <p:cNvPr id="24" name="Gerade Verbindung mit Pfeil 23"/>
          <p:cNvCxnSpPr>
            <a:stCxn id="47" idx="3"/>
            <a:endCxn id="62" idx="1"/>
          </p:cNvCxnSpPr>
          <p:nvPr/>
        </p:nvCxnSpPr>
        <p:spPr>
          <a:xfrm>
            <a:off x="6396242" y="3080408"/>
            <a:ext cx="281538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>
            <a:stCxn id="51" idx="3"/>
            <a:endCxn id="63" idx="1"/>
          </p:cNvCxnSpPr>
          <p:nvPr/>
        </p:nvCxnSpPr>
        <p:spPr>
          <a:xfrm>
            <a:off x="10876802" y="3080407"/>
            <a:ext cx="346308" cy="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/>
          <p:cNvCxnSpPr/>
          <p:nvPr/>
        </p:nvCxnSpPr>
        <p:spPr>
          <a:xfrm>
            <a:off x="5395665" y="7030858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mit Pfeil 64"/>
          <p:cNvCxnSpPr/>
          <p:nvPr/>
        </p:nvCxnSpPr>
        <p:spPr>
          <a:xfrm>
            <a:off x="9893420" y="7030857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27475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Master </a:t>
            </a:r>
            <a:r>
              <a:rPr lang="de-DE" sz="1700" dirty="0" err="1"/>
              <a:t>using</a:t>
            </a:r>
            <a:r>
              <a:rPr lang="de-DE" sz="1700" dirty="0"/>
              <a:t> a Web Service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performs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and </a:t>
            </a:r>
            <a:r>
              <a:rPr lang="de-DE" sz="1700" dirty="0" err="1"/>
              <a:t>authorization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Master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JobScheduler Master </a:t>
            </a:r>
            <a:r>
              <a:rPr lang="de-DE" sz="1700" dirty="0" err="1"/>
              <a:t>executes</a:t>
            </a:r>
            <a:r>
              <a:rPr lang="de-DE" sz="1700" dirty="0"/>
              <a:t> </a:t>
            </a:r>
            <a:r>
              <a:rPr lang="de-DE" sz="1700" dirty="0" err="1"/>
              <a:t>local</a:t>
            </a:r>
            <a:r>
              <a:rPr lang="de-DE" sz="1700" dirty="0"/>
              <a:t> </a:t>
            </a:r>
            <a:r>
              <a:rPr lang="de-DE" sz="1700" dirty="0" err="1"/>
              <a:t>tasks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remote </a:t>
            </a:r>
            <a:r>
              <a:rPr lang="de-DE" sz="1700" dirty="0" err="1"/>
              <a:t>tasks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JobScheduler Database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run</a:t>
            </a:r>
            <a:r>
              <a:rPr lang="de-DE" sz="1700" dirty="0"/>
              <a:t>-time </a:t>
            </a:r>
            <a:r>
              <a:rPr lang="de-DE" sz="1700" dirty="0" err="1"/>
              <a:t>information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Reporting Database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inventory</a:t>
            </a:r>
            <a:r>
              <a:rPr lang="de-DE" sz="1700" dirty="0"/>
              <a:t> and </a:t>
            </a:r>
            <a:r>
              <a:rPr lang="de-DE" sz="1700" dirty="0" err="1"/>
              <a:t>history</a:t>
            </a:r>
            <a:r>
              <a:rPr lang="de-DE" sz="1700" dirty="0"/>
              <a:t> </a:t>
            </a:r>
            <a:r>
              <a:rPr lang="de-DE" sz="1700" dirty="0" err="1"/>
              <a:t>information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Databases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mapped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</a:t>
            </a:r>
            <a:r>
              <a:rPr lang="de-DE" sz="1700" dirty="0" err="1"/>
              <a:t>single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 </a:t>
            </a:r>
            <a:r>
              <a:rPr lang="de-DE" sz="1700" dirty="0" err="1"/>
              <a:t>common</a:t>
            </a:r>
            <a:r>
              <a:rPr lang="de-DE" sz="1700" dirty="0"/>
              <a:t> </a:t>
            </a:r>
            <a:r>
              <a:rPr lang="de-DE" sz="1700" dirty="0" err="1"/>
              <a:t>schema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 and </a:t>
            </a:r>
            <a:r>
              <a:rPr lang="de-DE" sz="1700" dirty="0" err="1"/>
              <a:t>scripts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should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Scenario: Standalone JobScheduler Server for Interface, Master and Database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Setup Scenario: </a:t>
            </a:r>
            <a:r>
              <a:rPr lang="de-DE" dirty="0" err="1"/>
              <a:t>Standalone</a:t>
            </a:r>
            <a:r>
              <a:rPr lang="de-DE" dirty="0"/>
              <a:t> JobScheduler Server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9622807" y="4549851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JobScheduler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sp>
        <p:nvSpPr>
          <p:cNvPr id="99" name="Abgerundetes Rechteck 98"/>
          <p:cNvSpPr/>
          <p:nvPr/>
        </p:nvSpPr>
        <p:spPr>
          <a:xfrm>
            <a:off x="9282847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cxnSp>
        <p:nvCxnSpPr>
          <p:cNvPr id="105" name="Gewinkelte Verbindung 104"/>
          <p:cNvCxnSpPr>
            <a:stCxn id="99" idx="0"/>
            <a:endCxn id="97" idx="1"/>
          </p:cNvCxnSpPr>
          <p:nvPr/>
        </p:nvCxnSpPr>
        <p:spPr>
          <a:xfrm rot="16200000" flipH="1">
            <a:off x="11515886" y="1763616"/>
            <a:ext cx="169878" cy="2685236"/>
          </a:xfrm>
          <a:prstGeom prst="bentConnector4">
            <a:avLst>
              <a:gd name="adj1" fmla="val -134567"/>
              <a:gd name="adj2" fmla="val 7295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7</a:t>
            </a:fld>
            <a:endParaRPr lang="de-DE" dirty="0"/>
          </a:p>
        </p:txBody>
      </p:sp>
      <p:cxnSp>
        <p:nvCxnSpPr>
          <p:cNvPr id="13" name="Gerade Verbindung mit Pfeil 12"/>
          <p:cNvCxnSpPr>
            <a:stCxn id="12" idx="6"/>
            <a:endCxn id="99" idx="1"/>
          </p:cNvCxnSpPr>
          <p:nvPr/>
        </p:nvCxnSpPr>
        <p:spPr>
          <a:xfrm>
            <a:off x="8923669" y="3547075"/>
            <a:ext cx="359178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/>
          <p:cNvCxnSpPr>
            <a:stCxn id="99" idx="2"/>
            <a:endCxn id="98" idx="1"/>
          </p:cNvCxnSpPr>
          <p:nvPr/>
        </p:nvCxnSpPr>
        <p:spPr>
          <a:xfrm>
            <a:off x="10258207" y="4072855"/>
            <a:ext cx="0" cy="476996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4549851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Reporting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cxnSp>
        <p:nvCxnSpPr>
          <p:cNvPr id="104" name="Elbow Connector 21"/>
          <p:cNvCxnSpPr>
            <a:stCxn id="99" idx="3"/>
            <a:endCxn id="103" idx="3"/>
          </p:cNvCxnSpPr>
          <p:nvPr/>
        </p:nvCxnSpPr>
        <p:spPr>
          <a:xfrm flipH="1">
            <a:off x="7719845" y="3547075"/>
            <a:ext cx="3513722" cy="2176376"/>
          </a:xfrm>
          <a:prstGeom prst="bentConnector4">
            <a:avLst>
              <a:gd name="adj1" fmla="val -6506"/>
              <a:gd name="adj2" fmla="val 117725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361068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0"/>
            <a:ext cx="7950380" cy="39719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Server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69247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cxnSp>
        <p:nvCxnSpPr>
          <p:cNvPr id="125" name="Gewinkelte Verbindung 124"/>
          <p:cNvCxnSpPr>
            <a:stCxn id="99" idx="0"/>
            <a:endCxn id="121" idx="1"/>
          </p:cNvCxnSpPr>
          <p:nvPr/>
        </p:nvCxnSpPr>
        <p:spPr>
          <a:xfrm rot="16200000" flipH="1">
            <a:off x="10309114" y="2970387"/>
            <a:ext cx="2657793" cy="2759609"/>
          </a:xfrm>
          <a:prstGeom prst="bentConnector4">
            <a:avLst>
              <a:gd name="adj1" fmla="val -8601"/>
              <a:gd name="adj2" fmla="val 71296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992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Master </a:t>
            </a:r>
            <a:r>
              <a:rPr lang="de-DE" sz="1700" dirty="0" err="1"/>
              <a:t>using</a:t>
            </a:r>
            <a:r>
              <a:rPr lang="de-DE" sz="1700" dirty="0"/>
              <a:t> a Web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Master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JobScheduler Master </a:t>
            </a:r>
            <a:r>
              <a:rPr lang="de-DE" sz="1700" dirty="0" err="1"/>
              <a:t>executes</a:t>
            </a:r>
            <a:r>
              <a:rPr lang="de-DE" sz="1700" dirty="0"/>
              <a:t> </a:t>
            </a:r>
            <a:r>
              <a:rPr lang="de-DE" sz="1700" dirty="0" err="1"/>
              <a:t>local</a:t>
            </a:r>
            <a:r>
              <a:rPr lang="de-DE" sz="1700" dirty="0"/>
              <a:t> </a:t>
            </a:r>
            <a:r>
              <a:rPr lang="de-DE" sz="1700" dirty="0" err="1"/>
              <a:t>tasks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remote </a:t>
            </a:r>
            <a:r>
              <a:rPr lang="de-DE" sz="1700" dirty="0" err="1"/>
              <a:t>tasks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JobScheduler Database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run</a:t>
            </a:r>
            <a:r>
              <a:rPr lang="de-DE" sz="1700" dirty="0"/>
              <a:t>-time </a:t>
            </a:r>
            <a:r>
              <a:rPr lang="de-DE" sz="1700" dirty="0" err="1"/>
              <a:t>information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Reporting Database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inventory</a:t>
            </a:r>
            <a:r>
              <a:rPr lang="de-DE" sz="1700" dirty="0"/>
              <a:t> and </a:t>
            </a:r>
            <a:r>
              <a:rPr lang="de-DE" sz="1700" dirty="0" err="1"/>
              <a:t>history</a:t>
            </a:r>
            <a:r>
              <a:rPr lang="de-DE" sz="1700" dirty="0"/>
              <a:t> </a:t>
            </a:r>
            <a:r>
              <a:rPr lang="de-DE" sz="1700" dirty="0" err="1"/>
              <a:t>information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Databases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server</a:t>
            </a:r>
            <a:r>
              <a:rPr lang="de-DE" sz="1700" dirty="0"/>
              <a:t> and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mapped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</a:t>
            </a:r>
            <a:r>
              <a:rPr lang="de-DE" sz="1700" dirty="0" err="1"/>
              <a:t>single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 </a:t>
            </a:r>
            <a:r>
              <a:rPr lang="de-DE" sz="1700" dirty="0" err="1"/>
              <a:t>common</a:t>
            </a:r>
            <a:r>
              <a:rPr lang="de-DE" sz="1700" dirty="0"/>
              <a:t> </a:t>
            </a:r>
            <a:r>
              <a:rPr lang="de-DE" sz="1700" dirty="0" err="1"/>
              <a:t>schema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 and </a:t>
            </a:r>
            <a:r>
              <a:rPr lang="de-DE" sz="1700" dirty="0" err="1"/>
              <a:t>scripts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should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Scenario: Standalone JobScheduler Server for Interface and Master, separate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Setup Scenario: JobScheduler Server, Database Server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9622807" y="5507147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JobScheduler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sp>
        <p:nvSpPr>
          <p:cNvPr id="99" name="Abgerundetes Rechteck 98"/>
          <p:cNvSpPr/>
          <p:nvPr/>
        </p:nvSpPr>
        <p:spPr>
          <a:xfrm>
            <a:off x="9282847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cxnSp>
        <p:nvCxnSpPr>
          <p:cNvPr id="105" name="Gewinkelte Verbindung 104"/>
          <p:cNvCxnSpPr>
            <a:stCxn id="99" idx="0"/>
            <a:endCxn id="97" idx="1"/>
          </p:cNvCxnSpPr>
          <p:nvPr/>
        </p:nvCxnSpPr>
        <p:spPr>
          <a:xfrm rot="16200000" flipH="1">
            <a:off x="11515886" y="1763616"/>
            <a:ext cx="169878" cy="2685236"/>
          </a:xfrm>
          <a:prstGeom prst="bentConnector4">
            <a:avLst>
              <a:gd name="adj1" fmla="val -134567"/>
              <a:gd name="adj2" fmla="val 7295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8</a:t>
            </a:fld>
            <a:endParaRPr lang="de-DE" dirty="0"/>
          </a:p>
        </p:txBody>
      </p:sp>
      <p:cxnSp>
        <p:nvCxnSpPr>
          <p:cNvPr id="13" name="Gerade Verbindung mit Pfeil 12"/>
          <p:cNvCxnSpPr>
            <a:stCxn id="12" idx="6"/>
            <a:endCxn id="99" idx="1"/>
          </p:cNvCxnSpPr>
          <p:nvPr/>
        </p:nvCxnSpPr>
        <p:spPr>
          <a:xfrm>
            <a:off x="8923669" y="3547075"/>
            <a:ext cx="359178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/>
          <p:cNvCxnSpPr>
            <a:stCxn id="99" idx="2"/>
            <a:endCxn id="98" idx="1"/>
          </p:cNvCxnSpPr>
          <p:nvPr/>
        </p:nvCxnSpPr>
        <p:spPr>
          <a:xfrm>
            <a:off x="10258207" y="4072855"/>
            <a:ext cx="0" cy="143429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5507147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Reporting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cxnSp>
        <p:nvCxnSpPr>
          <p:cNvPr id="104" name="Elbow Connector 21"/>
          <p:cNvCxnSpPr>
            <a:stCxn id="99" idx="3"/>
            <a:endCxn id="103" idx="3"/>
          </p:cNvCxnSpPr>
          <p:nvPr/>
        </p:nvCxnSpPr>
        <p:spPr>
          <a:xfrm flipH="1">
            <a:off x="7719845" y="3547075"/>
            <a:ext cx="3513722" cy="3133672"/>
          </a:xfrm>
          <a:prstGeom prst="bentConnector4">
            <a:avLst>
              <a:gd name="adj1" fmla="val -6506"/>
              <a:gd name="adj2" fmla="val 110487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1318364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1"/>
            <a:ext cx="7950380" cy="2185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Server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69247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cxnSp>
        <p:nvCxnSpPr>
          <p:cNvPr id="125" name="Gewinkelte Verbindung 124"/>
          <p:cNvCxnSpPr>
            <a:stCxn id="99" idx="0"/>
            <a:endCxn id="121" idx="1"/>
          </p:cNvCxnSpPr>
          <p:nvPr/>
        </p:nvCxnSpPr>
        <p:spPr>
          <a:xfrm rot="16200000" flipH="1">
            <a:off x="10309114" y="2970387"/>
            <a:ext cx="2657793" cy="2759609"/>
          </a:xfrm>
          <a:prstGeom prst="bentConnector4">
            <a:avLst>
              <a:gd name="adj1" fmla="val -8601"/>
              <a:gd name="adj2" fmla="val 71296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3865383" y="4952940"/>
            <a:ext cx="7950380" cy="23050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3865383" y="4952939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Server</a:t>
            </a:r>
          </a:p>
        </p:txBody>
      </p:sp>
    </p:spTree>
    <p:extLst>
      <p:ext uri="{BB962C8B-B14F-4D97-AF65-F5344CB8AC3E}">
        <p14:creationId xmlns:p14="http://schemas.microsoft.com/office/powerpoint/2010/main" val="4154479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Master </a:t>
            </a:r>
            <a:r>
              <a:rPr lang="de-DE" sz="1700" dirty="0" err="1"/>
              <a:t>using</a:t>
            </a:r>
            <a:r>
              <a:rPr lang="de-DE" sz="1700" dirty="0"/>
              <a:t> a Web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Master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Primary and Backup Master </a:t>
            </a:r>
            <a:r>
              <a:rPr lang="de-DE" sz="1700" dirty="0" err="1"/>
              <a:t>implement</a:t>
            </a:r>
            <a:r>
              <a:rPr lang="de-DE" sz="1700" dirty="0"/>
              <a:t> an </a:t>
            </a:r>
            <a:r>
              <a:rPr lang="de-DE" sz="1700" dirty="0" err="1"/>
              <a:t>automated</a:t>
            </a:r>
            <a:r>
              <a:rPr lang="de-DE" sz="1700" dirty="0"/>
              <a:t> </a:t>
            </a:r>
            <a:r>
              <a:rPr lang="de-DE" sz="1700" dirty="0" err="1"/>
              <a:t>failover</a:t>
            </a:r>
            <a:r>
              <a:rPr lang="de-DE" sz="1700" dirty="0"/>
              <a:t> in </a:t>
            </a:r>
            <a:r>
              <a:rPr lang="de-DE" sz="1700" dirty="0" err="1"/>
              <a:t>case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failure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Primary and Backup Master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Primary and Backup Master </a:t>
            </a:r>
            <a:r>
              <a:rPr lang="de-DE" sz="1700" dirty="0" err="1"/>
              <a:t>use</a:t>
            </a:r>
            <a:r>
              <a:rPr lang="de-DE" sz="1700" dirty="0"/>
              <a:t> a </a:t>
            </a:r>
            <a:r>
              <a:rPr lang="de-DE" sz="1700" dirty="0" err="1"/>
              <a:t>clustered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JobScheduler and Reporting Databases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in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and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Primary and Backup Master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Scenario: Standalone Interface Server, Master Cluster,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Setup Scenario: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9208455" y="837903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JobScheduler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cxnSp>
        <p:nvCxnSpPr>
          <p:cNvPr id="105" name="Gewinkelte Verbindung 104"/>
          <p:cNvCxnSpPr>
            <a:stCxn id="36" idx="3"/>
            <a:endCxn id="97" idx="1"/>
          </p:cNvCxnSpPr>
          <p:nvPr/>
        </p:nvCxnSpPr>
        <p:spPr>
          <a:xfrm flipV="1">
            <a:off x="10808485" y="3191173"/>
            <a:ext cx="2134958" cy="3013695"/>
          </a:xfrm>
          <a:prstGeom prst="bentConnector3">
            <a:avLst>
              <a:gd name="adj1" fmla="val 51338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9</a:t>
            </a:fld>
            <a:endParaRPr lang="de-DE" dirty="0"/>
          </a:p>
        </p:txBody>
      </p:sp>
      <p:cxnSp>
        <p:nvCxnSpPr>
          <p:cNvPr id="96" name="Gerade Verbindung mit Pfeil 95"/>
          <p:cNvCxnSpPr>
            <a:stCxn id="36" idx="2"/>
            <a:endCxn id="98" idx="1"/>
          </p:cNvCxnSpPr>
          <p:nvPr/>
        </p:nvCxnSpPr>
        <p:spPr>
          <a:xfrm>
            <a:off x="9833125" y="6730648"/>
            <a:ext cx="10730" cy="1648387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837903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Reporting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cxnSp>
        <p:nvCxnSpPr>
          <p:cNvPr id="104" name="Elbow Connector 21"/>
          <p:cNvCxnSpPr>
            <a:stCxn id="36" idx="1"/>
            <a:endCxn id="103" idx="4"/>
          </p:cNvCxnSpPr>
          <p:nvPr/>
        </p:nvCxnSpPr>
        <p:spPr>
          <a:xfrm rot="10800000" flipV="1">
            <a:off x="8355245" y="6204867"/>
            <a:ext cx="502520" cy="2760967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419025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1"/>
            <a:ext cx="5237875" cy="2185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Interface Server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69247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cxnSp>
        <p:nvCxnSpPr>
          <p:cNvPr id="125" name="Gewinkelte Verbindung 124"/>
          <p:cNvCxnSpPr>
            <a:stCxn id="36" idx="3"/>
            <a:endCxn id="121" idx="1"/>
          </p:cNvCxnSpPr>
          <p:nvPr/>
        </p:nvCxnSpPr>
        <p:spPr>
          <a:xfrm flipV="1">
            <a:off x="10808485" y="5679088"/>
            <a:ext cx="2209331" cy="52578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3865383" y="7824828"/>
            <a:ext cx="7264579" cy="23050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3865383" y="7824827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Server</a:t>
            </a:r>
          </a:p>
        </p:txBody>
      </p:sp>
      <p:sp>
        <p:nvSpPr>
          <p:cNvPr id="30" name="Rechteck 29"/>
          <p:cNvSpPr/>
          <p:nvPr/>
        </p:nvSpPr>
        <p:spPr>
          <a:xfrm>
            <a:off x="4229005" y="5136364"/>
            <a:ext cx="2855440" cy="2185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/>
          <p:cNvSpPr txBox="1"/>
          <p:nvPr/>
        </p:nvSpPr>
        <p:spPr>
          <a:xfrm>
            <a:off x="4229004" y="5136364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   Backup Server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531796" y="5679088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Backup Master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355245" y="5136364"/>
            <a:ext cx="2774717" cy="2185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/>
          <p:cNvSpPr txBox="1"/>
          <p:nvPr/>
        </p:nvSpPr>
        <p:spPr>
          <a:xfrm>
            <a:off x="8369229" y="5136364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      Primary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Server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8857765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Primary Master</a:t>
            </a:r>
          </a:p>
        </p:txBody>
      </p:sp>
      <p:cxnSp>
        <p:nvCxnSpPr>
          <p:cNvPr id="19" name="Gewinkelte Verbindung 18"/>
          <p:cNvCxnSpPr>
            <a:stCxn id="32" idx="3"/>
            <a:endCxn id="103" idx="2"/>
          </p:cNvCxnSpPr>
          <p:nvPr/>
        </p:nvCxnSpPr>
        <p:spPr>
          <a:xfrm>
            <a:off x="6482516" y="6204868"/>
            <a:ext cx="601929" cy="2760967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winkelte Verbindung 21"/>
          <p:cNvCxnSpPr>
            <a:stCxn id="32" idx="2"/>
            <a:endCxn id="98" idx="3"/>
          </p:cNvCxnSpPr>
          <p:nvPr/>
        </p:nvCxnSpPr>
        <p:spPr>
          <a:xfrm rot="16200000" flipH="1">
            <a:off x="6264512" y="5973291"/>
            <a:ext cx="2821987" cy="4336699"/>
          </a:xfrm>
          <a:prstGeom prst="bentConnector3">
            <a:avLst>
              <a:gd name="adj1" fmla="val 10810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winkelte Verbindung 38"/>
          <p:cNvCxnSpPr>
            <a:stCxn id="12" idx="6"/>
            <a:endCxn id="36" idx="0"/>
          </p:cNvCxnSpPr>
          <p:nvPr/>
        </p:nvCxnSpPr>
        <p:spPr>
          <a:xfrm>
            <a:off x="8923669" y="3547075"/>
            <a:ext cx="909456" cy="2132013"/>
          </a:xfrm>
          <a:prstGeom prst="bentConnector2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stCxn id="12" idx="3"/>
            <a:endCxn id="32" idx="0"/>
          </p:cNvCxnSpPr>
          <p:nvPr/>
        </p:nvCxnSpPr>
        <p:spPr>
          <a:xfrm rot="5400000">
            <a:off x="5350164" y="4157824"/>
            <a:ext cx="1678257" cy="1364271"/>
          </a:xfrm>
          <a:prstGeom prst="bentConnector3">
            <a:avLst>
              <a:gd name="adj1" fmla="val 21055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04717"/>
      </p:ext>
    </p:extLst>
  </p:cSld>
  <p:clrMapOvr>
    <a:masterClrMapping/>
  </p:clrMapOvr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2837</Words>
  <Characters>0</Characters>
  <Application>Microsoft Office PowerPoint</Application>
  <PresentationFormat>Benutzerdefiniert</PresentationFormat>
  <Lines>0</Lines>
  <Paragraphs>709</Paragraphs>
  <Slides>23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12</vt:i4>
      </vt:variant>
      <vt:variant>
        <vt:lpstr>Folientitel</vt:lpstr>
      </vt:variant>
      <vt:variant>
        <vt:i4>23</vt:i4>
      </vt:variant>
    </vt:vector>
  </HeadingPairs>
  <TitlesOfParts>
    <vt:vector size="38" baseType="lpstr">
      <vt:lpstr>Arial</vt:lpstr>
      <vt:lpstr>Gill Sans</vt:lpstr>
      <vt:lpstr>Wingdings</vt:lpstr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Consulting Services</vt:lpstr>
      <vt:lpstr>Consulting Services</vt:lpstr>
      <vt:lpstr>Architecture Decision Template</vt:lpstr>
      <vt:lpstr>Overview: Components</vt:lpstr>
      <vt:lpstr>Overview: Security </vt:lpstr>
      <vt:lpstr>Overview: Supported Platforms</vt:lpstr>
      <vt:lpstr>Scenario: Standalone JobScheduler Server for Interface, Master and Database</vt:lpstr>
      <vt:lpstr>Scenario: Standalone JobScheduler Server for Interface and Master, separate Database Server</vt:lpstr>
      <vt:lpstr>Scenario: Standalone Interface Server, Master Cluster, Database Server</vt:lpstr>
      <vt:lpstr>Scenario: Master Passive Cluster, JOC Cockpit Active Cluster, Database Server</vt:lpstr>
      <vt:lpstr>Scenario: Interface Server, Multi Master Servers with local Databases, Reporting Database Server</vt:lpstr>
      <vt:lpstr>Architecture Decision Templates: Agent Cluster</vt:lpstr>
      <vt:lpstr>Architecture Decision Templates: Master Passive Cluster</vt:lpstr>
      <vt:lpstr>Architecture Decision Templates: Master Passive Cluster</vt:lpstr>
      <vt:lpstr>Architecture Decision Templates: Master Active Cluster</vt:lpstr>
      <vt:lpstr>Architecture Decision Templates: Master Active Cluster</vt:lpstr>
      <vt:lpstr>Architecture Decision Templates: Master/Agent Passive Cluster</vt:lpstr>
      <vt:lpstr>Architecture Decision Templates: Master/Agent Active Cluster</vt:lpstr>
      <vt:lpstr>Architecture Decision Templates: Supervisor JobScheduler</vt:lpstr>
      <vt:lpstr>Architecture Decision Templates: Supervisor JobScheduler</vt:lpstr>
      <vt:lpstr>Architecture Decision Templates: Supervisor JobScheduler</vt:lpstr>
      <vt:lpstr>Architecture Decision Templates: Supervisor JobScheduler</vt:lpstr>
      <vt:lpstr>Consulting Services</vt:lpstr>
    </vt:vector>
  </TitlesOfParts>
  <Company>Software- und Organisations-Service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JobScheduler Architecture Decision Template</dc:title>
  <dc:creator>Andreas Püschel</dc:creator>
  <cp:lastModifiedBy>Andreas Püschel</cp:lastModifiedBy>
  <cp:revision>549</cp:revision>
  <dcterms:created xsi:type="dcterms:W3CDTF">2010-11-02T07:26:00Z</dcterms:created>
  <dcterms:modified xsi:type="dcterms:W3CDTF">2020-06-30T07:22:41Z</dcterms:modified>
</cp:coreProperties>
</file>