
<file path=[Content_Types].xml><?xml version="1.0" encoding="utf-8"?>
<Types xmlns="http://schemas.openxmlformats.org/package/2006/content-types">
  <Default Extension="jpeg" ContentType="image/jpeg"/>
  <Default Extension="pdf" ContentType="application/pdf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3.xml" ContentType="application/vnd.openxmlformats-officedocument.theme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4.xml" ContentType="application/vnd.openxmlformats-officedocument.theme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5.xml" ContentType="application/vnd.openxmlformats-officedocument.theme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6.xml" ContentType="application/vnd.openxmlformats-officedocument.them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7.xml" ContentType="application/vnd.openxmlformats-officedocument.theme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8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9.xml" ContentType="application/vnd.openxmlformats-officedocument.theme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10.xml" ContentType="application/vnd.openxmlformats-officedocument.theme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11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12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theme/theme13.xml" ContentType="application/vnd.openxmlformats-officedocument.theme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theme/theme14.xml" ContentType="application/vnd.openxmlformats-officedocument.theme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theme/theme15.xml" ContentType="application/vnd.openxmlformats-officedocument.theme+xml"/>
  <Override PartName="/ppt/theme/theme16.xml" ContentType="application/vnd.openxmlformats-officedocument.theme+xml"/>
  <Override PartName="/ppt/theme/theme17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669" r:id="rId1"/>
    <p:sldMasterId id="2147483722" r:id="rId2"/>
    <p:sldMasterId id="2147483726" r:id="rId3"/>
    <p:sldMasterId id="2147483730" r:id="rId4"/>
    <p:sldMasterId id="2147483734" r:id="rId5"/>
    <p:sldMasterId id="2147483738" r:id="rId6"/>
    <p:sldMasterId id="2147483742" r:id="rId7"/>
    <p:sldMasterId id="2147483746" r:id="rId8"/>
    <p:sldMasterId id="2147483750" r:id="rId9"/>
    <p:sldMasterId id="2147483754" r:id="rId10"/>
    <p:sldMasterId id="2147483718" r:id="rId11"/>
    <p:sldMasterId id="2147483657" r:id="rId12"/>
    <p:sldMasterId id="2147483759" r:id="rId13"/>
    <p:sldMasterId id="2147483763" r:id="rId14"/>
    <p:sldMasterId id="2147483768" r:id="rId15"/>
  </p:sldMasterIdLst>
  <p:notesMasterIdLst>
    <p:notesMasterId r:id="rId33"/>
  </p:notesMasterIdLst>
  <p:handoutMasterIdLst>
    <p:handoutMasterId r:id="rId34"/>
  </p:handoutMasterIdLst>
  <p:sldIdLst>
    <p:sldId id="275" r:id="rId16"/>
    <p:sldId id="300" r:id="rId17"/>
    <p:sldId id="339" r:id="rId18"/>
    <p:sldId id="327" r:id="rId19"/>
    <p:sldId id="328" r:id="rId20"/>
    <p:sldId id="333" r:id="rId21"/>
    <p:sldId id="332" r:id="rId22"/>
    <p:sldId id="334" r:id="rId23"/>
    <p:sldId id="335" r:id="rId24"/>
    <p:sldId id="338" r:id="rId25"/>
    <p:sldId id="336" r:id="rId26"/>
    <p:sldId id="326" r:id="rId27"/>
    <p:sldId id="317" r:id="rId28"/>
    <p:sldId id="329" r:id="rId29"/>
    <p:sldId id="330" r:id="rId30"/>
    <p:sldId id="331" r:id="rId31"/>
    <p:sldId id="287" r:id="rId32"/>
  </p:sldIdLst>
  <p:sldSz cx="16257588" cy="10917238"/>
  <p:notesSz cx="6858000" cy="91440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4400" kern="1200">
        <a:solidFill>
          <a:srgbClr val="000000"/>
        </a:solidFill>
        <a:latin typeface="Gill Sans" pitchFamily="-109" charset="0"/>
        <a:ea typeface="ヒラギノ角ゴ ProN W3" pitchFamily="-109" charset="-128"/>
        <a:cs typeface="+mn-cs"/>
        <a:sym typeface="Gill Sans" pitchFamily="-109" charset="0"/>
      </a:defRPr>
    </a:lvl1pPr>
    <a:lvl2pPr marL="457124" algn="ctr" rtl="0" fontAlgn="base">
      <a:spcBef>
        <a:spcPct val="0"/>
      </a:spcBef>
      <a:spcAft>
        <a:spcPct val="0"/>
      </a:spcAft>
      <a:defRPr sz="4400" kern="1200">
        <a:solidFill>
          <a:srgbClr val="000000"/>
        </a:solidFill>
        <a:latin typeface="Gill Sans" pitchFamily="-109" charset="0"/>
        <a:ea typeface="ヒラギノ角ゴ ProN W3" pitchFamily="-109" charset="-128"/>
        <a:cs typeface="+mn-cs"/>
        <a:sym typeface="Gill Sans" pitchFamily="-109" charset="0"/>
      </a:defRPr>
    </a:lvl2pPr>
    <a:lvl3pPr marL="914247" algn="ctr" rtl="0" fontAlgn="base">
      <a:spcBef>
        <a:spcPct val="0"/>
      </a:spcBef>
      <a:spcAft>
        <a:spcPct val="0"/>
      </a:spcAft>
      <a:defRPr sz="4400" kern="1200">
        <a:solidFill>
          <a:srgbClr val="000000"/>
        </a:solidFill>
        <a:latin typeface="Gill Sans" pitchFamily="-109" charset="0"/>
        <a:ea typeface="ヒラギノ角ゴ ProN W3" pitchFamily="-109" charset="-128"/>
        <a:cs typeface="+mn-cs"/>
        <a:sym typeface="Gill Sans" pitchFamily="-109" charset="0"/>
      </a:defRPr>
    </a:lvl3pPr>
    <a:lvl4pPr marL="1371371" algn="ctr" rtl="0" fontAlgn="base">
      <a:spcBef>
        <a:spcPct val="0"/>
      </a:spcBef>
      <a:spcAft>
        <a:spcPct val="0"/>
      </a:spcAft>
      <a:defRPr sz="4400" kern="1200">
        <a:solidFill>
          <a:srgbClr val="000000"/>
        </a:solidFill>
        <a:latin typeface="Gill Sans" pitchFamily="-109" charset="0"/>
        <a:ea typeface="ヒラギノ角ゴ ProN W3" pitchFamily="-109" charset="-128"/>
        <a:cs typeface="+mn-cs"/>
        <a:sym typeface="Gill Sans" pitchFamily="-109" charset="0"/>
      </a:defRPr>
    </a:lvl4pPr>
    <a:lvl5pPr marL="1828494" algn="ctr" rtl="0" fontAlgn="base">
      <a:spcBef>
        <a:spcPct val="0"/>
      </a:spcBef>
      <a:spcAft>
        <a:spcPct val="0"/>
      </a:spcAft>
      <a:defRPr sz="4400" kern="1200">
        <a:solidFill>
          <a:srgbClr val="000000"/>
        </a:solidFill>
        <a:latin typeface="Gill Sans" pitchFamily="-109" charset="0"/>
        <a:ea typeface="ヒラギノ角ゴ ProN W3" pitchFamily="-109" charset="-128"/>
        <a:cs typeface="+mn-cs"/>
        <a:sym typeface="Gill Sans" pitchFamily="-109" charset="0"/>
      </a:defRPr>
    </a:lvl5pPr>
    <a:lvl6pPr marL="2285618" algn="l" defTabSz="914247" rtl="0" eaLnBrk="1" latinLnBrk="0" hangingPunct="1">
      <a:defRPr sz="4400" kern="1200">
        <a:solidFill>
          <a:srgbClr val="000000"/>
        </a:solidFill>
        <a:latin typeface="Gill Sans" pitchFamily="-109" charset="0"/>
        <a:ea typeface="ヒラギノ角ゴ ProN W3" pitchFamily="-109" charset="-128"/>
        <a:cs typeface="+mn-cs"/>
        <a:sym typeface="Gill Sans" pitchFamily="-109" charset="0"/>
      </a:defRPr>
    </a:lvl6pPr>
    <a:lvl7pPr marL="2742742" algn="l" defTabSz="914247" rtl="0" eaLnBrk="1" latinLnBrk="0" hangingPunct="1">
      <a:defRPr sz="4400" kern="1200">
        <a:solidFill>
          <a:srgbClr val="000000"/>
        </a:solidFill>
        <a:latin typeface="Gill Sans" pitchFamily="-109" charset="0"/>
        <a:ea typeface="ヒラギノ角ゴ ProN W3" pitchFamily="-109" charset="-128"/>
        <a:cs typeface="+mn-cs"/>
        <a:sym typeface="Gill Sans" pitchFamily="-109" charset="0"/>
      </a:defRPr>
    </a:lvl7pPr>
    <a:lvl8pPr marL="3199865" algn="l" defTabSz="914247" rtl="0" eaLnBrk="1" latinLnBrk="0" hangingPunct="1">
      <a:defRPr sz="4400" kern="1200">
        <a:solidFill>
          <a:srgbClr val="000000"/>
        </a:solidFill>
        <a:latin typeface="Gill Sans" pitchFamily="-109" charset="0"/>
        <a:ea typeface="ヒラギノ角ゴ ProN W3" pitchFamily="-109" charset="-128"/>
        <a:cs typeface="+mn-cs"/>
        <a:sym typeface="Gill Sans" pitchFamily="-109" charset="0"/>
      </a:defRPr>
    </a:lvl8pPr>
    <a:lvl9pPr marL="3656989" algn="l" defTabSz="914247" rtl="0" eaLnBrk="1" latinLnBrk="0" hangingPunct="1">
      <a:defRPr sz="4400" kern="1200">
        <a:solidFill>
          <a:srgbClr val="000000"/>
        </a:solidFill>
        <a:latin typeface="Gill Sans" pitchFamily="-109" charset="0"/>
        <a:ea typeface="ヒラギノ角ゴ ProN W3" pitchFamily="-109" charset="-128"/>
        <a:cs typeface="+mn-cs"/>
        <a:sym typeface="Gill Sans" pitchFamily="-109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3438">
          <p15:clr>
            <a:srgbClr val="A4A3A4"/>
          </p15:clr>
        </p15:guide>
        <p15:guide id="2" pos="512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Andreas Püschel" initials="ap" lastIdx="1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23388"/>
    <a:srgbClr val="883388"/>
    <a:srgbClr val="FFBB33"/>
    <a:srgbClr val="8F9090"/>
    <a:srgbClr val="335544"/>
    <a:srgbClr val="775533"/>
    <a:srgbClr val="883300"/>
    <a:srgbClr val="FF9911"/>
    <a:srgbClr val="69505A"/>
    <a:srgbClr val="49494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96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1676" autoAdjust="0"/>
    <p:restoredTop sz="86532" autoAdjust="0"/>
  </p:normalViewPr>
  <p:slideViewPr>
    <p:cSldViewPr snapToGrid="0">
      <p:cViewPr varScale="1">
        <p:scale>
          <a:sx n="71" d="100"/>
          <a:sy n="71" d="100"/>
        </p:scale>
        <p:origin x="672" y="57"/>
      </p:cViewPr>
      <p:guideLst>
        <p:guide orient="horz" pos="3438"/>
        <p:guide pos="5120"/>
      </p:guideLst>
    </p:cSldViewPr>
  </p:slideViewPr>
  <p:outlineViewPr>
    <p:cViewPr>
      <p:scale>
        <a:sx n="33" d="100"/>
        <a:sy n="33" d="100"/>
      </p:scale>
      <p:origin x="0" y="221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71" d="100"/>
          <a:sy n="71" d="100"/>
        </p:scale>
        <p:origin x="-4086" y="-11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Master" Target="slideMasters/slideMaster13.xml"/><Relationship Id="rId18" Type="http://schemas.openxmlformats.org/officeDocument/2006/relationships/slide" Target="slides/slide3.xml"/><Relationship Id="rId26" Type="http://schemas.openxmlformats.org/officeDocument/2006/relationships/slide" Target="slides/slide11.xml"/><Relationship Id="rId39" Type="http://schemas.openxmlformats.org/officeDocument/2006/relationships/tableStyles" Target="tableStyles.xml"/><Relationship Id="rId21" Type="http://schemas.openxmlformats.org/officeDocument/2006/relationships/slide" Target="slides/slide6.xml"/><Relationship Id="rId34" Type="http://schemas.openxmlformats.org/officeDocument/2006/relationships/handoutMaster" Target="handoutMasters/handoutMaster1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" Target="slides/slide2.xml"/><Relationship Id="rId25" Type="http://schemas.openxmlformats.org/officeDocument/2006/relationships/slide" Target="slides/slide10.xml"/><Relationship Id="rId33" Type="http://schemas.openxmlformats.org/officeDocument/2006/relationships/notesMaster" Target="notesMasters/notesMaster1.xml"/><Relationship Id="rId38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.xml"/><Relationship Id="rId20" Type="http://schemas.openxmlformats.org/officeDocument/2006/relationships/slide" Target="slides/slide5.xml"/><Relationship Id="rId29" Type="http://schemas.openxmlformats.org/officeDocument/2006/relationships/slide" Target="slides/slide14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9.xml"/><Relationship Id="rId32" Type="http://schemas.openxmlformats.org/officeDocument/2006/relationships/slide" Target="slides/slide17.xml"/><Relationship Id="rId37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Master" Target="slideMasters/slideMaster15.xml"/><Relationship Id="rId23" Type="http://schemas.openxmlformats.org/officeDocument/2006/relationships/slide" Target="slides/slide8.xml"/><Relationship Id="rId28" Type="http://schemas.openxmlformats.org/officeDocument/2006/relationships/slide" Target="slides/slide13.xml"/><Relationship Id="rId36" Type="http://schemas.openxmlformats.org/officeDocument/2006/relationships/presProps" Target="presProps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4.xml"/><Relationship Id="rId31" Type="http://schemas.openxmlformats.org/officeDocument/2006/relationships/slide" Target="slides/slide16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" Target="slides/slide7.xml"/><Relationship Id="rId27" Type="http://schemas.openxmlformats.org/officeDocument/2006/relationships/slide" Target="slides/slide12.xml"/><Relationship Id="rId30" Type="http://schemas.openxmlformats.org/officeDocument/2006/relationships/slide" Target="slides/slide15.xml"/><Relationship Id="rId35" Type="http://schemas.openxmlformats.org/officeDocument/2006/relationships/commentAuthors" Target="commentAuthors.xml"/><Relationship Id="rId8" Type="http://schemas.openxmlformats.org/officeDocument/2006/relationships/slideMaster" Target="slideMasters/slideMaster8.xml"/><Relationship Id="rId3" Type="http://schemas.openxmlformats.org/officeDocument/2006/relationships/slideMaster" Target="slideMasters/slideMaster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 dirty="0">
              <a:latin typeface="Arial" pitchFamily="34" charset="0"/>
            </a:endParaRPr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BA77D9D-567E-4DCD-AF3D-FB7D65DAB282}" type="datetimeFigureOut">
              <a:rPr lang="de-DE" smtClean="0">
                <a:latin typeface="Arial" pitchFamily="34" charset="0"/>
              </a:rPr>
              <a:pPr/>
              <a:t>05.06.2023</a:t>
            </a:fld>
            <a:endParaRPr lang="de-DE" dirty="0">
              <a:latin typeface="Arial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 dirty="0">
              <a:latin typeface="Arial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E8CF673-9E20-4209-8502-CD7DD9231143}" type="slidenum">
              <a:rPr lang="de-DE" smtClean="0">
                <a:latin typeface="Arial" pitchFamily="34" charset="0"/>
              </a:rPr>
              <a:pPr/>
              <a:t>‹Nr.›</a:t>
            </a:fld>
            <a:endParaRPr lang="de-DE" dirty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5258703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itchFamily="34" charset="0"/>
                <a:cs typeface="ヒラギノ角ゴ ProN W3" pitchFamily="-109" charset="-128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34" charset="0"/>
              </a:defRPr>
            </a:lvl1pPr>
          </a:lstStyle>
          <a:p>
            <a:fld id="{4305CFAF-47CF-4119-B3BF-42EE36961089}" type="datetime1">
              <a:rPr lang="de-DE" smtClean="0"/>
              <a:pPr/>
              <a:t>05.06.2023</a:t>
            </a:fld>
            <a:endParaRPr lang="de-DE" dirty="0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876300" y="685800"/>
            <a:ext cx="5105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de-DE" noProof="0" dirty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itchFamily="34" charset="0"/>
                <a:cs typeface="ヒラギノ角ゴ ProN W3" pitchFamily="-109" charset="-128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34" charset="0"/>
              </a:defRPr>
            </a:lvl1pPr>
          </a:lstStyle>
          <a:p>
            <a:fld id="{2C97E04B-A4A8-4114-B910-1288D0691D2F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32131988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124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Arial" pitchFamily="34" charset="0"/>
        <a:ea typeface="ヒラギノ角ゴ Pro W3" pitchFamily="-109" charset="-128"/>
        <a:cs typeface="ヒラギノ角ゴ Pro W3" pitchFamily="-109" charset="-128"/>
      </a:defRPr>
    </a:lvl1pPr>
    <a:lvl2pPr marL="457124" algn="l" defTabSz="457124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Arial" pitchFamily="34" charset="0"/>
        <a:ea typeface="ヒラギノ角ゴ Pro W3" pitchFamily="-109" charset="-128"/>
        <a:cs typeface="+mn-cs"/>
      </a:defRPr>
    </a:lvl2pPr>
    <a:lvl3pPr marL="914247" algn="l" defTabSz="457124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Arial" pitchFamily="34" charset="0"/>
        <a:ea typeface="ヒラギノ角ゴ Pro W3" pitchFamily="-109" charset="-128"/>
        <a:cs typeface="+mn-cs"/>
      </a:defRPr>
    </a:lvl3pPr>
    <a:lvl4pPr marL="1371371" algn="l" defTabSz="457124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Arial" pitchFamily="34" charset="0"/>
        <a:ea typeface="ヒラギノ角ゴ Pro W3" pitchFamily="-109" charset="-128"/>
        <a:cs typeface="+mn-cs"/>
      </a:defRPr>
    </a:lvl4pPr>
    <a:lvl5pPr marL="1828494" algn="l" defTabSz="457124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Arial" pitchFamily="34" charset="0"/>
        <a:ea typeface="ヒラギノ角ゴ Pro W3" pitchFamily="-109" charset="-128"/>
        <a:cs typeface="+mn-cs"/>
      </a:defRPr>
    </a:lvl5pPr>
    <a:lvl6pPr marL="2285618" algn="l" defTabSz="457124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6pPr>
    <a:lvl7pPr marL="2742742" algn="l" defTabSz="457124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7pPr>
    <a:lvl8pPr marL="3199865" algn="l" defTabSz="457124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8pPr>
    <a:lvl9pPr marL="3656989" algn="l" defTabSz="457124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C97E04B-A4A8-4114-B910-1288D0691D2F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ヒラギノ角ゴ ProN W3" pitchFamily="-109" charset="-128"/>
                <a:cs typeface="+mn-cs"/>
                <a:sym typeface="Gill Sans" pitchFamily="-109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de-DE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ヒラギノ角ゴ ProN W3" pitchFamily="-109" charset="-128"/>
              <a:cs typeface="+mn-cs"/>
              <a:sym typeface="Gill Sans" pitchFamily="-10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3195625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C97E04B-A4A8-4114-B910-1288D0691D2F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ヒラギノ角ゴ ProN W3" pitchFamily="-109" charset="-128"/>
                <a:cs typeface="+mn-cs"/>
                <a:sym typeface="Gill Sans" pitchFamily="-109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de-DE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ヒラギノ角ゴ ProN W3" pitchFamily="-109" charset="-128"/>
              <a:cs typeface="+mn-cs"/>
              <a:sym typeface="Gill Sans" pitchFamily="-10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7135758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C97E04B-A4A8-4114-B910-1288D0691D2F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ヒラギノ角ゴ ProN W3" pitchFamily="-109" charset="-128"/>
                <a:cs typeface="+mn-cs"/>
                <a:sym typeface="Gill Sans" pitchFamily="-109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de-DE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ヒラギノ角ゴ ProN W3" pitchFamily="-109" charset="-128"/>
              <a:cs typeface="+mn-cs"/>
              <a:sym typeface="Gill Sans" pitchFamily="-10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0554871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C97E04B-A4A8-4114-B910-1288D0691D2F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ヒラギノ角ゴ ProN W3" pitchFamily="-109" charset="-128"/>
                <a:cs typeface="+mn-cs"/>
                <a:sym typeface="Gill Sans" pitchFamily="-109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de-DE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ヒラギノ角ゴ ProN W3" pitchFamily="-109" charset="-128"/>
              <a:cs typeface="+mn-cs"/>
              <a:sym typeface="Gill Sans" pitchFamily="-10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4920559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C97E04B-A4A8-4114-B910-1288D0691D2F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ヒラギノ角ゴ ProN W3" pitchFamily="-109" charset="-128"/>
                <a:cs typeface="+mn-cs"/>
                <a:sym typeface="Gill Sans" pitchFamily="-109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de-DE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ヒラギノ角ゴ ProN W3" pitchFamily="-109" charset="-128"/>
              <a:cs typeface="+mn-cs"/>
              <a:sym typeface="Gill Sans" pitchFamily="-10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970811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C97E04B-A4A8-4114-B910-1288D0691D2F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ヒラギノ角ゴ ProN W3" pitchFamily="-109" charset="-128"/>
                <a:cs typeface="+mn-cs"/>
                <a:sym typeface="Gill Sans" pitchFamily="-109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de-DE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ヒラギノ角ゴ ProN W3" pitchFamily="-109" charset="-128"/>
              <a:cs typeface="+mn-cs"/>
              <a:sym typeface="Gill Sans" pitchFamily="-10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2069552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C97E04B-A4A8-4114-B910-1288D0691D2F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ヒラギノ角ゴ ProN W3" pitchFamily="-109" charset="-128"/>
                <a:cs typeface="+mn-cs"/>
                <a:sym typeface="Gill Sans" pitchFamily="-109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de-DE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ヒラギノ角ゴ ProN W3" pitchFamily="-109" charset="-128"/>
              <a:cs typeface="+mn-cs"/>
              <a:sym typeface="Gill Sans" pitchFamily="-10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4199522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C97E04B-A4A8-4114-B910-1288D0691D2F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ヒラギノ角ゴ ProN W3" pitchFamily="-109" charset="-128"/>
                <a:cs typeface="+mn-cs"/>
                <a:sym typeface="Gill Sans" pitchFamily="-109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de-DE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ヒラギノ角ゴ ProN W3" pitchFamily="-109" charset="-128"/>
              <a:cs typeface="+mn-cs"/>
              <a:sym typeface="Gill Sans" pitchFamily="-10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7589712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C97E04B-A4A8-4114-B910-1288D0691D2F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ヒラギノ角ゴ ProN W3" pitchFamily="-109" charset="-128"/>
                <a:cs typeface="+mn-cs"/>
                <a:sym typeface="Gill Sans" pitchFamily="-109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de-DE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ヒラギノ角ゴ ProN W3" pitchFamily="-109" charset="-128"/>
              <a:cs typeface="+mn-cs"/>
              <a:sym typeface="Gill Sans" pitchFamily="-10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0721102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C97E04B-A4A8-4114-B910-1288D0691D2F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ヒラギノ角ゴ ProN W3" pitchFamily="-109" charset="-128"/>
                <a:cs typeface="+mn-cs"/>
                <a:sym typeface="Gill Sans" pitchFamily="-109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de-DE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ヒラギノ角ゴ ProN W3" pitchFamily="-109" charset="-128"/>
              <a:cs typeface="+mn-cs"/>
              <a:sym typeface="Gill Sans" pitchFamily="-10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7005195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C97E04B-A4A8-4114-B910-1288D0691D2F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ヒラギノ角ゴ ProN W3" pitchFamily="-109" charset="-128"/>
                <a:cs typeface="+mn-cs"/>
                <a:sym typeface="Gill Sans" pitchFamily="-109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de-DE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ヒラギノ角ゴ ProN W3" pitchFamily="-109" charset="-128"/>
              <a:cs typeface="+mn-cs"/>
              <a:sym typeface="Gill Sans" pitchFamily="-10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9466301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C97E04B-A4A8-4114-B910-1288D0691D2F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ヒラギノ角ゴ ProN W3" pitchFamily="-109" charset="-128"/>
                <a:cs typeface="+mn-cs"/>
                <a:sym typeface="Gill Sans" pitchFamily="-109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de-DE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ヒラギノ角ゴ ProN W3" pitchFamily="-109" charset="-128"/>
              <a:cs typeface="+mn-cs"/>
              <a:sym typeface="Gill Sans" pitchFamily="-109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blue_green_fu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42900" y="2400300"/>
            <a:ext cx="154432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00107F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99CC00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799"/>
            <a:ext cx="12230100" cy="381000"/>
          </a:xfrm>
        </p:spPr>
        <p:txBody>
          <a:bodyPr l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3999"/>
            <a:ext cx="2679700" cy="304800"/>
          </a:xfrm>
          <a:prstGeom prst="rect">
            <a:avLst/>
          </a:prstGeom>
        </p:spPr>
        <p:txBody>
          <a:bodyPr wrap="none" lIns="0" tIns="0" rIns="148224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 dirty="0">
                <a:sym typeface="Arial" pitchFamily="-109" charset="0"/>
              </a:rPr>
              <a:t>Mastertextformat bearbeiten</a:t>
            </a:r>
          </a:p>
        </p:txBody>
      </p:sp>
      <p:sp>
        <p:nvSpPr>
          <p:cNvPr id="17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dkOrange_pink_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543300" y="2400300"/>
            <a:ext cx="122301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FF6633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ED1E79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lIns="0" t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>
                <a:sym typeface="Arial" pitchFamily="-109" charset="0"/>
              </a:rPr>
              <a:t>Mastertextformat bearbeiten</a:t>
            </a:r>
          </a:p>
        </p:txBody>
      </p:sp>
      <p:sp>
        <p:nvSpPr>
          <p:cNvPr id="13" name="Inhaltsplatzhalter 12"/>
          <p:cNvSpPr>
            <a:spLocks noGrp="1"/>
          </p:cNvSpPr>
          <p:nvPr>
            <p:ph sz="quarter" idx="15" hasCustomPrompt="1"/>
          </p:nvPr>
        </p:nvSpPr>
        <p:spPr>
          <a:xfrm>
            <a:off x="342934" y="2400300"/>
            <a:ext cx="2679700" cy="8001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2300"/>
              </a:spcBef>
              <a:buClr>
                <a:srgbClr val="002060"/>
              </a:buClr>
              <a:buFont typeface="Wingdings" pitchFamily="2" charset="2"/>
              <a:buNone/>
              <a:defRPr sz="1700">
                <a:latin typeface="Arial" pitchFamily="34" charset="0"/>
                <a:cs typeface="Arial" pitchFamily="34" charset="0"/>
              </a:defRPr>
            </a:lvl1pPr>
            <a:lvl2pPr marL="0" indent="0">
              <a:spcBef>
                <a:spcPts val="2300"/>
              </a:spcBef>
              <a:buFontTx/>
              <a:buNone/>
              <a:defRPr sz="2300"/>
            </a:lvl2pPr>
            <a:lvl3pPr marL="0" indent="0">
              <a:spcBef>
                <a:spcPts val="2300"/>
              </a:spcBef>
              <a:buFontTx/>
              <a:buNone/>
              <a:defRPr sz="2300"/>
            </a:lvl3pPr>
            <a:lvl4pPr marL="0" indent="0">
              <a:spcBef>
                <a:spcPts val="2300"/>
              </a:spcBef>
              <a:buFontTx/>
              <a:buNone/>
              <a:defRPr sz="2300"/>
            </a:lvl4pPr>
            <a:lvl5pPr marL="0" indent="0">
              <a:spcBef>
                <a:spcPts val="2300"/>
              </a:spcBef>
              <a:buFontTx/>
              <a:buNone/>
              <a:defRPr sz="2300"/>
            </a:lvl5pPr>
          </a:lstStyle>
          <a:p>
            <a:pPr lvl="0"/>
            <a:r>
              <a:rPr lang="de-DE" dirty="0"/>
              <a:t> </a:t>
            </a:r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br>
              <a:rPr lang="de-DE" dirty="0"/>
            </a:br>
            <a:br>
              <a:rPr lang="de-DE" dirty="0"/>
            </a:br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</p:txBody>
      </p:sp>
      <p:sp>
        <p:nvSpPr>
          <p:cNvPr id="11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9144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dkOrange_pink_fu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42900" y="2400300"/>
            <a:ext cx="154432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FF6633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ED1E79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799"/>
            <a:ext cx="12230100" cy="381000"/>
          </a:xfrm>
        </p:spPr>
        <p:txBody>
          <a:bodyPr l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 dirty="0">
                <a:sym typeface="Arial" pitchFamily="-109" charset="0"/>
              </a:rPr>
              <a:t>Mastertextformat bearbeiten</a:t>
            </a:r>
          </a:p>
        </p:txBody>
      </p:sp>
      <p:sp>
        <p:nvSpPr>
          <p:cNvPr id="17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dkOrange_pink_b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wrap="none" lIns="0" tIns="0" rIns="0" bIns="0" anchor="t" anchorCtr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4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  <p:sp>
        <p:nvSpPr>
          <p:cNvPr id="5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</p:spTree>
  </p:cSld>
  <p:clrMapOvr>
    <a:masterClrMapping/>
  </p:clrMapOvr>
  <p:hf sldNum="0"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lightBlue_brown_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543300" y="2400300"/>
            <a:ext cx="122301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0077BB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665544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lIns="0" t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>
                <a:sym typeface="Arial" pitchFamily="-109" charset="0"/>
              </a:rPr>
              <a:t>Mastertextformat bearbeiten</a:t>
            </a:r>
          </a:p>
        </p:txBody>
      </p:sp>
      <p:sp>
        <p:nvSpPr>
          <p:cNvPr id="13" name="Inhaltsplatzhalter 12"/>
          <p:cNvSpPr>
            <a:spLocks noGrp="1"/>
          </p:cNvSpPr>
          <p:nvPr>
            <p:ph sz="quarter" idx="15" hasCustomPrompt="1"/>
          </p:nvPr>
        </p:nvSpPr>
        <p:spPr>
          <a:xfrm>
            <a:off x="342934" y="2400300"/>
            <a:ext cx="2679700" cy="8001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2300"/>
              </a:spcBef>
              <a:buClr>
                <a:srgbClr val="002060"/>
              </a:buClr>
              <a:buFont typeface="Wingdings" pitchFamily="2" charset="2"/>
              <a:buNone/>
              <a:defRPr sz="1700">
                <a:latin typeface="Arial" pitchFamily="34" charset="0"/>
                <a:cs typeface="Arial" pitchFamily="34" charset="0"/>
              </a:defRPr>
            </a:lvl1pPr>
            <a:lvl2pPr marL="0" indent="0">
              <a:spcBef>
                <a:spcPts val="2300"/>
              </a:spcBef>
              <a:buFontTx/>
              <a:buNone/>
              <a:defRPr sz="2300"/>
            </a:lvl2pPr>
            <a:lvl3pPr marL="0" indent="0">
              <a:spcBef>
                <a:spcPts val="2300"/>
              </a:spcBef>
              <a:buFontTx/>
              <a:buNone/>
              <a:defRPr sz="2300"/>
            </a:lvl3pPr>
            <a:lvl4pPr marL="0" indent="0">
              <a:spcBef>
                <a:spcPts val="2300"/>
              </a:spcBef>
              <a:buFontTx/>
              <a:buNone/>
              <a:defRPr sz="2300"/>
            </a:lvl4pPr>
            <a:lvl5pPr marL="0" indent="0">
              <a:spcBef>
                <a:spcPts val="2300"/>
              </a:spcBef>
              <a:buFontTx/>
              <a:buNone/>
              <a:defRPr sz="2300"/>
            </a:lvl5pPr>
          </a:lstStyle>
          <a:p>
            <a:pPr lvl="0"/>
            <a:r>
              <a:rPr lang="de-DE" dirty="0"/>
              <a:t> </a:t>
            </a:r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br>
              <a:rPr lang="de-DE" dirty="0"/>
            </a:br>
            <a:br>
              <a:rPr lang="de-DE" dirty="0"/>
            </a:br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</p:txBody>
      </p:sp>
      <p:sp>
        <p:nvSpPr>
          <p:cNvPr id="11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9144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lightBlue_brown_fu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42900" y="2400300"/>
            <a:ext cx="154432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0077BB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665544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799"/>
            <a:ext cx="12230100" cy="381000"/>
          </a:xfrm>
        </p:spPr>
        <p:txBody>
          <a:bodyPr l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3999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 dirty="0">
                <a:sym typeface="Arial" pitchFamily="-109" charset="0"/>
              </a:rPr>
              <a:t>Mastertextformat bearbeiten</a:t>
            </a:r>
          </a:p>
        </p:txBody>
      </p:sp>
      <p:sp>
        <p:nvSpPr>
          <p:cNvPr id="17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lightBlue_brown_b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wrap="none" lIns="0" tIns="0" rIns="0" bIns="0" anchor="t" anchorCtr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4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  <p:sp>
        <p:nvSpPr>
          <p:cNvPr id="5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</p:spTree>
  </p:cSld>
  <p:clrMapOvr>
    <a:masterClrMapping/>
  </p:clrMapOvr>
  <p:hf sldNum="0"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dkGrey_violet_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543300" y="2400300"/>
            <a:ext cx="122301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494949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69505A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lIns="0" t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>
                <a:sym typeface="Arial" pitchFamily="-109" charset="0"/>
              </a:rPr>
              <a:t>Mastertextformat bearbeiten</a:t>
            </a:r>
          </a:p>
        </p:txBody>
      </p:sp>
      <p:sp>
        <p:nvSpPr>
          <p:cNvPr id="13" name="Inhaltsplatzhalter 12"/>
          <p:cNvSpPr>
            <a:spLocks noGrp="1"/>
          </p:cNvSpPr>
          <p:nvPr>
            <p:ph sz="quarter" idx="15" hasCustomPrompt="1"/>
          </p:nvPr>
        </p:nvSpPr>
        <p:spPr>
          <a:xfrm>
            <a:off x="342934" y="2400300"/>
            <a:ext cx="2679700" cy="8001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2300"/>
              </a:spcBef>
              <a:buClr>
                <a:srgbClr val="002060"/>
              </a:buClr>
              <a:buFont typeface="Wingdings" pitchFamily="2" charset="2"/>
              <a:buNone/>
              <a:defRPr sz="1700">
                <a:latin typeface="Arial" pitchFamily="34" charset="0"/>
                <a:cs typeface="Arial" pitchFamily="34" charset="0"/>
              </a:defRPr>
            </a:lvl1pPr>
            <a:lvl2pPr marL="0" indent="0">
              <a:spcBef>
                <a:spcPts val="2300"/>
              </a:spcBef>
              <a:buFontTx/>
              <a:buNone/>
              <a:defRPr sz="2300"/>
            </a:lvl2pPr>
            <a:lvl3pPr marL="0" indent="0">
              <a:spcBef>
                <a:spcPts val="2300"/>
              </a:spcBef>
              <a:buFontTx/>
              <a:buNone/>
              <a:defRPr sz="2300"/>
            </a:lvl3pPr>
            <a:lvl4pPr marL="0" indent="0">
              <a:spcBef>
                <a:spcPts val="2300"/>
              </a:spcBef>
              <a:buFontTx/>
              <a:buNone/>
              <a:defRPr sz="2300"/>
            </a:lvl4pPr>
            <a:lvl5pPr marL="0" indent="0">
              <a:spcBef>
                <a:spcPts val="2300"/>
              </a:spcBef>
              <a:buFontTx/>
              <a:buNone/>
              <a:defRPr sz="2300"/>
            </a:lvl5pPr>
          </a:lstStyle>
          <a:p>
            <a:pPr lvl="0"/>
            <a:r>
              <a:rPr lang="de-DE" dirty="0"/>
              <a:t> </a:t>
            </a:r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br>
              <a:rPr lang="de-DE" dirty="0"/>
            </a:br>
            <a:br>
              <a:rPr lang="de-DE" dirty="0"/>
            </a:br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</p:txBody>
      </p:sp>
      <p:sp>
        <p:nvSpPr>
          <p:cNvPr id="11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9144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dkGrey_violet_fu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42900" y="2400300"/>
            <a:ext cx="154432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494949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69505A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799"/>
            <a:ext cx="12230100" cy="381000"/>
          </a:xfrm>
        </p:spPr>
        <p:txBody>
          <a:bodyPr l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 dirty="0">
                <a:sym typeface="Arial" pitchFamily="-109" charset="0"/>
              </a:rPr>
              <a:t>Mastertextformat bearbeiten</a:t>
            </a:r>
          </a:p>
        </p:txBody>
      </p:sp>
      <p:sp>
        <p:nvSpPr>
          <p:cNvPr id="17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dkGrey_violet_b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wrap="none" lIns="0" tIns="0" rIns="0" bIns="0" anchor="t" anchorCtr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4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  <p:sp>
        <p:nvSpPr>
          <p:cNvPr id="5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</p:spTree>
  </p:cSld>
  <p:clrMapOvr>
    <a:masterClrMapping/>
  </p:clrMapOvr>
  <p:hf sldNum="0" hdr="0" ftr="0" dt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orange_purple_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543300" y="2400300"/>
            <a:ext cx="122301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FF9911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883388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lIns="0" t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>
                <a:sym typeface="Arial" pitchFamily="-109" charset="0"/>
              </a:rPr>
              <a:t>Mastertextformat bearbeiten</a:t>
            </a:r>
          </a:p>
        </p:txBody>
      </p:sp>
      <p:sp>
        <p:nvSpPr>
          <p:cNvPr id="13" name="Inhaltsplatzhalter 12"/>
          <p:cNvSpPr>
            <a:spLocks noGrp="1"/>
          </p:cNvSpPr>
          <p:nvPr>
            <p:ph sz="quarter" idx="15" hasCustomPrompt="1"/>
          </p:nvPr>
        </p:nvSpPr>
        <p:spPr>
          <a:xfrm>
            <a:off x="342934" y="2400300"/>
            <a:ext cx="2679700" cy="8001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2300"/>
              </a:spcBef>
              <a:buClr>
                <a:srgbClr val="002060"/>
              </a:buClr>
              <a:buFont typeface="Wingdings" pitchFamily="2" charset="2"/>
              <a:buNone/>
              <a:defRPr sz="1700">
                <a:latin typeface="Arial" pitchFamily="34" charset="0"/>
                <a:cs typeface="Arial" pitchFamily="34" charset="0"/>
              </a:defRPr>
            </a:lvl1pPr>
            <a:lvl2pPr marL="0" indent="0">
              <a:spcBef>
                <a:spcPts val="2300"/>
              </a:spcBef>
              <a:buFontTx/>
              <a:buNone/>
              <a:defRPr sz="2300"/>
            </a:lvl2pPr>
            <a:lvl3pPr marL="0" indent="0">
              <a:spcBef>
                <a:spcPts val="2300"/>
              </a:spcBef>
              <a:buFontTx/>
              <a:buNone/>
              <a:defRPr sz="2300"/>
            </a:lvl3pPr>
            <a:lvl4pPr marL="0" indent="0">
              <a:spcBef>
                <a:spcPts val="2300"/>
              </a:spcBef>
              <a:buFontTx/>
              <a:buNone/>
              <a:defRPr sz="2300"/>
            </a:lvl4pPr>
            <a:lvl5pPr marL="0" indent="0">
              <a:spcBef>
                <a:spcPts val="2300"/>
              </a:spcBef>
              <a:buFontTx/>
              <a:buNone/>
              <a:defRPr sz="2300"/>
            </a:lvl5pPr>
          </a:lstStyle>
          <a:p>
            <a:pPr lvl="0"/>
            <a:r>
              <a:rPr lang="de-DE" dirty="0"/>
              <a:t> </a:t>
            </a:r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br>
              <a:rPr lang="de-DE" dirty="0"/>
            </a:br>
            <a:br>
              <a:rPr lang="de-DE" dirty="0"/>
            </a:br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</p:txBody>
      </p:sp>
      <p:sp>
        <p:nvSpPr>
          <p:cNvPr id="11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9144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blue_green_b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wrap="none" lIns="0" tIns="0" rIns="0" bIns="0" anchor="t" anchorCtr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5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6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  <p:hf sldNum="0" hdr="0" ftr="0" dt="0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orange_purple_fu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42900" y="2400300"/>
            <a:ext cx="154432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FF9911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883388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799"/>
            <a:ext cx="12230100" cy="381000"/>
          </a:xfrm>
        </p:spPr>
        <p:txBody>
          <a:bodyPr l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 dirty="0">
                <a:sym typeface="Arial" pitchFamily="-109" charset="0"/>
              </a:rPr>
              <a:t>Mastertextformat bearbeiten</a:t>
            </a:r>
          </a:p>
        </p:txBody>
      </p:sp>
      <p:sp>
        <p:nvSpPr>
          <p:cNvPr id="17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orange_purple_b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wrap="none" lIns="0" tIns="0" rIns="0" bIns="0" anchor="t" anchorCtr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4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  <p:sp>
        <p:nvSpPr>
          <p:cNvPr id="5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</p:spTree>
  </p:cSld>
  <p:clrMapOvr>
    <a:masterClrMapping/>
  </p:clrMapOvr>
  <p:hf sldNum="0" hdr="0" ftr="0" dt="0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redBrown_brown_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543300" y="2400300"/>
            <a:ext cx="122301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883300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775533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lIns="0" t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>
                <a:sym typeface="Arial" pitchFamily="-109" charset="0"/>
              </a:rPr>
              <a:t>Mastertextformat bearbeiten</a:t>
            </a:r>
          </a:p>
        </p:txBody>
      </p:sp>
      <p:sp>
        <p:nvSpPr>
          <p:cNvPr id="13" name="Inhaltsplatzhalter 12"/>
          <p:cNvSpPr>
            <a:spLocks noGrp="1"/>
          </p:cNvSpPr>
          <p:nvPr>
            <p:ph sz="quarter" idx="15" hasCustomPrompt="1"/>
          </p:nvPr>
        </p:nvSpPr>
        <p:spPr>
          <a:xfrm>
            <a:off x="342934" y="2400300"/>
            <a:ext cx="2679700" cy="8001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2300"/>
              </a:spcBef>
              <a:buClr>
                <a:srgbClr val="002060"/>
              </a:buClr>
              <a:buFont typeface="Wingdings" pitchFamily="2" charset="2"/>
              <a:buNone/>
              <a:defRPr sz="1700">
                <a:latin typeface="Arial" pitchFamily="34" charset="0"/>
                <a:cs typeface="Arial" pitchFamily="34" charset="0"/>
              </a:defRPr>
            </a:lvl1pPr>
            <a:lvl2pPr marL="0" indent="0">
              <a:spcBef>
                <a:spcPts val="2300"/>
              </a:spcBef>
              <a:buFontTx/>
              <a:buNone/>
              <a:defRPr sz="2300"/>
            </a:lvl2pPr>
            <a:lvl3pPr marL="0" indent="0">
              <a:spcBef>
                <a:spcPts val="2300"/>
              </a:spcBef>
              <a:buFontTx/>
              <a:buNone/>
              <a:defRPr sz="2300"/>
            </a:lvl3pPr>
            <a:lvl4pPr marL="0" indent="0">
              <a:spcBef>
                <a:spcPts val="2300"/>
              </a:spcBef>
              <a:buFontTx/>
              <a:buNone/>
              <a:defRPr sz="2300"/>
            </a:lvl4pPr>
            <a:lvl5pPr marL="0" indent="0">
              <a:spcBef>
                <a:spcPts val="2300"/>
              </a:spcBef>
              <a:buFontTx/>
              <a:buNone/>
              <a:defRPr sz="2300"/>
            </a:lvl5pPr>
          </a:lstStyle>
          <a:p>
            <a:pPr lvl="0"/>
            <a:r>
              <a:rPr lang="de-DE" dirty="0"/>
              <a:t> </a:t>
            </a:r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br>
              <a:rPr lang="de-DE" dirty="0"/>
            </a:br>
            <a:br>
              <a:rPr lang="de-DE" dirty="0"/>
            </a:br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</p:txBody>
      </p:sp>
      <p:sp>
        <p:nvSpPr>
          <p:cNvPr id="11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9144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redBrown_brown_fu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42900" y="2400300"/>
            <a:ext cx="154432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883300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775533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799"/>
            <a:ext cx="12230100" cy="381000"/>
          </a:xfrm>
        </p:spPr>
        <p:txBody>
          <a:bodyPr l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3999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 dirty="0">
                <a:sym typeface="Arial" pitchFamily="-109" charset="0"/>
              </a:rPr>
              <a:t>Mastertextformat bearbeiten</a:t>
            </a:r>
          </a:p>
        </p:txBody>
      </p:sp>
      <p:sp>
        <p:nvSpPr>
          <p:cNvPr id="17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redBrown_brown_b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wrap="none" lIns="0" tIns="0" rIns="0" bIns="0" anchor="t" anchorCtr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4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  <p:sp>
        <p:nvSpPr>
          <p:cNvPr id="5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</p:spTree>
  </p:cSld>
  <p:clrMapOvr>
    <a:masterClrMapping/>
  </p:clrMapOvr>
  <p:hf sldNum="0" hdr="0" ftr="0" dt="0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dkGreen_lightgrey_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543300" y="2400300"/>
            <a:ext cx="122301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335544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8F9090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lIns="0" t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>
                <a:sym typeface="Arial" pitchFamily="-109" charset="0"/>
              </a:rPr>
              <a:t>Mastertextformat bearbeiten</a:t>
            </a:r>
          </a:p>
        </p:txBody>
      </p:sp>
      <p:sp>
        <p:nvSpPr>
          <p:cNvPr id="13" name="Inhaltsplatzhalter 12"/>
          <p:cNvSpPr>
            <a:spLocks noGrp="1"/>
          </p:cNvSpPr>
          <p:nvPr>
            <p:ph sz="quarter" idx="15" hasCustomPrompt="1"/>
          </p:nvPr>
        </p:nvSpPr>
        <p:spPr>
          <a:xfrm>
            <a:off x="342934" y="2400300"/>
            <a:ext cx="2679700" cy="8001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2300"/>
              </a:spcBef>
              <a:buClr>
                <a:srgbClr val="002060"/>
              </a:buClr>
              <a:buFont typeface="Wingdings" pitchFamily="2" charset="2"/>
              <a:buNone/>
              <a:defRPr sz="1700">
                <a:latin typeface="Arial" pitchFamily="34" charset="0"/>
                <a:cs typeface="Arial" pitchFamily="34" charset="0"/>
              </a:defRPr>
            </a:lvl1pPr>
            <a:lvl2pPr marL="0" indent="0">
              <a:spcBef>
                <a:spcPts val="2300"/>
              </a:spcBef>
              <a:buFontTx/>
              <a:buNone/>
              <a:defRPr sz="2300"/>
            </a:lvl2pPr>
            <a:lvl3pPr marL="0" indent="0">
              <a:spcBef>
                <a:spcPts val="2300"/>
              </a:spcBef>
              <a:buFontTx/>
              <a:buNone/>
              <a:defRPr sz="2300"/>
            </a:lvl3pPr>
            <a:lvl4pPr marL="0" indent="0">
              <a:spcBef>
                <a:spcPts val="2300"/>
              </a:spcBef>
              <a:buFontTx/>
              <a:buNone/>
              <a:defRPr sz="2300"/>
            </a:lvl4pPr>
            <a:lvl5pPr marL="0" indent="0">
              <a:spcBef>
                <a:spcPts val="2300"/>
              </a:spcBef>
              <a:buFontTx/>
              <a:buNone/>
              <a:defRPr sz="2300"/>
            </a:lvl5pPr>
          </a:lstStyle>
          <a:p>
            <a:pPr lvl="0"/>
            <a:r>
              <a:rPr lang="de-DE" dirty="0"/>
              <a:t> </a:t>
            </a:r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br>
              <a:rPr lang="de-DE" dirty="0"/>
            </a:br>
            <a:br>
              <a:rPr lang="de-DE" dirty="0"/>
            </a:br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</p:txBody>
      </p:sp>
      <p:sp>
        <p:nvSpPr>
          <p:cNvPr id="11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9144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dkGreen_lightgrey_fu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42900" y="2400300"/>
            <a:ext cx="154432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335544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8F9090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799"/>
            <a:ext cx="12230100" cy="381000"/>
          </a:xfrm>
        </p:spPr>
        <p:txBody>
          <a:bodyPr l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 dirty="0">
                <a:sym typeface="Arial" pitchFamily="-109" charset="0"/>
              </a:rPr>
              <a:t>Mastertextformat bearbeiten</a:t>
            </a:r>
          </a:p>
        </p:txBody>
      </p:sp>
      <p:sp>
        <p:nvSpPr>
          <p:cNvPr id="17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dkGreen_lightgrey_b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wrap="none" lIns="0" tIns="0" rIns="0" bIns="0" anchor="t" anchorCtr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4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  <p:sp>
        <p:nvSpPr>
          <p:cNvPr id="5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</p:spTree>
  </p:cSld>
  <p:clrMapOvr>
    <a:masterClrMapping/>
  </p:clrMapOvr>
  <p:hf sldNum="0" hdr="0" ftr="0" dt="0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yellow_ultramarin_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543300" y="2400300"/>
            <a:ext cx="122301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FFBB33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223388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lIns="0" t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>
                <a:sym typeface="Arial" pitchFamily="-109" charset="0"/>
              </a:rPr>
              <a:t>Mastertextformat bearbeiten</a:t>
            </a:r>
          </a:p>
        </p:txBody>
      </p:sp>
      <p:sp>
        <p:nvSpPr>
          <p:cNvPr id="13" name="Inhaltsplatzhalter 12"/>
          <p:cNvSpPr>
            <a:spLocks noGrp="1"/>
          </p:cNvSpPr>
          <p:nvPr>
            <p:ph sz="quarter" idx="15" hasCustomPrompt="1"/>
          </p:nvPr>
        </p:nvSpPr>
        <p:spPr>
          <a:xfrm>
            <a:off x="342934" y="2400300"/>
            <a:ext cx="2679700" cy="8001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2300"/>
              </a:spcBef>
              <a:buClr>
                <a:srgbClr val="002060"/>
              </a:buClr>
              <a:buFont typeface="Wingdings" pitchFamily="2" charset="2"/>
              <a:buNone/>
              <a:defRPr sz="1700">
                <a:latin typeface="Arial" pitchFamily="34" charset="0"/>
                <a:cs typeface="Arial" pitchFamily="34" charset="0"/>
              </a:defRPr>
            </a:lvl1pPr>
            <a:lvl2pPr marL="0" indent="0">
              <a:spcBef>
                <a:spcPts val="2300"/>
              </a:spcBef>
              <a:buFontTx/>
              <a:buNone/>
              <a:defRPr sz="2300"/>
            </a:lvl2pPr>
            <a:lvl3pPr marL="0" indent="0">
              <a:spcBef>
                <a:spcPts val="2300"/>
              </a:spcBef>
              <a:buFontTx/>
              <a:buNone/>
              <a:defRPr sz="2300"/>
            </a:lvl3pPr>
            <a:lvl4pPr marL="0" indent="0">
              <a:spcBef>
                <a:spcPts val="2300"/>
              </a:spcBef>
              <a:buFontTx/>
              <a:buNone/>
              <a:defRPr sz="2300"/>
            </a:lvl4pPr>
            <a:lvl5pPr marL="0" indent="0">
              <a:spcBef>
                <a:spcPts val="2300"/>
              </a:spcBef>
              <a:buFontTx/>
              <a:buNone/>
              <a:defRPr sz="2300"/>
            </a:lvl5pPr>
          </a:lstStyle>
          <a:p>
            <a:pPr lvl="0"/>
            <a:r>
              <a:rPr lang="de-DE" dirty="0"/>
              <a:t> </a:t>
            </a:r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br>
              <a:rPr lang="de-DE" dirty="0"/>
            </a:br>
            <a:br>
              <a:rPr lang="de-DE" dirty="0"/>
            </a:br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</p:txBody>
      </p:sp>
      <p:sp>
        <p:nvSpPr>
          <p:cNvPr id="11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9144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yellow_ultramarin_fu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42900" y="2400300"/>
            <a:ext cx="154432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FFBB33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223388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799"/>
            <a:ext cx="12230100" cy="381000"/>
          </a:xfrm>
        </p:spPr>
        <p:txBody>
          <a:bodyPr l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3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 dirty="0">
                <a:sym typeface="Arial" pitchFamily="-109" charset="0"/>
              </a:rPr>
              <a:t>Mastertextformat bearbeiten</a:t>
            </a:r>
          </a:p>
        </p:txBody>
      </p:sp>
      <p:sp>
        <p:nvSpPr>
          <p:cNvPr id="17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red_grey_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543300" y="2400300"/>
            <a:ext cx="122301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CC0000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444444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lIns="0" t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>
                <a:sym typeface="Arial" pitchFamily="-109" charset="0"/>
              </a:rPr>
              <a:t>Mastertextformat bearbeiten</a:t>
            </a:r>
          </a:p>
        </p:txBody>
      </p:sp>
      <p:sp>
        <p:nvSpPr>
          <p:cNvPr id="13" name="Inhaltsplatzhalter 12"/>
          <p:cNvSpPr>
            <a:spLocks noGrp="1"/>
          </p:cNvSpPr>
          <p:nvPr>
            <p:ph sz="quarter" idx="15" hasCustomPrompt="1"/>
          </p:nvPr>
        </p:nvSpPr>
        <p:spPr>
          <a:xfrm>
            <a:off x="342934" y="2400300"/>
            <a:ext cx="2679700" cy="8001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2300"/>
              </a:spcBef>
              <a:buClr>
                <a:srgbClr val="002060"/>
              </a:buClr>
              <a:buFont typeface="Wingdings" pitchFamily="2" charset="2"/>
              <a:buNone/>
              <a:defRPr sz="1700">
                <a:latin typeface="Arial" pitchFamily="34" charset="0"/>
                <a:cs typeface="Arial" pitchFamily="34" charset="0"/>
              </a:defRPr>
            </a:lvl1pPr>
            <a:lvl2pPr marL="0" indent="0">
              <a:spcBef>
                <a:spcPts val="2300"/>
              </a:spcBef>
              <a:buFontTx/>
              <a:buNone/>
              <a:defRPr sz="2300"/>
            </a:lvl2pPr>
            <a:lvl3pPr marL="0" indent="0">
              <a:spcBef>
                <a:spcPts val="2300"/>
              </a:spcBef>
              <a:buFontTx/>
              <a:buNone/>
              <a:defRPr sz="2300"/>
            </a:lvl3pPr>
            <a:lvl4pPr marL="0" indent="0">
              <a:spcBef>
                <a:spcPts val="2300"/>
              </a:spcBef>
              <a:buFontTx/>
              <a:buNone/>
              <a:defRPr sz="2300"/>
            </a:lvl4pPr>
            <a:lvl5pPr marL="0" indent="0">
              <a:spcBef>
                <a:spcPts val="2300"/>
              </a:spcBef>
              <a:buFontTx/>
              <a:buNone/>
              <a:defRPr sz="2300"/>
            </a:lvl5pPr>
          </a:lstStyle>
          <a:p>
            <a:pPr lvl="0"/>
            <a:r>
              <a:rPr lang="de-DE" dirty="0"/>
              <a:t> </a:t>
            </a:r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br>
              <a:rPr lang="de-DE" dirty="0"/>
            </a:br>
            <a:br>
              <a:rPr lang="de-DE" dirty="0"/>
            </a:br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yellow_ultramarin_b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wrap="none" lIns="0" tIns="0" rIns="0" bIns="0" anchor="t" anchorCtr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4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  <p:sp>
        <p:nvSpPr>
          <p:cNvPr id="5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</p:spTree>
  </p:cSld>
  <p:clrMapOvr>
    <a:masterClrMapping/>
  </p:clrMapOvr>
  <p:hf sldNum="0" hdr="0" ftr="0" dt="0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logo_blue_green_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799"/>
            <a:ext cx="12230100" cy="381000"/>
          </a:xfrm>
        </p:spPr>
        <p:txBody>
          <a:bodyPr wrap="none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0" name="Inhaltsplatzhalter 9"/>
          <p:cNvSpPr>
            <a:spLocks noGrp="1"/>
          </p:cNvSpPr>
          <p:nvPr>
            <p:ph sz="quarter" idx="11"/>
          </p:nvPr>
        </p:nvSpPr>
        <p:spPr>
          <a:xfrm>
            <a:off x="342934" y="10223500"/>
            <a:ext cx="2679700" cy="304800"/>
          </a:xfrm>
          <a:prstGeom prst="rect">
            <a:avLst/>
          </a:prstGeom>
        </p:spPr>
        <p:txBody>
          <a:bodyPr vert="horz" lIns="0" tIns="0" rIns="0" bIns="0"/>
          <a:lstStyle>
            <a:lvl1pPr marL="279353" marR="0" indent="-279353" algn="l" defTabSz="914247" rtl="0" eaLnBrk="0" fontAlgn="base" latinLnBrk="0" hangingPunct="0">
              <a:lnSpc>
                <a:spcPct val="100000"/>
              </a:lnSpc>
              <a:spcBef>
                <a:spcPts val="900"/>
              </a:spcBef>
              <a:spcAft>
                <a:spcPct val="0"/>
              </a:spcAft>
              <a:buClr>
                <a:srgbClr val="BB0000"/>
              </a:buClr>
              <a:buSzPct val="72000"/>
              <a:buFontTx/>
              <a:buNone/>
              <a:tabLst/>
              <a:defRPr sz="140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noProof="0" dirty="0">
                <a:sym typeface="Arial" pitchFamily="-109" charset="0"/>
              </a:rPr>
              <a:t>Mastertextformat bearbeiten</a:t>
            </a:r>
          </a:p>
        </p:txBody>
      </p:sp>
      <p:sp>
        <p:nvSpPr>
          <p:cNvPr id="11" name="Inhaltsplatzhalter 10"/>
          <p:cNvSpPr>
            <a:spLocks noGrp="1"/>
          </p:cNvSpPr>
          <p:nvPr>
            <p:ph sz="quarter" idx="12"/>
          </p:nvPr>
        </p:nvSpPr>
        <p:spPr>
          <a:xfrm>
            <a:off x="3543300" y="2400300"/>
            <a:ext cx="12230100" cy="8001000"/>
          </a:xfrm>
          <a:prstGeom prst="rect">
            <a:avLst/>
          </a:prstGeom>
        </p:spPr>
        <p:txBody>
          <a:bodyPr vert="horz" lIns="0" tIns="0" rIns="0" bIns="0"/>
          <a:lstStyle>
            <a:lvl1pPr marL="0" indent="0">
              <a:spcBef>
                <a:spcPts val="900"/>
              </a:spcBef>
              <a:buFontTx/>
              <a:buNone/>
              <a:defRPr lang="de-DE" sz="3600" b="0" i="0" smtClean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logo_blue_green_b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/>
          <a:lstStyle/>
          <a:p>
            <a:r>
              <a:rPr lang="de-DE" dirty="0"/>
              <a:t>Titelmasterformat durch Klicken bearbeiten</a:t>
            </a: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osag_blue_green_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543300" y="2400300"/>
            <a:ext cx="122301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00107F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99CC00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lIns="0" t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>
                <a:sym typeface="Arial" pitchFamily="-109" charset="0"/>
              </a:rPr>
              <a:t>Mastertextformat bearbeiten</a:t>
            </a:r>
          </a:p>
        </p:txBody>
      </p:sp>
      <p:sp>
        <p:nvSpPr>
          <p:cNvPr id="13" name="Inhaltsplatzhalter 12"/>
          <p:cNvSpPr>
            <a:spLocks noGrp="1"/>
          </p:cNvSpPr>
          <p:nvPr>
            <p:ph sz="quarter" idx="15" hasCustomPrompt="1"/>
          </p:nvPr>
        </p:nvSpPr>
        <p:spPr>
          <a:xfrm>
            <a:off x="342934" y="2400300"/>
            <a:ext cx="2679700" cy="8001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2300"/>
              </a:spcBef>
              <a:buClr>
                <a:srgbClr val="002060"/>
              </a:buClr>
              <a:buFont typeface="Wingdings" pitchFamily="2" charset="2"/>
              <a:buNone/>
              <a:defRPr sz="1700">
                <a:latin typeface="Arial" pitchFamily="34" charset="0"/>
                <a:cs typeface="Arial" pitchFamily="34" charset="0"/>
              </a:defRPr>
            </a:lvl1pPr>
            <a:lvl2pPr marL="0" indent="0">
              <a:spcBef>
                <a:spcPts val="2300"/>
              </a:spcBef>
              <a:buFontTx/>
              <a:buNone/>
              <a:defRPr sz="2300"/>
            </a:lvl2pPr>
            <a:lvl3pPr marL="0" indent="0">
              <a:spcBef>
                <a:spcPts val="2300"/>
              </a:spcBef>
              <a:buFontTx/>
              <a:buNone/>
              <a:defRPr sz="2300"/>
            </a:lvl3pPr>
            <a:lvl4pPr marL="0" indent="0">
              <a:spcBef>
                <a:spcPts val="2300"/>
              </a:spcBef>
              <a:buFontTx/>
              <a:buNone/>
              <a:defRPr sz="2300"/>
            </a:lvl4pPr>
            <a:lvl5pPr marL="0" indent="0">
              <a:spcBef>
                <a:spcPts val="2300"/>
              </a:spcBef>
              <a:buFontTx/>
              <a:buNone/>
              <a:defRPr sz="2300"/>
            </a:lvl5pPr>
          </a:lstStyle>
          <a:p>
            <a:pPr lvl="0"/>
            <a:r>
              <a:rPr lang="de-DE" dirty="0"/>
              <a:t> </a:t>
            </a:r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br>
              <a:rPr lang="de-DE" dirty="0"/>
            </a:br>
            <a:br>
              <a:rPr lang="de-DE" dirty="0"/>
            </a:br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</p:txBody>
      </p:sp>
      <p:sp>
        <p:nvSpPr>
          <p:cNvPr id="11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9144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58739640"/>
      </p:ext>
    </p:extLst>
  </p:cSld>
  <p:clrMapOvr>
    <a:masterClrMapping/>
  </p:clrMapOvr>
  <p:transition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219319" y="3391421"/>
            <a:ext cx="13818950" cy="2340130"/>
          </a:xfrm>
        </p:spPr>
        <p:txBody>
          <a:bodyPr/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2438638" y="6186435"/>
            <a:ext cx="11380312" cy="2789961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74112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48224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222336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9644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7056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44467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51878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59289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dirty="0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A8CE79-7484-4D2F-8328-7D045CBC0553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A8CE79-7484-4D2F-8328-7D045CBC0553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284454" y="7015337"/>
            <a:ext cx="13818950" cy="2168285"/>
          </a:xfrm>
        </p:spPr>
        <p:txBody>
          <a:bodyPr anchor="t"/>
          <a:lstStyle>
            <a:lvl1pPr algn="l">
              <a:defRPr sz="65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284454" y="4627192"/>
            <a:ext cx="13818950" cy="2388145"/>
          </a:xfrm>
        </p:spPr>
        <p:txBody>
          <a:bodyPr anchor="b"/>
          <a:lstStyle>
            <a:lvl1pPr marL="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1pPr>
            <a:lvl2pPr marL="741121" indent="0">
              <a:buNone/>
              <a:defRPr sz="2900">
                <a:solidFill>
                  <a:schemeClr val="tx1">
                    <a:tint val="75000"/>
                  </a:schemeClr>
                </a:solidFill>
              </a:defRPr>
            </a:lvl2pPr>
            <a:lvl3pPr marL="1482242" indent="0">
              <a:buNone/>
              <a:defRPr sz="2600">
                <a:solidFill>
                  <a:schemeClr val="tx1">
                    <a:tint val="75000"/>
                  </a:schemeClr>
                </a:solidFill>
              </a:defRPr>
            </a:lvl3pPr>
            <a:lvl4pPr marL="2223364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4pPr>
            <a:lvl5pPr marL="296448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5pPr>
            <a:lvl6pPr marL="3705606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6pPr>
            <a:lvl7pPr marL="4446727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7pPr>
            <a:lvl8pPr marL="5187848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8pPr>
            <a:lvl9pPr marL="5928970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dirty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A8CE79-7484-4D2F-8328-7D045CBC0553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12880" y="2547357"/>
            <a:ext cx="7190856" cy="720487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800"/>
            </a:lvl3pPr>
            <a:lvl4pPr>
              <a:defRPr sz="2300"/>
            </a:lvl4pPr>
            <a:lvl5pPr>
              <a:defRPr sz="2300"/>
            </a:lvl5pPr>
            <a:lvl6pPr>
              <a:defRPr sz="2900"/>
            </a:lvl6pPr>
            <a:lvl7pPr>
              <a:defRPr sz="2900"/>
            </a:lvl7pPr>
            <a:lvl8pPr>
              <a:defRPr sz="2900"/>
            </a:lvl8pPr>
            <a:lvl9pPr>
              <a:defRPr sz="2900"/>
            </a:lvl9pPr>
          </a:lstStyle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253852" y="2547357"/>
            <a:ext cx="7190856" cy="720487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800"/>
            </a:lvl3pPr>
            <a:lvl4pPr>
              <a:defRPr sz="2300"/>
            </a:lvl4pPr>
            <a:lvl5pPr>
              <a:defRPr sz="2300"/>
            </a:lvl5pPr>
            <a:lvl6pPr>
              <a:defRPr sz="2900"/>
            </a:lvl6pPr>
            <a:lvl7pPr>
              <a:defRPr sz="2900"/>
            </a:lvl7pPr>
            <a:lvl8pPr>
              <a:defRPr sz="2900"/>
            </a:lvl8pPr>
            <a:lvl9pPr>
              <a:defRPr sz="2900"/>
            </a:lvl9pPr>
          </a:lstStyle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A8CE79-7484-4D2F-8328-7D045CBC0553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12879" y="2443744"/>
            <a:ext cx="7183041" cy="1018436"/>
          </a:xfrm>
        </p:spPr>
        <p:txBody>
          <a:bodyPr anchor="b">
            <a:noAutofit/>
          </a:bodyPr>
          <a:lstStyle>
            <a:lvl1pPr marL="0" indent="0">
              <a:buNone/>
              <a:defRPr sz="3200" b="1"/>
            </a:lvl1pPr>
            <a:lvl2pPr marL="741121" indent="0">
              <a:buNone/>
              <a:defRPr sz="3200" b="1"/>
            </a:lvl2pPr>
            <a:lvl3pPr marL="1482242" indent="0">
              <a:buNone/>
              <a:defRPr sz="2900" b="1"/>
            </a:lvl3pPr>
            <a:lvl4pPr marL="2223364" indent="0">
              <a:buNone/>
              <a:defRPr sz="2600" b="1"/>
            </a:lvl4pPr>
            <a:lvl5pPr marL="2964485" indent="0">
              <a:buNone/>
              <a:defRPr sz="2600" b="1"/>
            </a:lvl5pPr>
            <a:lvl6pPr marL="3705606" indent="0">
              <a:buNone/>
              <a:defRPr sz="2600" b="1"/>
            </a:lvl6pPr>
            <a:lvl7pPr marL="4446727" indent="0">
              <a:buNone/>
              <a:defRPr sz="2600" b="1"/>
            </a:lvl7pPr>
            <a:lvl8pPr marL="5187848" indent="0">
              <a:buNone/>
              <a:defRPr sz="2600" b="1"/>
            </a:lvl8pPr>
            <a:lvl9pPr marL="5928970" indent="0">
              <a:buNone/>
              <a:defRPr sz="2600" b="1"/>
            </a:lvl9pPr>
          </a:lstStyle>
          <a:p>
            <a:pPr lvl="0"/>
            <a:r>
              <a:rPr lang="de-DE" dirty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12879" y="3462180"/>
            <a:ext cx="7183041" cy="6290048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800"/>
            </a:lvl3pPr>
            <a:lvl4pPr>
              <a:defRPr sz="2300"/>
            </a:lvl4pPr>
            <a:lvl5pPr>
              <a:defRPr sz="2300"/>
            </a:lvl5pPr>
            <a:lvl6pPr>
              <a:defRPr sz="2600"/>
            </a:lvl6pPr>
            <a:lvl7pPr>
              <a:defRPr sz="2600"/>
            </a:lvl7pPr>
            <a:lvl8pPr>
              <a:defRPr sz="2600"/>
            </a:lvl8pPr>
            <a:lvl9pPr>
              <a:defRPr sz="2600"/>
            </a:lvl9pPr>
          </a:lstStyle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8259064" y="2443744"/>
            <a:ext cx="7185645" cy="1018436"/>
          </a:xfrm>
        </p:spPr>
        <p:txBody>
          <a:bodyPr anchor="b">
            <a:noAutofit/>
          </a:bodyPr>
          <a:lstStyle>
            <a:lvl1pPr marL="0" indent="0">
              <a:buNone/>
              <a:defRPr sz="3200" b="1"/>
            </a:lvl1pPr>
            <a:lvl2pPr marL="741121" indent="0">
              <a:buNone/>
              <a:defRPr sz="3200" b="1"/>
            </a:lvl2pPr>
            <a:lvl3pPr marL="1482242" indent="0">
              <a:buNone/>
              <a:defRPr sz="2900" b="1"/>
            </a:lvl3pPr>
            <a:lvl4pPr marL="2223364" indent="0">
              <a:buNone/>
              <a:defRPr sz="2600" b="1"/>
            </a:lvl4pPr>
            <a:lvl5pPr marL="2964485" indent="0">
              <a:buNone/>
              <a:defRPr sz="2600" b="1"/>
            </a:lvl5pPr>
            <a:lvl6pPr marL="3705606" indent="0">
              <a:buNone/>
              <a:defRPr sz="2600" b="1"/>
            </a:lvl6pPr>
            <a:lvl7pPr marL="4446727" indent="0">
              <a:buNone/>
              <a:defRPr sz="2600" b="1"/>
            </a:lvl7pPr>
            <a:lvl8pPr marL="5187848" indent="0">
              <a:buNone/>
              <a:defRPr sz="2600" b="1"/>
            </a:lvl8pPr>
            <a:lvl9pPr marL="5928970" indent="0">
              <a:buNone/>
              <a:defRPr sz="2600" b="1"/>
            </a:lvl9pPr>
          </a:lstStyle>
          <a:p>
            <a:pPr lvl="0"/>
            <a:r>
              <a:rPr lang="de-DE" dirty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8259064" y="3462180"/>
            <a:ext cx="7185645" cy="6290048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800"/>
            </a:lvl3pPr>
            <a:lvl4pPr>
              <a:defRPr sz="2300"/>
            </a:lvl4pPr>
            <a:lvl5pPr>
              <a:defRPr sz="2300"/>
            </a:lvl5pPr>
            <a:lvl6pPr>
              <a:defRPr sz="2600"/>
            </a:lvl6pPr>
            <a:lvl7pPr>
              <a:defRPr sz="2600"/>
            </a:lvl7pPr>
            <a:lvl8pPr>
              <a:defRPr sz="2600"/>
            </a:lvl8pPr>
            <a:lvl9pPr>
              <a:defRPr sz="2600"/>
            </a:lvl9pPr>
          </a:lstStyle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A8CE79-7484-4D2F-8328-7D045CBC0553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fld id="{20A8CE79-7484-4D2F-8328-7D045CBC0553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red_grey_fu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42900" y="2400300"/>
            <a:ext cx="154432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CC0000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444444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799"/>
            <a:ext cx="12230100" cy="381000"/>
          </a:xfrm>
        </p:spPr>
        <p:txBody>
          <a:bodyPr l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 dirty="0">
                <a:sym typeface="Arial" pitchFamily="-109" charset="0"/>
              </a:rPr>
              <a:t>Mastertextformat bearbeiten</a:t>
            </a:r>
          </a:p>
        </p:txBody>
      </p:sp>
      <p:sp>
        <p:nvSpPr>
          <p:cNvPr id="17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fld id="{20A8CE79-7484-4D2F-8328-7D045CBC0553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12880" y="434668"/>
            <a:ext cx="5348851" cy="1849865"/>
          </a:xfrm>
        </p:spPr>
        <p:txBody>
          <a:bodyPr anchor="b"/>
          <a:lstStyle>
            <a:lvl1pPr algn="l">
              <a:defRPr sz="3200" b="1"/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6357134" y="434669"/>
            <a:ext cx="9087575" cy="93175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800"/>
            </a:lvl3pPr>
            <a:lvl4pPr>
              <a:defRPr sz="2300"/>
            </a:lvl4pPr>
            <a:lvl5pPr>
              <a:defRPr sz="2300"/>
            </a:lvl5pPr>
            <a:lvl6pPr>
              <a:defRPr sz="3200"/>
            </a:lvl6pPr>
            <a:lvl7pPr>
              <a:defRPr sz="3200"/>
            </a:lvl7pPr>
            <a:lvl8pPr>
              <a:defRPr sz="3200"/>
            </a:lvl8pPr>
            <a:lvl9pPr>
              <a:defRPr sz="3200"/>
            </a:lvl9pPr>
          </a:lstStyle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12880" y="2284534"/>
            <a:ext cx="5348851" cy="7467695"/>
          </a:xfrm>
        </p:spPr>
        <p:txBody>
          <a:bodyPr/>
          <a:lstStyle>
            <a:lvl1pPr marL="0" indent="0">
              <a:buNone/>
              <a:defRPr sz="2300"/>
            </a:lvl1pPr>
            <a:lvl2pPr marL="741121" indent="0">
              <a:buNone/>
              <a:defRPr sz="1900"/>
            </a:lvl2pPr>
            <a:lvl3pPr marL="1482242" indent="0">
              <a:buNone/>
              <a:defRPr sz="1600"/>
            </a:lvl3pPr>
            <a:lvl4pPr marL="2223364" indent="0">
              <a:buNone/>
              <a:defRPr sz="1500"/>
            </a:lvl4pPr>
            <a:lvl5pPr marL="2964485" indent="0">
              <a:buNone/>
              <a:defRPr sz="1500"/>
            </a:lvl5pPr>
            <a:lvl6pPr marL="3705606" indent="0">
              <a:buNone/>
              <a:defRPr sz="1500"/>
            </a:lvl6pPr>
            <a:lvl7pPr marL="4446727" indent="0">
              <a:buNone/>
              <a:defRPr sz="1500"/>
            </a:lvl7pPr>
            <a:lvl8pPr marL="5187848" indent="0">
              <a:buNone/>
              <a:defRPr sz="1500"/>
            </a:lvl8pPr>
            <a:lvl9pPr marL="5928970" indent="0">
              <a:buNone/>
              <a:defRPr sz="1500"/>
            </a:lvl9pPr>
          </a:lstStyle>
          <a:p>
            <a:pPr lvl="0"/>
            <a:r>
              <a:rPr lang="de-DE" dirty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fld id="{20A8CE79-7484-4D2F-8328-7D045CBC0553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186384" y="7642067"/>
            <a:ext cx="9754553" cy="902189"/>
          </a:xfrm>
        </p:spPr>
        <p:txBody>
          <a:bodyPr anchor="b"/>
          <a:lstStyle>
            <a:lvl1pPr algn="l">
              <a:defRPr sz="3200" b="1"/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3186384" y="975475"/>
            <a:ext cx="9754553" cy="6550343"/>
          </a:xfrm>
        </p:spPr>
        <p:txBody>
          <a:bodyPr/>
          <a:lstStyle>
            <a:lvl1pPr marL="0" indent="0">
              <a:buNone/>
              <a:defRPr sz="5200"/>
            </a:lvl1pPr>
            <a:lvl2pPr marL="741121" indent="0">
              <a:buNone/>
              <a:defRPr sz="4500"/>
            </a:lvl2pPr>
            <a:lvl3pPr marL="1482242" indent="0">
              <a:buNone/>
              <a:defRPr sz="3900"/>
            </a:lvl3pPr>
            <a:lvl4pPr marL="2223364" indent="0">
              <a:buNone/>
              <a:defRPr sz="3200"/>
            </a:lvl4pPr>
            <a:lvl5pPr marL="2964485" indent="0">
              <a:buNone/>
              <a:defRPr sz="3200"/>
            </a:lvl5pPr>
            <a:lvl6pPr marL="3705606" indent="0">
              <a:buNone/>
              <a:defRPr sz="3200"/>
            </a:lvl6pPr>
            <a:lvl7pPr marL="4446727" indent="0">
              <a:buNone/>
              <a:defRPr sz="3200"/>
            </a:lvl7pPr>
            <a:lvl8pPr marL="5187848" indent="0">
              <a:buNone/>
              <a:defRPr sz="3200"/>
            </a:lvl8pPr>
            <a:lvl9pPr marL="5928970" indent="0">
              <a:buNone/>
              <a:defRPr sz="32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3186384" y="8544256"/>
            <a:ext cx="9754553" cy="1281258"/>
          </a:xfrm>
        </p:spPr>
        <p:txBody>
          <a:bodyPr/>
          <a:lstStyle>
            <a:lvl1pPr marL="0" indent="0">
              <a:buNone/>
              <a:defRPr sz="2300"/>
            </a:lvl1pPr>
            <a:lvl2pPr marL="741121" indent="0">
              <a:buNone/>
              <a:defRPr sz="1900"/>
            </a:lvl2pPr>
            <a:lvl3pPr marL="1482242" indent="0">
              <a:buNone/>
              <a:defRPr sz="1600"/>
            </a:lvl3pPr>
            <a:lvl4pPr marL="2223364" indent="0">
              <a:buNone/>
              <a:defRPr sz="1500"/>
            </a:lvl4pPr>
            <a:lvl5pPr marL="2964485" indent="0">
              <a:buNone/>
              <a:defRPr sz="1500"/>
            </a:lvl5pPr>
            <a:lvl6pPr marL="3705606" indent="0">
              <a:buNone/>
              <a:defRPr sz="1500"/>
            </a:lvl6pPr>
            <a:lvl7pPr marL="4446727" indent="0">
              <a:buNone/>
              <a:defRPr sz="1500"/>
            </a:lvl7pPr>
            <a:lvl8pPr marL="5187848" indent="0">
              <a:buNone/>
              <a:defRPr sz="1500"/>
            </a:lvl8pPr>
            <a:lvl9pPr marL="5928970" indent="0">
              <a:buNone/>
              <a:defRPr sz="1500"/>
            </a:lvl9pPr>
          </a:lstStyle>
          <a:p>
            <a:pPr lvl="0"/>
            <a:r>
              <a:rPr lang="de-DE" dirty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fld id="{20A8CE79-7484-4D2F-8328-7D045CBC0553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fld id="{20A8CE79-7484-4D2F-8328-7D045CBC0553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11786751" y="437197"/>
            <a:ext cx="3657957" cy="9315032"/>
          </a:xfrm>
        </p:spPr>
        <p:txBody>
          <a:bodyPr vert="eaVert"/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12879" y="437197"/>
            <a:ext cx="10723755" cy="9315032"/>
          </a:xfrm>
        </p:spPr>
        <p:txBody>
          <a:bodyPr vert="eaVert"/>
          <a:lstStyle/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fld id="{20A8CE79-7484-4D2F-8328-7D045CBC0553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red_grey_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543300" y="2400300"/>
            <a:ext cx="122301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CC0000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444444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lIns="0" t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>
                <a:sym typeface="Arial" pitchFamily="-109" charset="0"/>
              </a:rPr>
              <a:t>Mastertextformat bearbeiten</a:t>
            </a:r>
          </a:p>
        </p:txBody>
      </p:sp>
      <p:sp>
        <p:nvSpPr>
          <p:cNvPr id="13" name="Inhaltsplatzhalter 12"/>
          <p:cNvSpPr>
            <a:spLocks noGrp="1"/>
          </p:cNvSpPr>
          <p:nvPr>
            <p:ph sz="quarter" idx="15" hasCustomPrompt="1"/>
          </p:nvPr>
        </p:nvSpPr>
        <p:spPr>
          <a:xfrm>
            <a:off x="342934" y="2400300"/>
            <a:ext cx="2679700" cy="8001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2300"/>
              </a:spcBef>
              <a:buClr>
                <a:srgbClr val="002060"/>
              </a:buClr>
              <a:buFont typeface="Wingdings" pitchFamily="2" charset="2"/>
              <a:buNone/>
              <a:defRPr sz="1700">
                <a:latin typeface="Arial" pitchFamily="34" charset="0"/>
                <a:cs typeface="Arial" pitchFamily="34" charset="0"/>
              </a:defRPr>
            </a:lvl1pPr>
            <a:lvl2pPr marL="0" indent="0">
              <a:spcBef>
                <a:spcPts val="2300"/>
              </a:spcBef>
              <a:buFontTx/>
              <a:buNone/>
              <a:defRPr sz="2300"/>
            </a:lvl2pPr>
            <a:lvl3pPr marL="0" indent="0">
              <a:spcBef>
                <a:spcPts val="2300"/>
              </a:spcBef>
              <a:buFontTx/>
              <a:buNone/>
              <a:defRPr sz="2300"/>
            </a:lvl3pPr>
            <a:lvl4pPr marL="0" indent="0">
              <a:spcBef>
                <a:spcPts val="2300"/>
              </a:spcBef>
              <a:buFontTx/>
              <a:buNone/>
              <a:defRPr sz="2300"/>
            </a:lvl4pPr>
            <a:lvl5pPr marL="0" indent="0">
              <a:spcBef>
                <a:spcPts val="2300"/>
              </a:spcBef>
              <a:buFontTx/>
              <a:buNone/>
              <a:defRPr sz="2300"/>
            </a:lvl5pPr>
          </a:lstStyle>
          <a:p>
            <a:pPr lvl="0"/>
            <a:r>
              <a:rPr lang="de-DE" dirty="0"/>
              <a:t> </a:t>
            </a:r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br>
              <a:rPr lang="de-DE" dirty="0"/>
            </a:br>
            <a:br>
              <a:rPr lang="de-DE" dirty="0"/>
            </a:br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>
                <a:solidFill>
                  <a:prstClr val="white"/>
                </a:solidFill>
              </a:rPr>
              <a:pPr/>
              <a:t>‹Nr.›</a:t>
            </a:fld>
            <a:endParaRPr lang="de-DE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0366043"/>
      </p:ext>
    </p:extLst>
  </p:cSld>
  <p:clrMapOvr>
    <a:masterClrMapping/>
  </p:clrMapOvr>
  <p:transition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red_grey_fu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42900" y="2400300"/>
            <a:ext cx="154432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CC0000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444444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799"/>
            <a:ext cx="12230100" cy="381000"/>
          </a:xfrm>
        </p:spPr>
        <p:txBody>
          <a:bodyPr l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 dirty="0">
                <a:sym typeface="Arial" pitchFamily="-109" charset="0"/>
              </a:rPr>
              <a:t>Mastertextformat bearbeiten</a:t>
            </a:r>
          </a:p>
        </p:txBody>
      </p:sp>
      <p:sp>
        <p:nvSpPr>
          <p:cNvPr id="17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>
                <a:solidFill>
                  <a:prstClr val="white"/>
                </a:solidFill>
              </a:rPr>
              <a:pPr algn="l"/>
              <a:t>‹Nr.›</a:t>
            </a:fld>
            <a:endParaRPr lang="de-DE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5313200"/>
      </p:ext>
    </p:extLst>
  </p:cSld>
  <p:clrMapOvr>
    <a:masterClrMapping/>
  </p:clrMapOvr>
  <p:transition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red_grey_b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wrap="none" lIns="0" tIns="0" rIns="0" bIns="0" anchor="t" anchorCtr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5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6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>
                <a:solidFill>
                  <a:prstClr val="white"/>
                </a:solidFill>
              </a:rPr>
              <a:pPr/>
              <a:t>‹Nr.›</a:t>
            </a:fld>
            <a:endParaRPr lang="de-DE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8879924"/>
      </p:ext>
    </p:extLst>
  </p:cSld>
  <p:clrMapOvr>
    <a:masterClrMapping/>
  </p:clrMapOvr>
  <p:hf sldNum="0" hdr="0" ftr="0" dt="0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red_grey_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543300" y="2400300"/>
            <a:ext cx="122301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CC0000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444444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lIns="0" t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>
                <a:sym typeface="Arial" pitchFamily="-109" charset="0"/>
              </a:rPr>
              <a:t>Mastertextformat bearbeiten</a:t>
            </a:r>
          </a:p>
        </p:txBody>
      </p:sp>
      <p:sp>
        <p:nvSpPr>
          <p:cNvPr id="13" name="Inhaltsplatzhalter 12"/>
          <p:cNvSpPr>
            <a:spLocks noGrp="1"/>
          </p:cNvSpPr>
          <p:nvPr>
            <p:ph sz="quarter" idx="15" hasCustomPrompt="1"/>
          </p:nvPr>
        </p:nvSpPr>
        <p:spPr>
          <a:xfrm>
            <a:off x="342934" y="2400300"/>
            <a:ext cx="2679700" cy="8001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2300"/>
              </a:spcBef>
              <a:buClr>
                <a:srgbClr val="002060"/>
              </a:buClr>
              <a:buFont typeface="Wingdings" pitchFamily="2" charset="2"/>
              <a:buNone/>
              <a:defRPr sz="1700">
                <a:latin typeface="Arial" pitchFamily="34" charset="0"/>
                <a:cs typeface="Arial" pitchFamily="34" charset="0"/>
              </a:defRPr>
            </a:lvl1pPr>
            <a:lvl2pPr marL="0" indent="0">
              <a:spcBef>
                <a:spcPts val="2300"/>
              </a:spcBef>
              <a:buFontTx/>
              <a:buNone/>
              <a:defRPr sz="2300"/>
            </a:lvl2pPr>
            <a:lvl3pPr marL="0" indent="0">
              <a:spcBef>
                <a:spcPts val="2300"/>
              </a:spcBef>
              <a:buFontTx/>
              <a:buNone/>
              <a:defRPr sz="2300"/>
            </a:lvl3pPr>
            <a:lvl4pPr marL="0" indent="0">
              <a:spcBef>
                <a:spcPts val="2300"/>
              </a:spcBef>
              <a:buFontTx/>
              <a:buNone/>
              <a:defRPr sz="2300"/>
            </a:lvl4pPr>
            <a:lvl5pPr marL="0" indent="0">
              <a:spcBef>
                <a:spcPts val="2300"/>
              </a:spcBef>
              <a:buFontTx/>
              <a:buNone/>
              <a:defRPr sz="2300"/>
            </a:lvl5pPr>
          </a:lstStyle>
          <a:p>
            <a:pPr lvl="0"/>
            <a:r>
              <a:rPr lang="de-DE" dirty="0"/>
              <a:t> </a:t>
            </a:r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br>
              <a:rPr lang="de-DE" dirty="0"/>
            </a:br>
            <a:br>
              <a:rPr lang="de-DE" dirty="0"/>
            </a:br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>
                <a:solidFill>
                  <a:prstClr val="white"/>
                </a:solidFill>
              </a:rPr>
              <a:pPr/>
              <a:t>‹Nr.›</a:t>
            </a:fld>
            <a:endParaRPr lang="de-DE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27861"/>
      </p:ext>
    </p:extLst>
  </p:cSld>
  <p:clrMapOvr>
    <a:masterClrMapping/>
  </p:clrMapOvr>
  <p:transition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red_grey_fu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42900" y="2400300"/>
            <a:ext cx="154432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CC0000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444444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799"/>
            <a:ext cx="12230100" cy="381000"/>
          </a:xfrm>
        </p:spPr>
        <p:txBody>
          <a:bodyPr l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 dirty="0">
                <a:sym typeface="Arial" pitchFamily="-109" charset="0"/>
              </a:rPr>
              <a:t>Mastertextformat bearbeiten</a:t>
            </a:r>
          </a:p>
        </p:txBody>
      </p:sp>
      <p:sp>
        <p:nvSpPr>
          <p:cNvPr id="17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>
                <a:solidFill>
                  <a:prstClr val="white"/>
                </a:solidFill>
              </a:rPr>
              <a:pPr algn="l"/>
              <a:t>‹Nr.›</a:t>
            </a:fld>
            <a:endParaRPr lang="de-DE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4418718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red_grey_b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wrap="none" lIns="0" tIns="0" rIns="0" bIns="0" anchor="t" anchorCtr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5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6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  <p:hf sldNum="0" hdr="0" ftr="0" dt="0"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red_grey_b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wrap="none" lIns="0" tIns="0" rIns="0" bIns="0" anchor="t" anchorCtr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5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6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>
                <a:solidFill>
                  <a:prstClr val="white"/>
                </a:solidFill>
              </a:rPr>
              <a:pPr/>
              <a:t>‹Nr.›</a:t>
            </a:fld>
            <a:endParaRPr lang="de-DE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7763167"/>
      </p:ext>
    </p:extLst>
  </p:cSld>
  <p:clrMapOvr>
    <a:masterClrMapping/>
  </p:clrMapOvr>
  <p:hf sldNum="0" hdr="0" ftr="0" dt="0"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blue_green_fu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42900" y="2400300"/>
            <a:ext cx="154432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00107F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99CC00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799"/>
            <a:ext cx="12230100" cy="381000"/>
          </a:xfrm>
        </p:spPr>
        <p:txBody>
          <a:bodyPr l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3999"/>
            <a:ext cx="2679700" cy="304800"/>
          </a:xfrm>
          <a:prstGeom prst="rect">
            <a:avLst/>
          </a:prstGeom>
        </p:spPr>
        <p:txBody>
          <a:bodyPr wrap="none" lIns="0" tIns="0" rIns="148224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 dirty="0">
                <a:sym typeface="Arial" pitchFamily="-109" charset="0"/>
              </a:rPr>
              <a:t>Mastertextformat bearbeiten</a:t>
            </a:r>
          </a:p>
        </p:txBody>
      </p:sp>
      <p:sp>
        <p:nvSpPr>
          <p:cNvPr id="17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>
                <a:solidFill>
                  <a:prstClr val="white"/>
                </a:solidFill>
              </a:rPr>
              <a:pPr algn="l"/>
              <a:t>‹Nr.›</a:t>
            </a:fld>
            <a:endParaRPr lang="de-DE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2984631"/>
      </p:ext>
    </p:extLst>
  </p:cSld>
  <p:clrMapOvr>
    <a:masterClrMapping/>
  </p:clrMapOvr>
  <p:transition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blue_green_b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wrap="none" lIns="0" tIns="0" rIns="0" bIns="0" anchor="t" anchorCtr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5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6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>
                <a:solidFill>
                  <a:prstClr val="white"/>
                </a:solidFill>
              </a:rPr>
              <a:pPr/>
              <a:t>‹Nr.›</a:t>
            </a:fld>
            <a:endParaRPr lang="de-DE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1376461"/>
      </p:ext>
    </p:extLst>
  </p:cSld>
  <p:clrMapOvr>
    <a:masterClrMapping/>
  </p:clrMapOvr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green_red_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543300" y="2400300"/>
            <a:ext cx="122301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55AA00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BB2222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lIns="0" t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>
                <a:sym typeface="Arial" pitchFamily="-109" charset="0"/>
              </a:rPr>
              <a:t>Mastertextformat bearbeiten</a:t>
            </a:r>
          </a:p>
        </p:txBody>
      </p:sp>
      <p:sp>
        <p:nvSpPr>
          <p:cNvPr id="13" name="Inhaltsplatzhalter 12"/>
          <p:cNvSpPr>
            <a:spLocks noGrp="1"/>
          </p:cNvSpPr>
          <p:nvPr>
            <p:ph sz="quarter" idx="15" hasCustomPrompt="1"/>
          </p:nvPr>
        </p:nvSpPr>
        <p:spPr>
          <a:xfrm>
            <a:off x="342934" y="2400300"/>
            <a:ext cx="2679700" cy="8001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2300"/>
              </a:spcBef>
              <a:buClr>
                <a:srgbClr val="002060"/>
              </a:buClr>
              <a:buFont typeface="Wingdings" pitchFamily="2" charset="2"/>
              <a:buNone/>
              <a:defRPr sz="1700">
                <a:latin typeface="Arial" pitchFamily="34" charset="0"/>
                <a:cs typeface="Arial" pitchFamily="34" charset="0"/>
              </a:defRPr>
            </a:lvl1pPr>
            <a:lvl2pPr marL="0" indent="0">
              <a:spcBef>
                <a:spcPts val="2300"/>
              </a:spcBef>
              <a:buFontTx/>
              <a:buNone/>
              <a:defRPr sz="2300"/>
            </a:lvl2pPr>
            <a:lvl3pPr marL="0" indent="0">
              <a:spcBef>
                <a:spcPts val="2300"/>
              </a:spcBef>
              <a:buFontTx/>
              <a:buNone/>
              <a:defRPr sz="2300"/>
            </a:lvl3pPr>
            <a:lvl4pPr marL="0" indent="0">
              <a:spcBef>
                <a:spcPts val="2300"/>
              </a:spcBef>
              <a:buFontTx/>
              <a:buNone/>
              <a:defRPr sz="2300"/>
            </a:lvl4pPr>
            <a:lvl5pPr marL="0" indent="0">
              <a:spcBef>
                <a:spcPts val="2300"/>
              </a:spcBef>
              <a:buFontTx/>
              <a:buNone/>
              <a:defRPr sz="2300"/>
            </a:lvl5pPr>
          </a:lstStyle>
          <a:p>
            <a:pPr lvl="0"/>
            <a:r>
              <a:rPr lang="de-DE" dirty="0"/>
              <a:t> </a:t>
            </a:r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br>
              <a:rPr lang="de-DE" dirty="0"/>
            </a:br>
            <a:br>
              <a:rPr lang="de-DE" dirty="0"/>
            </a:br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</p:txBody>
      </p:sp>
      <p:sp>
        <p:nvSpPr>
          <p:cNvPr id="11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9144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green_red_fu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42900" y="2400300"/>
            <a:ext cx="154432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55AA00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BB2222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799"/>
            <a:ext cx="12230100" cy="381000"/>
          </a:xfrm>
        </p:spPr>
        <p:txBody>
          <a:bodyPr l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3999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 dirty="0">
                <a:sym typeface="Arial" pitchFamily="-109" charset="0"/>
              </a:rPr>
              <a:t>Mastertextformat bearbeiten</a:t>
            </a:r>
          </a:p>
        </p:txBody>
      </p:sp>
      <p:sp>
        <p:nvSpPr>
          <p:cNvPr id="17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green_red_b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wrap="none" lIns="0" tIns="0" rIns="0" bIns="0" anchor="t" anchorCtr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4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  <p:sp>
        <p:nvSpPr>
          <p:cNvPr id="5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</p:spTree>
  </p:cSld>
  <p:clrMapOvr>
    <a:masterClrMapping/>
  </p:clrMapOvr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osag_blue_green_b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wrap="none" lIns="0" tIns="0" rIns="0" bIns="0" anchor="t" anchorCtr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5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6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79686114"/>
      </p:ext>
    </p:extLst>
  </p:cSld>
  <p:clrMapOvr>
    <a:masterClrMapping/>
  </p:clrMapOvr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image" Target="../media/image1.pdf"/></Relationships>
</file>

<file path=ppt/slideMasters/_rels/slideMaster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0.xml"/><Relationship Id="rId2" Type="http://schemas.openxmlformats.org/officeDocument/2006/relationships/slideLayout" Target="../slideLayouts/slideLayout29.xml"/><Relationship Id="rId1" Type="http://schemas.openxmlformats.org/officeDocument/2006/relationships/slideLayout" Target="../slideLayouts/slideLayout28.xml"/><Relationship Id="rId6" Type="http://schemas.openxmlformats.org/officeDocument/2006/relationships/image" Target="../media/image10.png"/><Relationship Id="rId5" Type="http://schemas.openxmlformats.org/officeDocument/2006/relationships/image" Target="../media/image11.pdf"/><Relationship Id="rId4" Type="http://schemas.openxmlformats.org/officeDocument/2006/relationships/theme" Target="../theme/theme10.xml"/></Relationships>
</file>

<file path=ppt/slideMasters/_rels/slideMaster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3.xml"/><Relationship Id="rId2" Type="http://schemas.openxmlformats.org/officeDocument/2006/relationships/slideLayout" Target="../slideLayouts/slideLayout32.xml"/><Relationship Id="rId1" Type="http://schemas.openxmlformats.org/officeDocument/2006/relationships/slideLayout" Target="../slideLayouts/slideLayout31.xml"/><Relationship Id="rId6" Type="http://schemas.openxmlformats.org/officeDocument/2006/relationships/image" Target="../media/image11.png"/><Relationship Id="rId5" Type="http://schemas.openxmlformats.org/officeDocument/2006/relationships/image" Target="../media/image12.pdf"/><Relationship Id="rId4" Type="http://schemas.openxmlformats.org/officeDocument/2006/relationships/theme" Target="../theme/theme11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12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7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image" Target="../media/image2.png"/><Relationship Id="rId5" Type="http://schemas.openxmlformats.org/officeDocument/2006/relationships/image" Target="../media/image2.pdf"/><Relationship Id="rId4" Type="http://schemas.openxmlformats.org/officeDocument/2006/relationships/theme" Target="../theme/theme13.xml"/></Relationships>
</file>

<file path=ppt/slideMasters/_rels/slideMaster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0.xml"/><Relationship Id="rId2" Type="http://schemas.openxmlformats.org/officeDocument/2006/relationships/slideLayout" Target="../slideLayouts/slideLayout49.xml"/><Relationship Id="rId1" Type="http://schemas.openxmlformats.org/officeDocument/2006/relationships/slideLayout" Target="../slideLayouts/slideLayout48.xml"/><Relationship Id="rId6" Type="http://schemas.openxmlformats.org/officeDocument/2006/relationships/image" Target="../media/image2.png"/><Relationship Id="rId5" Type="http://schemas.openxmlformats.org/officeDocument/2006/relationships/image" Target="../media/image2.pdf"/><Relationship Id="rId4" Type="http://schemas.openxmlformats.org/officeDocument/2006/relationships/theme" Target="../theme/theme14.xml"/></Relationships>
</file>

<file path=ppt/slideMasters/_rels/slideMaster15.xml.rels><?xml version="1.0" encoding="UTF-8" standalone="yes"?>
<Relationships xmlns="http://schemas.openxmlformats.org/package/2006/relationships"><Relationship Id="rId3" Type="http://schemas.openxmlformats.org/officeDocument/2006/relationships/theme" Target="../theme/theme15.xml"/><Relationship Id="rId2" Type="http://schemas.openxmlformats.org/officeDocument/2006/relationships/slideLayout" Target="../slideLayouts/slideLayout52.xml"/><Relationship Id="rId1" Type="http://schemas.openxmlformats.org/officeDocument/2006/relationships/slideLayout" Target="../slideLayouts/slideLayout51.xml"/><Relationship Id="rId6" Type="http://schemas.openxmlformats.org/officeDocument/2006/relationships/image" Target="../media/image1.png"/><Relationship Id="rId5" Type="http://schemas.openxmlformats.org/officeDocument/2006/relationships/image" Target="../media/image1.pdf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.png"/><Relationship Id="rId5" Type="http://schemas.openxmlformats.org/officeDocument/2006/relationships/image" Target="../media/image2.pdf"/><Relationship Id="rId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7" Type="http://schemas.openxmlformats.org/officeDocument/2006/relationships/image" Target="../media/image3.png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.pdf"/><Relationship Id="rId5" Type="http://schemas.openxmlformats.org/officeDocument/2006/relationships/theme" Target="../theme/theme3.xml"/><Relationship Id="rId4" Type="http://schemas.openxmlformats.org/officeDocument/2006/relationships/slideLayout" Target="../slideLayouts/slideLayout9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4.png"/><Relationship Id="rId5" Type="http://schemas.openxmlformats.org/officeDocument/2006/relationships/image" Target="../media/image4.pdf"/><Relationship Id="rId4" Type="http://schemas.openxmlformats.org/officeDocument/2006/relationships/theme" Target="../theme/theme4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5.xml"/><Relationship Id="rId7" Type="http://schemas.openxmlformats.org/officeDocument/2006/relationships/image" Target="../media/image5.png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5.pdf"/><Relationship Id="rId4" Type="http://schemas.openxmlformats.org/officeDocument/2006/relationships/theme" Target="../theme/theme5.xml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8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image" Target="../media/image6.png"/><Relationship Id="rId5" Type="http://schemas.openxmlformats.org/officeDocument/2006/relationships/image" Target="../media/image6.pdf"/><Relationship Id="rId4" Type="http://schemas.openxmlformats.org/officeDocument/2006/relationships/theme" Target="../theme/theme6.xml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1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7.png"/><Relationship Id="rId5" Type="http://schemas.openxmlformats.org/officeDocument/2006/relationships/image" Target="../media/image7.pdf"/><Relationship Id="rId4" Type="http://schemas.openxmlformats.org/officeDocument/2006/relationships/theme" Target="../theme/theme7.xml"/></Relationships>
</file>

<file path=ppt/slideMasters/_rels/slideMaster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4.xml"/><Relationship Id="rId2" Type="http://schemas.openxmlformats.org/officeDocument/2006/relationships/slideLayout" Target="../slideLayouts/slideLayout23.xml"/><Relationship Id="rId1" Type="http://schemas.openxmlformats.org/officeDocument/2006/relationships/slideLayout" Target="../slideLayouts/slideLayout22.xml"/><Relationship Id="rId6" Type="http://schemas.openxmlformats.org/officeDocument/2006/relationships/image" Target="../media/image8.png"/><Relationship Id="rId5" Type="http://schemas.openxmlformats.org/officeDocument/2006/relationships/image" Target="../media/image9.pdf"/><Relationship Id="rId4" Type="http://schemas.openxmlformats.org/officeDocument/2006/relationships/theme" Target="../theme/theme8.xml"/></Relationships>
</file>

<file path=ppt/slideMasters/_rels/slideMaster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7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image" Target="../media/image9.png"/><Relationship Id="rId5" Type="http://schemas.openxmlformats.org/officeDocument/2006/relationships/image" Target="../media/image10.pdf"/><Relationship Id="rId4" Type="http://schemas.openxmlformats.org/officeDocument/2006/relationships/theme" Target="../theme/theme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ild 3" descr="sos_pp_back_master_standard.pdf"/>
          <p:cNvPicPr preferRelativeResize="0">
            <a:picLocks/>
          </p:cNvPicPr>
          <p:nvPr userDrawn="1"/>
        </p:nvPicPr>
        <mc:AlternateContent xmlns:mc="http://schemas.openxmlformats.org/markup-compatibility/2006">
          <mc:Choice xmlns="" xmlns:mv="urn:schemas-microsoft-com:mac:vml" xmlns:ma="http://schemas.microsoft.com/office/mac/drawingml/2008/main" Requires="ma">
            <p:blipFill>
              <a:blip r:embed="rId5"/>
              <a:stretch>
                <a:fillRect/>
              </a:stretch>
            </p:blipFill>
          </mc:Choice>
          <mc:Fallback>
            <p:blipFill>
              <a:blip r:embed="rId6"/>
              <a:stretch>
                <a:fillRect/>
              </a:stretch>
            </p:blipFill>
          </mc:Fallback>
        </mc:AlternateContent>
        <p:spPr>
          <a:xfrm>
            <a:off x="0" y="1"/>
            <a:ext cx="16256000" cy="10922000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43300" y="1447800"/>
            <a:ext cx="12230100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9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1" r:id="rId2"/>
  </p:sldLayoutIdLst>
  <p:hf hdr="0" ftr="0" dt="0"/>
  <p:txStyles>
    <p:titleStyle>
      <a:lvl1pPr algn="l" defTabSz="457124" rtl="0" eaLnBrk="0" fontAlgn="base" hangingPunct="0">
        <a:spcBef>
          <a:spcPct val="0"/>
        </a:spcBef>
        <a:spcAft>
          <a:spcPct val="0"/>
        </a:spcAft>
        <a:defRPr kern="1200">
          <a:solidFill>
            <a:srgbClr val="FFFFFF"/>
          </a:solidFill>
          <a:latin typeface="Arial"/>
          <a:ea typeface="ヒラギノ角ゴ Pro W3" pitchFamily="-109" charset="-128"/>
          <a:cs typeface="Arial"/>
        </a:defRPr>
      </a:lvl1pPr>
      <a:lvl2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2pPr>
      <a:lvl3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3pPr>
      <a:lvl4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4pPr>
      <a:lvl5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5pPr>
      <a:lvl6pPr marL="45712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6pPr>
      <a:lvl7pPr marL="914247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7pPr>
      <a:lvl8pPr marL="1371371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8pPr>
      <a:lvl9pPr marL="182849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9pPr>
    </p:titleStyle>
    <p:bodyStyle>
      <a:lvl1pPr marL="342843" indent="-34284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"/>
          <a:ea typeface="ヒラギノ角ゴ Pro W3" pitchFamily="-109" charset="-128"/>
          <a:cs typeface="Arial"/>
        </a:defRPr>
      </a:lvl1pPr>
      <a:lvl2pPr marL="742826" indent="-28570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2pPr>
      <a:lvl3pPr marL="1142808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3pPr>
      <a:lvl4pPr marL="1599932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4pPr>
      <a:lvl5pPr marL="2057055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5pPr>
      <a:lvl6pPr marL="2514179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03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26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50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2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47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71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9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18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42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65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89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ild 4" descr="sos_pp_back_col_09_v1.pdf"/>
          <p:cNvPicPr>
            <a:picLocks noChangeAspect="1"/>
          </p:cNvPicPr>
          <p:nvPr userDrawn="1"/>
        </p:nvPicPr>
        <mc:AlternateContent xmlns:mc="http://schemas.openxmlformats.org/markup-compatibility/2006">
          <mc:Choice xmlns="" xmlns:mv="urn:schemas-microsoft-com:mac:vml" xmlns:ma="http://schemas.microsoft.com/office/mac/drawingml/2008/main" Requires="ma">
            <p:blipFill>
              <a:blip r:embed="rId5"/>
              <a:stretch>
                <a:fillRect/>
              </a:stretch>
            </p:blipFill>
          </mc:Choice>
          <mc:Fallback>
            <p:blipFill>
              <a:blip r:embed="rId6"/>
              <a:stretch>
                <a:fillRect/>
              </a:stretch>
            </p:blipFill>
          </mc:Fallback>
        </mc:AlternateContent>
        <p:spPr>
          <a:xfrm>
            <a:off x="0" y="0"/>
            <a:ext cx="16248063" cy="10917238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43300" y="1447800"/>
            <a:ext cx="12230100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9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6" r:id="rId2"/>
    <p:sldLayoutId id="2147483755" r:id="rId3"/>
  </p:sldLayoutIdLst>
  <p:hf hdr="0" ftr="0" dt="0"/>
  <p:txStyles>
    <p:titleStyle>
      <a:lvl1pPr algn="l" defTabSz="457124" rtl="0" eaLnBrk="0" fontAlgn="base" hangingPunct="0">
        <a:spcBef>
          <a:spcPct val="0"/>
        </a:spcBef>
        <a:spcAft>
          <a:spcPct val="0"/>
        </a:spcAft>
        <a:defRPr kern="1200">
          <a:solidFill>
            <a:srgbClr val="FFFFFF"/>
          </a:solidFill>
          <a:latin typeface="Arial"/>
          <a:ea typeface="ヒラギノ角ゴ Pro W3" pitchFamily="-109" charset="-128"/>
          <a:cs typeface="Arial"/>
        </a:defRPr>
      </a:lvl1pPr>
      <a:lvl2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2pPr>
      <a:lvl3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3pPr>
      <a:lvl4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4pPr>
      <a:lvl5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5pPr>
      <a:lvl6pPr marL="45712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6pPr>
      <a:lvl7pPr marL="914247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7pPr>
      <a:lvl8pPr marL="1371371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8pPr>
      <a:lvl9pPr marL="182849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9pPr>
    </p:titleStyle>
    <p:bodyStyle>
      <a:lvl1pPr marL="342843" indent="-34284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"/>
          <a:ea typeface="ヒラギノ角ゴ Pro W3" pitchFamily="-109" charset="-128"/>
          <a:cs typeface="Arial"/>
        </a:defRPr>
      </a:lvl1pPr>
      <a:lvl2pPr marL="742826" indent="-28570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2pPr>
      <a:lvl3pPr marL="1142808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3pPr>
      <a:lvl4pPr marL="1599932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4pPr>
      <a:lvl5pPr marL="2057055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5pPr>
      <a:lvl6pPr marL="2514179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03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26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50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2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47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71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9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18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42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65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89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ild 3" descr="sos_pp_back_master_title.pdf"/>
          <p:cNvPicPr preferRelativeResize="0">
            <a:picLocks/>
          </p:cNvPicPr>
          <p:nvPr userDrawn="1"/>
        </p:nvPicPr>
        <mc:AlternateContent xmlns:mc="http://schemas.openxmlformats.org/markup-compatibility/2006">
          <mc:Choice xmlns="" xmlns:mv="urn:schemas-microsoft-com:mac:vml" xmlns:ma="http://schemas.microsoft.com/office/mac/drawingml/2008/main" Requires="ma">
            <p:blipFill>
              <a:blip r:embed="rId5"/>
              <a:stretch>
                <a:fillRect/>
              </a:stretch>
            </p:blipFill>
          </mc:Choice>
          <mc:Fallback>
            <p:blipFill>
              <a:blip r:embed="rId6"/>
              <a:stretch>
                <a:fillRect/>
              </a:stretch>
            </p:blipFill>
          </mc:Fallback>
        </mc:AlternateContent>
        <p:spPr>
          <a:xfrm>
            <a:off x="0" y="0"/>
            <a:ext cx="16256000" cy="10922000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43300" y="1447800"/>
            <a:ext cx="12230100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9" r:id="rId1"/>
    <p:sldLayoutId id="2147483720" r:id="rId2"/>
    <p:sldLayoutId id="2147483767" r:id="rId3"/>
  </p:sldLayoutIdLst>
  <p:hf hdr="0" ftr="0" dt="0"/>
  <p:txStyles>
    <p:titleStyle>
      <a:lvl1pPr algn="l" defTabSz="457124" rtl="0" eaLnBrk="0" fontAlgn="base" hangingPunct="0">
        <a:spcBef>
          <a:spcPct val="0"/>
        </a:spcBef>
        <a:spcAft>
          <a:spcPct val="0"/>
        </a:spcAft>
        <a:defRPr kern="1200">
          <a:solidFill>
            <a:srgbClr val="FFFFFF"/>
          </a:solidFill>
          <a:latin typeface="Arial"/>
          <a:ea typeface="ヒラギノ角ゴ Pro W3" pitchFamily="-109" charset="-128"/>
          <a:cs typeface="Arial"/>
        </a:defRPr>
      </a:lvl1pPr>
      <a:lvl2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2pPr>
      <a:lvl3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3pPr>
      <a:lvl4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4pPr>
      <a:lvl5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5pPr>
      <a:lvl6pPr marL="45712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6pPr>
      <a:lvl7pPr marL="914247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7pPr>
      <a:lvl8pPr marL="1371371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8pPr>
      <a:lvl9pPr marL="182849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9pPr>
    </p:titleStyle>
    <p:bodyStyle>
      <a:lvl1pPr marL="342843" indent="-34284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"/>
          <a:ea typeface="ヒラギノ角ゴ Pro W3" pitchFamily="-109" charset="-128"/>
          <a:cs typeface="Arial"/>
        </a:defRPr>
      </a:lvl1pPr>
      <a:lvl2pPr marL="742826" indent="-28570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2pPr>
      <a:lvl3pPr marL="1142808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3pPr>
      <a:lvl4pPr marL="1599932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4pPr>
      <a:lvl5pPr marL="2057055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5pPr>
      <a:lvl6pPr marL="2514179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03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26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50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2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47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71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9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18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42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65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89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12880" y="437196"/>
            <a:ext cx="14631829" cy="1819540"/>
          </a:xfrm>
          <a:prstGeom prst="rect">
            <a:avLst/>
          </a:prstGeom>
        </p:spPr>
        <p:txBody>
          <a:bodyPr vert="horz" lIns="148224" tIns="74112" rIns="148224" bIns="74112" rtlCol="0" anchor="ctr">
            <a:normAutofit/>
          </a:bodyPr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12880" y="2547357"/>
            <a:ext cx="14631829" cy="7204872"/>
          </a:xfrm>
          <a:prstGeom prst="rect">
            <a:avLst/>
          </a:prstGeom>
        </p:spPr>
        <p:txBody>
          <a:bodyPr vert="horz" lIns="148224" tIns="74112" rIns="148224" bIns="74112" rtlCol="0">
            <a:normAutofit/>
          </a:bodyPr>
          <a:lstStyle/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12880" y="10118663"/>
            <a:ext cx="3793437" cy="581242"/>
          </a:xfrm>
          <a:prstGeom prst="rect">
            <a:avLst/>
          </a:prstGeom>
        </p:spPr>
        <p:txBody>
          <a:bodyPr vert="horz" lIns="148224" tIns="74112" rIns="148224" bIns="74112" rtlCol="0" anchor="ctr"/>
          <a:lstStyle>
            <a:lvl1pPr algn="l">
              <a:defRPr sz="17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5554676" y="10118663"/>
            <a:ext cx="5148236" cy="581242"/>
          </a:xfrm>
          <a:prstGeom prst="rect">
            <a:avLst/>
          </a:prstGeom>
        </p:spPr>
        <p:txBody>
          <a:bodyPr vert="horz" lIns="148224" tIns="74112" rIns="148224" bIns="74112" rtlCol="0" anchor="ctr"/>
          <a:lstStyle>
            <a:lvl1pPr algn="ctr">
              <a:defRPr sz="17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11651272" y="10118663"/>
            <a:ext cx="3793437" cy="581242"/>
          </a:xfrm>
          <a:prstGeom prst="rect">
            <a:avLst/>
          </a:prstGeom>
        </p:spPr>
        <p:txBody>
          <a:bodyPr vert="horz" lIns="148224" tIns="74112" rIns="148224" bIns="74112" rtlCol="0" anchor="ctr"/>
          <a:lstStyle>
            <a:lvl1pPr algn="r">
              <a:defRPr sz="17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20A8CE79-7484-4D2F-8328-7D045CBC0553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65" r:id="rId8"/>
    <p:sldLayoutId id="2147483666" r:id="rId9"/>
    <p:sldLayoutId id="2147483667" r:id="rId10"/>
    <p:sldLayoutId id="2147483668" r:id="rId11"/>
  </p:sldLayoutIdLst>
  <p:hf hdr="0" ftr="0" dt="0"/>
  <p:txStyles>
    <p:titleStyle>
      <a:lvl1pPr algn="ctr" defTabSz="1482242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555841" indent="-555841" algn="l" defTabSz="1482242" rtl="0" eaLnBrk="1" latinLnBrk="0" hangingPunct="1">
        <a:spcBef>
          <a:spcPct val="20000"/>
        </a:spcBef>
        <a:buFont typeface="Wingdings" pitchFamily="2" charset="2"/>
        <a:buChar char="§"/>
        <a:defRPr sz="32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1204322" indent="-463201" algn="l" defTabSz="1482242" rtl="0" eaLnBrk="1" latinLnBrk="0" hangingPunct="1">
        <a:spcBef>
          <a:spcPct val="20000"/>
        </a:spcBef>
        <a:buFont typeface="Wingdings" pitchFamily="2" charset="2"/>
        <a:buChar char="§"/>
        <a:defRPr sz="2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852803" indent="-370561" algn="l" defTabSz="1482242" rtl="0" eaLnBrk="1" latinLnBrk="0" hangingPunct="1">
        <a:spcBef>
          <a:spcPct val="20000"/>
        </a:spcBef>
        <a:buFont typeface="Wingdings" pitchFamily="2" charset="2"/>
        <a:buChar char="§"/>
        <a:defRPr sz="2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2593924" indent="-370561" algn="l" defTabSz="1482242" rtl="0" eaLnBrk="1" latinLnBrk="0" hangingPunct="1">
        <a:spcBef>
          <a:spcPct val="20000"/>
        </a:spcBef>
        <a:buFont typeface="Wingdings" pitchFamily="2" charset="2"/>
        <a:buChar char="§"/>
        <a:defRPr sz="23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3335045" indent="-370561" algn="l" defTabSz="1482242" rtl="0" eaLnBrk="1" latinLnBrk="0" hangingPunct="1">
        <a:spcBef>
          <a:spcPct val="20000"/>
        </a:spcBef>
        <a:buFont typeface="Wingdings" pitchFamily="2" charset="2"/>
        <a:buChar char="§"/>
        <a:defRPr sz="23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4076167" indent="-370561" algn="l" defTabSz="1482242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6pPr>
      <a:lvl7pPr marL="4817288" indent="-370561" algn="l" defTabSz="1482242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7pPr>
      <a:lvl8pPr marL="5558409" indent="-370561" algn="l" defTabSz="1482242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8pPr>
      <a:lvl9pPr marL="6299530" indent="-370561" algn="l" defTabSz="1482242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1482242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741121" algn="l" defTabSz="1482242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2pPr>
      <a:lvl3pPr marL="1482242" algn="l" defTabSz="1482242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3pPr>
      <a:lvl4pPr marL="2223364" algn="l" defTabSz="1482242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4pPr>
      <a:lvl5pPr marL="2964485" algn="l" defTabSz="1482242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5pPr>
      <a:lvl6pPr marL="3705606" algn="l" defTabSz="1482242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6pPr>
      <a:lvl7pPr marL="4446727" algn="l" defTabSz="1482242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7pPr>
      <a:lvl8pPr marL="5187848" algn="l" defTabSz="1482242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8pPr>
      <a:lvl9pPr marL="5928970" algn="l" defTabSz="1482242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ild 4" descr="sos_pp_back_col_01_v1.pdf"/>
          <p:cNvPicPr>
            <a:picLocks noChangeAspect="1"/>
          </p:cNvPicPr>
          <p:nvPr userDrawn="1"/>
        </p:nvPicPr>
        <mc:AlternateContent xmlns:mc="http://schemas.openxmlformats.org/markup-compatibility/2006">
          <mc:Choice xmlns="" xmlns:mv="urn:schemas-microsoft-com:mac:vml" xmlns:ma="http://schemas.microsoft.com/office/mac/drawingml/2008/main" Requires="ma">
            <p:blipFill>
              <a:blip r:embed="rId5"/>
              <a:stretch>
                <a:fillRect/>
              </a:stretch>
            </p:blipFill>
          </mc:Choice>
          <mc:Fallback>
            <p:blipFill>
              <a:blip r:embed="rId6"/>
              <a:stretch>
                <a:fillRect/>
              </a:stretch>
            </p:blipFill>
          </mc:Fallback>
        </mc:AlternateContent>
        <p:spPr>
          <a:xfrm>
            <a:off x="0" y="0"/>
            <a:ext cx="16248063" cy="10917238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43300" y="1447800"/>
            <a:ext cx="12230100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6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>
                <a:solidFill>
                  <a:prstClr val="white"/>
                </a:solidFill>
              </a:rPr>
              <a:pPr/>
              <a:t>‹Nr.›</a:t>
            </a:fld>
            <a:endParaRPr lang="de-DE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76959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0" r:id="rId1"/>
    <p:sldLayoutId id="2147483761" r:id="rId2"/>
    <p:sldLayoutId id="2147483762" r:id="rId3"/>
  </p:sldLayoutIdLst>
  <p:hf hdr="0" ftr="0" dt="0"/>
  <p:txStyles>
    <p:titleStyle>
      <a:lvl1pPr algn="l" defTabSz="457124" rtl="0" eaLnBrk="0" fontAlgn="base" hangingPunct="0">
        <a:spcBef>
          <a:spcPct val="0"/>
        </a:spcBef>
        <a:spcAft>
          <a:spcPct val="0"/>
        </a:spcAft>
        <a:defRPr kern="1200">
          <a:solidFill>
            <a:srgbClr val="FFFFFF"/>
          </a:solidFill>
          <a:latin typeface="Arial"/>
          <a:ea typeface="ヒラギノ角ゴ Pro W3" pitchFamily="-109" charset="-128"/>
          <a:cs typeface="Arial"/>
        </a:defRPr>
      </a:lvl1pPr>
      <a:lvl2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2pPr>
      <a:lvl3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3pPr>
      <a:lvl4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4pPr>
      <a:lvl5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5pPr>
      <a:lvl6pPr marL="45712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6pPr>
      <a:lvl7pPr marL="914247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7pPr>
      <a:lvl8pPr marL="1371371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8pPr>
      <a:lvl9pPr marL="182849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9pPr>
    </p:titleStyle>
    <p:bodyStyle>
      <a:lvl1pPr marL="342843" indent="-34284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"/>
          <a:ea typeface="ヒラギノ角ゴ Pro W3" pitchFamily="-109" charset="-128"/>
          <a:cs typeface="Arial"/>
        </a:defRPr>
      </a:lvl1pPr>
      <a:lvl2pPr marL="742826" indent="-28570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2pPr>
      <a:lvl3pPr marL="1142808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3pPr>
      <a:lvl4pPr marL="1599932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4pPr>
      <a:lvl5pPr marL="2057055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5pPr>
      <a:lvl6pPr marL="2514179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03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26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50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2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47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71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9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18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42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65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89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ild 4" descr="sos_pp_back_col_01_v1.pdf"/>
          <p:cNvPicPr>
            <a:picLocks noChangeAspect="1"/>
          </p:cNvPicPr>
          <p:nvPr userDrawn="1"/>
        </p:nvPicPr>
        <mc:AlternateContent xmlns:mc="http://schemas.openxmlformats.org/markup-compatibility/2006">
          <mc:Choice xmlns="" xmlns:mv="urn:schemas-microsoft-com:mac:vml" xmlns:ma="http://schemas.microsoft.com/office/mac/drawingml/2008/main" Requires="ma">
            <p:blipFill>
              <a:blip r:embed="rId5"/>
              <a:stretch>
                <a:fillRect/>
              </a:stretch>
            </p:blipFill>
          </mc:Choice>
          <mc:Fallback>
            <p:blipFill>
              <a:blip r:embed="rId6"/>
              <a:stretch>
                <a:fillRect/>
              </a:stretch>
            </p:blipFill>
          </mc:Fallback>
        </mc:AlternateContent>
        <p:spPr>
          <a:xfrm>
            <a:off x="0" y="0"/>
            <a:ext cx="16248063" cy="10917238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43300" y="1447800"/>
            <a:ext cx="12230100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6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>
                <a:solidFill>
                  <a:prstClr val="white"/>
                </a:solidFill>
              </a:rPr>
              <a:pPr/>
              <a:t>‹Nr.›</a:t>
            </a:fld>
            <a:endParaRPr lang="de-DE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78987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4" r:id="rId1"/>
    <p:sldLayoutId id="2147483765" r:id="rId2"/>
    <p:sldLayoutId id="2147483766" r:id="rId3"/>
  </p:sldLayoutIdLst>
  <p:hf hdr="0" ftr="0" dt="0"/>
  <p:txStyles>
    <p:titleStyle>
      <a:lvl1pPr algn="l" defTabSz="457124" rtl="0" eaLnBrk="0" fontAlgn="base" hangingPunct="0">
        <a:spcBef>
          <a:spcPct val="0"/>
        </a:spcBef>
        <a:spcAft>
          <a:spcPct val="0"/>
        </a:spcAft>
        <a:defRPr kern="1200">
          <a:solidFill>
            <a:srgbClr val="FFFFFF"/>
          </a:solidFill>
          <a:latin typeface="Arial"/>
          <a:ea typeface="ヒラギノ角ゴ Pro W3" pitchFamily="-109" charset="-128"/>
          <a:cs typeface="Arial"/>
        </a:defRPr>
      </a:lvl1pPr>
      <a:lvl2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2pPr>
      <a:lvl3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3pPr>
      <a:lvl4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4pPr>
      <a:lvl5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5pPr>
      <a:lvl6pPr marL="45712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6pPr>
      <a:lvl7pPr marL="914247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7pPr>
      <a:lvl8pPr marL="1371371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8pPr>
      <a:lvl9pPr marL="182849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9pPr>
    </p:titleStyle>
    <p:bodyStyle>
      <a:lvl1pPr marL="342843" indent="-34284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"/>
          <a:ea typeface="ヒラギノ角ゴ Pro W3" pitchFamily="-109" charset="-128"/>
          <a:cs typeface="Arial"/>
        </a:defRPr>
      </a:lvl1pPr>
      <a:lvl2pPr marL="742826" indent="-28570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2pPr>
      <a:lvl3pPr marL="1142808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3pPr>
      <a:lvl4pPr marL="1599932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4pPr>
      <a:lvl5pPr marL="2057055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5pPr>
      <a:lvl6pPr marL="2514179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03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26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50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2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47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71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9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18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42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65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89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ild 3" descr="sos_pp_back_master_standard.pdf"/>
          <p:cNvPicPr preferRelativeResize="0">
            <a:picLocks/>
          </p:cNvPicPr>
          <p:nvPr userDrawn="1"/>
        </p:nvPicPr>
        <mc:AlternateContent xmlns:mc="http://schemas.openxmlformats.org/markup-compatibility/2006">
          <mc:Choice xmlns="" xmlns:mv="urn:schemas-microsoft-com:mac:vml" xmlns:ma="http://schemas.microsoft.com/office/mac/drawingml/2008/main" Requires="ma">
            <p:blipFill>
              <a:blip r:embed="rId5"/>
              <a:stretch>
                <a:fillRect/>
              </a:stretch>
            </p:blipFill>
          </mc:Choice>
          <mc:Fallback>
            <p:blipFill>
              <a:blip r:embed="rId6"/>
              <a:stretch>
                <a:fillRect/>
              </a:stretch>
            </p:blipFill>
          </mc:Fallback>
        </mc:AlternateContent>
        <p:spPr>
          <a:xfrm>
            <a:off x="0" y="1"/>
            <a:ext cx="16256000" cy="10922000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43300" y="1447800"/>
            <a:ext cx="12230100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9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>
                <a:solidFill>
                  <a:prstClr val="white"/>
                </a:solidFill>
              </a:rPr>
              <a:pPr/>
              <a:t>‹Nr.›</a:t>
            </a:fld>
            <a:endParaRPr lang="de-DE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87948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0" r:id="rId1"/>
    <p:sldLayoutId id="2147483771" r:id="rId2"/>
  </p:sldLayoutIdLst>
  <p:hf hdr="0" ftr="0" dt="0"/>
  <p:txStyles>
    <p:titleStyle>
      <a:lvl1pPr algn="l" defTabSz="457124" rtl="0" eaLnBrk="0" fontAlgn="base" hangingPunct="0">
        <a:spcBef>
          <a:spcPct val="0"/>
        </a:spcBef>
        <a:spcAft>
          <a:spcPct val="0"/>
        </a:spcAft>
        <a:defRPr kern="1200">
          <a:solidFill>
            <a:srgbClr val="FFFFFF"/>
          </a:solidFill>
          <a:latin typeface="Arial"/>
          <a:ea typeface="ヒラギノ角ゴ Pro W3" pitchFamily="-109" charset="-128"/>
          <a:cs typeface="Arial"/>
        </a:defRPr>
      </a:lvl1pPr>
      <a:lvl2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2pPr>
      <a:lvl3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3pPr>
      <a:lvl4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4pPr>
      <a:lvl5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5pPr>
      <a:lvl6pPr marL="45712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6pPr>
      <a:lvl7pPr marL="914247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7pPr>
      <a:lvl8pPr marL="1371371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8pPr>
      <a:lvl9pPr marL="182849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9pPr>
    </p:titleStyle>
    <p:bodyStyle>
      <a:lvl1pPr marL="342843" indent="-34284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"/>
          <a:ea typeface="ヒラギノ角ゴ Pro W3" pitchFamily="-109" charset="-128"/>
          <a:cs typeface="Arial"/>
        </a:defRPr>
      </a:lvl1pPr>
      <a:lvl2pPr marL="742826" indent="-28570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2pPr>
      <a:lvl3pPr marL="1142808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3pPr>
      <a:lvl4pPr marL="1599932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4pPr>
      <a:lvl5pPr marL="2057055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5pPr>
      <a:lvl6pPr marL="2514179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03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26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50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2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47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71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9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18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42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65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89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ild 4" descr="sos_pp_back_col_01_v1.pdf"/>
          <p:cNvPicPr>
            <a:picLocks noChangeAspect="1"/>
          </p:cNvPicPr>
          <p:nvPr userDrawn="1"/>
        </p:nvPicPr>
        <mc:AlternateContent xmlns:mc="http://schemas.openxmlformats.org/markup-compatibility/2006">
          <mc:Choice xmlns="" xmlns:mv="urn:schemas-microsoft-com:mac:vml" xmlns:ma="http://schemas.microsoft.com/office/mac/drawingml/2008/main" Requires="ma">
            <p:blipFill>
              <a:blip r:embed="rId5"/>
              <a:stretch>
                <a:fillRect/>
              </a:stretch>
            </p:blipFill>
          </mc:Choice>
          <mc:Fallback>
            <p:blipFill>
              <a:blip r:embed="rId6"/>
              <a:stretch>
                <a:fillRect/>
              </a:stretch>
            </p:blipFill>
          </mc:Fallback>
        </mc:AlternateContent>
        <p:spPr>
          <a:xfrm>
            <a:off x="0" y="0"/>
            <a:ext cx="16248063" cy="10917238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43300" y="1447800"/>
            <a:ext cx="12230100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6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5" r:id="rId1"/>
    <p:sldLayoutId id="2147483724" r:id="rId2"/>
    <p:sldLayoutId id="2147483723" r:id="rId3"/>
  </p:sldLayoutIdLst>
  <p:hf hdr="0" ftr="0" dt="0"/>
  <p:txStyles>
    <p:titleStyle>
      <a:lvl1pPr algn="l" defTabSz="457124" rtl="0" eaLnBrk="0" fontAlgn="base" hangingPunct="0">
        <a:spcBef>
          <a:spcPct val="0"/>
        </a:spcBef>
        <a:spcAft>
          <a:spcPct val="0"/>
        </a:spcAft>
        <a:defRPr kern="1200">
          <a:solidFill>
            <a:srgbClr val="FFFFFF"/>
          </a:solidFill>
          <a:latin typeface="Arial"/>
          <a:ea typeface="ヒラギノ角ゴ Pro W3" pitchFamily="-109" charset="-128"/>
          <a:cs typeface="Arial"/>
        </a:defRPr>
      </a:lvl1pPr>
      <a:lvl2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2pPr>
      <a:lvl3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3pPr>
      <a:lvl4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4pPr>
      <a:lvl5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5pPr>
      <a:lvl6pPr marL="45712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6pPr>
      <a:lvl7pPr marL="914247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7pPr>
      <a:lvl8pPr marL="1371371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8pPr>
      <a:lvl9pPr marL="182849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9pPr>
    </p:titleStyle>
    <p:bodyStyle>
      <a:lvl1pPr marL="342843" indent="-34284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"/>
          <a:ea typeface="ヒラギノ角ゴ Pro W3" pitchFamily="-109" charset="-128"/>
          <a:cs typeface="Arial"/>
        </a:defRPr>
      </a:lvl1pPr>
      <a:lvl2pPr marL="742826" indent="-28570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2pPr>
      <a:lvl3pPr marL="1142808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3pPr>
      <a:lvl4pPr marL="1599932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4pPr>
      <a:lvl5pPr marL="2057055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5pPr>
      <a:lvl6pPr marL="2514179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03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26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50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2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47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71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9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18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42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65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89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Bild 5" descr="sos_pp_back_col_02_v1.pdf"/>
          <p:cNvPicPr>
            <a:picLocks noChangeAspect="1"/>
          </p:cNvPicPr>
          <p:nvPr userDrawn="1"/>
        </p:nvPicPr>
        <mc:AlternateContent xmlns:mc="http://schemas.openxmlformats.org/markup-compatibility/2006">
          <mc:Choice xmlns="" xmlns:mv="urn:schemas-microsoft-com:mac:vml" xmlns:ma="http://schemas.microsoft.com/office/mac/drawingml/2008/main" Requires="ma">
            <p:blipFill>
              <a:blip r:embed="rId6"/>
              <a:stretch>
                <a:fillRect/>
              </a:stretch>
            </p:blipFill>
          </mc:Choice>
          <mc:Fallback>
            <p:blipFill>
              <a:blip r:embed="rId7"/>
              <a:stretch>
                <a:fillRect/>
              </a:stretch>
            </p:blipFill>
          </mc:Fallback>
        </mc:AlternateContent>
        <p:spPr>
          <a:xfrm>
            <a:off x="0" y="0"/>
            <a:ext cx="16248063" cy="10917238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43300" y="1447800"/>
            <a:ext cx="12230100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9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9" r:id="rId1"/>
    <p:sldLayoutId id="2147483728" r:id="rId2"/>
    <p:sldLayoutId id="2147483727" r:id="rId3"/>
    <p:sldLayoutId id="2147483758" r:id="rId4"/>
  </p:sldLayoutIdLst>
  <p:hf hdr="0" ftr="0" dt="0"/>
  <p:txStyles>
    <p:titleStyle>
      <a:lvl1pPr algn="l" defTabSz="457124" rtl="0" eaLnBrk="0" fontAlgn="base" hangingPunct="0">
        <a:spcBef>
          <a:spcPct val="0"/>
        </a:spcBef>
        <a:spcAft>
          <a:spcPct val="0"/>
        </a:spcAft>
        <a:defRPr kern="1200">
          <a:solidFill>
            <a:srgbClr val="FFFFFF"/>
          </a:solidFill>
          <a:latin typeface="Arial"/>
          <a:ea typeface="ヒラギノ角ゴ Pro W3" pitchFamily="-109" charset="-128"/>
          <a:cs typeface="Arial"/>
        </a:defRPr>
      </a:lvl1pPr>
      <a:lvl2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2pPr>
      <a:lvl3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3pPr>
      <a:lvl4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4pPr>
      <a:lvl5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5pPr>
      <a:lvl6pPr marL="45712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6pPr>
      <a:lvl7pPr marL="914247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7pPr>
      <a:lvl8pPr marL="1371371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8pPr>
      <a:lvl9pPr marL="182849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9pPr>
    </p:titleStyle>
    <p:bodyStyle>
      <a:lvl1pPr marL="342843" indent="-34284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"/>
          <a:ea typeface="ヒラギノ角ゴ Pro W3" pitchFamily="-109" charset="-128"/>
          <a:cs typeface="Arial"/>
        </a:defRPr>
      </a:lvl1pPr>
      <a:lvl2pPr marL="742826" indent="-28570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2pPr>
      <a:lvl3pPr marL="1142808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3pPr>
      <a:lvl4pPr marL="1599932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4pPr>
      <a:lvl5pPr marL="2057055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5pPr>
      <a:lvl6pPr marL="2514179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03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26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50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2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47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71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9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18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42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65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89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ild 4" descr="sos_pp_back_col_03_v1.pdf"/>
          <p:cNvPicPr>
            <a:picLocks noChangeAspect="1"/>
          </p:cNvPicPr>
          <p:nvPr userDrawn="1"/>
        </p:nvPicPr>
        <mc:AlternateContent xmlns:mc="http://schemas.openxmlformats.org/markup-compatibility/2006">
          <mc:Choice xmlns="" xmlns:mv="urn:schemas-microsoft-com:mac:vml" xmlns:ma="http://schemas.microsoft.com/office/mac/drawingml/2008/main" Requires="ma">
            <p:blipFill>
              <a:blip r:embed="rId5"/>
              <a:stretch>
                <a:fillRect/>
              </a:stretch>
            </p:blipFill>
          </mc:Choice>
          <mc:Fallback>
            <p:blipFill>
              <a:blip r:embed="rId6"/>
              <a:stretch>
                <a:fillRect/>
              </a:stretch>
            </p:blipFill>
          </mc:Fallback>
        </mc:AlternateContent>
        <p:spPr>
          <a:xfrm>
            <a:off x="0" y="0"/>
            <a:ext cx="16248063" cy="10917238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43300" y="1447800"/>
            <a:ext cx="12230100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9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2" r:id="rId2"/>
    <p:sldLayoutId id="2147483731" r:id="rId3"/>
  </p:sldLayoutIdLst>
  <p:hf hdr="0" ftr="0" dt="0"/>
  <p:txStyles>
    <p:titleStyle>
      <a:lvl1pPr algn="l" defTabSz="457124" rtl="0" eaLnBrk="0" fontAlgn="base" hangingPunct="0">
        <a:spcBef>
          <a:spcPct val="0"/>
        </a:spcBef>
        <a:spcAft>
          <a:spcPct val="0"/>
        </a:spcAft>
        <a:defRPr kern="1200">
          <a:solidFill>
            <a:srgbClr val="FFFFFF"/>
          </a:solidFill>
          <a:latin typeface="Arial"/>
          <a:ea typeface="ヒラギノ角ゴ Pro W3" pitchFamily="-109" charset="-128"/>
          <a:cs typeface="Arial"/>
        </a:defRPr>
      </a:lvl1pPr>
      <a:lvl2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2pPr>
      <a:lvl3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3pPr>
      <a:lvl4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4pPr>
      <a:lvl5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5pPr>
      <a:lvl6pPr marL="45712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6pPr>
      <a:lvl7pPr marL="914247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7pPr>
      <a:lvl8pPr marL="1371371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8pPr>
      <a:lvl9pPr marL="182849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9pPr>
    </p:titleStyle>
    <p:bodyStyle>
      <a:lvl1pPr marL="342843" indent="-34284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"/>
          <a:ea typeface="ヒラギノ角ゴ Pro W3" pitchFamily="-109" charset="-128"/>
          <a:cs typeface="Arial"/>
        </a:defRPr>
      </a:lvl1pPr>
      <a:lvl2pPr marL="742826" indent="-28570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2pPr>
      <a:lvl3pPr marL="1142808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3pPr>
      <a:lvl4pPr marL="1599932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4pPr>
      <a:lvl5pPr marL="2057055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5pPr>
      <a:lvl6pPr marL="2514179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03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26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50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2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47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71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9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18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42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65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89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Bild 5" descr="sos_pp_back_col_04_v1.pdf"/>
          <p:cNvPicPr>
            <a:picLocks noChangeAspect="1"/>
          </p:cNvPicPr>
          <p:nvPr userDrawn="1"/>
        </p:nvPicPr>
        <mc:AlternateContent xmlns:mc="http://schemas.openxmlformats.org/markup-compatibility/2006">
          <mc:Choice xmlns="" xmlns:mv="urn:schemas-microsoft-com:mac:vml" xmlns:ma="http://schemas.microsoft.com/office/mac/drawingml/2008/main" Requires="ma">
            <p:blipFill>
              <a:blip r:embed="rId6"/>
              <a:stretch>
                <a:fillRect/>
              </a:stretch>
            </p:blipFill>
          </mc:Choice>
          <mc:Fallback>
            <p:blipFill>
              <a:blip r:embed="rId7"/>
              <a:stretch>
                <a:fillRect/>
              </a:stretch>
            </p:blipFill>
          </mc:Fallback>
        </mc:AlternateContent>
        <p:spPr>
          <a:xfrm>
            <a:off x="0" y="0"/>
            <a:ext cx="16248063" cy="10917238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43300" y="1447800"/>
            <a:ext cx="12230100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9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7" r:id="rId1"/>
    <p:sldLayoutId id="2147483736" r:id="rId2"/>
    <p:sldLayoutId id="2147483735" r:id="rId3"/>
  </p:sldLayoutIdLst>
  <p:hf hdr="0" ftr="0" dt="0"/>
  <p:txStyles>
    <p:titleStyle>
      <a:lvl1pPr algn="l" defTabSz="457124" rtl="0" eaLnBrk="0" fontAlgn="base" hangingPunct="0">
        <a:spcBef>
          <a:spcPct val="0"/>
        </a:spcBef>
        <a:spcAft>
          <a:spcPct val="0"/>
        </a:spcAft>
        <a:defRPr kern="1200">
          <a:solidFill>
            <a:srgbClr val="FFFFFF"/>
          </a:solidFill>
          <a:latin typeface="Arial"/>
          <a:ea typeface="ヒラギノ角ゴ Pro W3" pitchFamily="-109" charset="-128"/>
          <a:cs typeface="Arial"/>
        </a:defRPr>
      </a:lvl1pPr>
      <a:lvl2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2pPr>
      <a:lvl3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3pPr>
      <a:lvl4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4pPr>
      <a:lvl5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5pPr>
      <a:lvl6pPr marL="45712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6pPr>
      <a:lvl7pPr marL="914247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7pPr>
      <a:lvl8pPr marL="1371371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8pPr>
      <a:lvl9pPr marL="182849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9pPr>
    </p:titleStyle>
    <p:bodyStyle>
      <a:lvl1pPr marL="342843" indent="-34284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"/>
          <a:ea typeface="ヒラギノ角ゴ Pro W3" pitchFamily="-109" charset="-128"/>
          <a:cs typeface="Arial"/>
        </a:defRPr>
      </a:lvl1pPr>
      <a:lvl2pPr marL="742826" indent="-28570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2pPr>
      <a:lvl3pPr marL="1142808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3pPr>
      <a:lvl4pPr marL="1599932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4pPr>
      <a:lvl5pPr marL="2057055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5pPr>
      <a:lvl6pPr marL="2514179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03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26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50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2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47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71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9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18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42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65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89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ild 4" descr="sos_pp_back_col_05_v1.pdf"/>
          <p:cNvPicPr>
            <a:picLocks noChangeAspect="1"/>
          </p:cNvPicPr>
          <p:nvPr userDrawn="1"/>
        </p:nvPicPr>
        <mc:AlternateContent xmlns:mc="http://schemas.openxmlformats.org/markup-compatibility/2006">
          <mc:Choice xmlns="" xmlns:mv="urn:schemas-microsoft-com:mac:vml" xmlns:ma="http://schemas.microsoft.com/office/mac/drawingml/2008/main" Requires="ma">
            <p:blipFill>
              <a:blip r:embed="rId5"/>
              <a:stretch>
                <a:fillRect/>
              </a:stretch>
            </p:blipFill>
          </mc:Choice>
          <mc:Fallback>
            <p:blipFill>
              <a:blip r:embed="rId6"/>
              <a:stretch>
                <a:fillRect/>
              </a:stretch>
            </p:blipFill>
          </mc:Fallback>
        </mc:AlternateContent>
        <p:spPr>
          <a:xfrm>
            <a:off x="0" y="0"/>
            <a:ext cx="16248063" cy="10917238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43300" y="1447800"/>
            <a:ext cx="12230100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9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1" r:id="rId1"/>
    <p:sldLayoutId id="2147483740" r:id="rId2"/>
    <p:sldLayoutId id="2147483739" r:id="rId3"/>
  </p:sldLayoutIdLst>
  <p:hf hdr="0" ftr="0" dt="0"/>
  <p:txStyles>
    <p:titleStyle>
      <a:lvl1pPr algn="l" defTabSz="457124" rtl="0" eaLnBrk="0" fontAlgn="base" hangingPunct="0">
        <a:spcBef>
          <a:spcPct val="0"/>
        </a:spcBef>
        <a:spcAft>
          <a:spcPct val="0"/>
        </a:spcAft>
        <a:defRPr kern="1200">
          <a:solidFill>
            <a:srgbClr val="FFFFFF"/>
          </a:solidFill>
          <a:latin typeface="Arial"/>
          <a:ea typeface="ヒラギノ角ゴ Pro W3" pitchFamily="-109" charset="-128"/>
          <a:cs typeface="Arial"/>
        </a:defRPr>
      </a:lvl1pPr>
      <a:lvl2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2pPr>
      <a:lvl3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3pPr>
      <a:lvl4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4pPr>
      <a:lvl5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5pPr>
      <a:lvl6pPr marL="45712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6pPr>
      <a:lvl7pPr marL="914247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7pPr>
      <a:lvl8pPr marL="1371371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8pPr>
      <a:lvl9pPr marL="182849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9pPr>
    </p:titleStyle>
    <p:bodyStyle>
      <a:lvl1pPr marL="342843" indent="-34284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"/>
          <a:ea typeface="ヒラギノ角ゴ Pro W3" pitchFamily="-109" charset="-128"/>
          <a:cs typeface="Arial"/>
        </a:defRPr>
      </a:lvl1pPr>
      <a:lvl2pPr marL="742826" indent="-28570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2pPr>
      <a:lvl3pPr marL="1142808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3pPr>
      <a:lvl4pPr marL="1599932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4pPr>
      <a:lvl5pPr marL="2057055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5pPr>
      <a:lvl6pPr marL="2514179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03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26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50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2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47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71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9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18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42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65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89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Bild 5" descr="sos_pp_back_col_06_v1.pdf"/>
          <p:cNvPicPr>
            <a:picLocks noChangeAspect="1"/>
          </p:cNvPicPr>
          <p:nvPr userDrawn="1"/>
        </p:nvPicPr>
        <mc:AlternateContent xmlns:mc="http://schemas.openxmlformats.org/markup-compatibility/2006">
          <mc:Choice xmlns="" xmlns:mv="urn:schemas-microsoft-com:mac:vml" xmlns:ma="http://schemas.microsoft.com/office/mac/drawingml/2008/main" Requires="ma">
            <p:blipFill>
              <a:blip r:embed="rId5"/>
              <a:stretch>
                <a:fillRect/>
              </a:stretch>
            </p:blipFill>
          </mc:Choice>
          <mc:Fallback>
            <p:blipFill>
              <a:blip r:embed="rId6"/>
              <a:stretch>
                <a:fillRect/>
              </a:stretch>
            </p:blipFill>
          </mc:Fallback>
        </mc:AlternateContent>
        <p:spPr>
          <a:xfrm>
            <a:off x="0" y="0"/>
            <a:ext cx="16248063" cy="10917238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43300" y="1447800"/>
            <a:ext cx="12230100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9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5" name="Foliennummernplatzhalter 7"/>
          <p:cNvSpPr txBox="1">
            <a:spLocks/>
          </p:cNvSpPr>
          <p:nvPr userDrawn="1"/>
        </p:nvSpPr>
        <p:spPr>
          <a:xfrm>
            <a:off x="495300" y="4953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6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ヒラギノ角ゴ ProN W3" pitchFamily="-109" charset="-128"/>
              <a:cs typeface="+mn-cs"/>
              <a:sym typeface="Gill Sans" pitchFamily="-109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4" r:id="rId2"/>
    <p:sldLayoutId id="2147483743" r:id="rId3"/>
  </p:sldLayoutIdLst>
  <p:hf hdr="0" ftr="0" dt="0"/>
  <p:txStyles>
    <p:titleStyle>
      <a:lvl1pPr algn="l" defTabSz="457124" rtl="0" eaLnBrk="0" fontAlgn="base" hangingPunct="0">
        <a:spcBef>
          <a:spcPct val="0"/>
        </a:spcBef>
        <a:spcAft>
          <a:spcPct val="0"/>
        </a:spcAft>
        <a:defRPr kern="1200">
          <a:solidFill>
            <a:srgbClr val="FFFFFF"/>
          </a:solidFill>
          <a:latin typeface="Arial"/>
          <a:ea typeface="ヒラギノ角ゴ Pro W3" pitchFamily="-109" charset="-128"/>
          <a:cs typeface="Arial"/>
        </a:defRPr>
      </a:lvl1pPr>
      <a:lvl2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2pPr>
      <a:lvl3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3pPr>
      <a:lvl4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4pPr>
      <a:lvl5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5pPr>
      <a:lvl6pPr marL="45712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6pPr>
      <a:lvl7pPr marL="914247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7pPr>
      <a:lvl8pPr marL="1371371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8pPr>
      <a:lvl9pPr marL="182849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9pPr>
    </p:titleStyle>
    <p:bodyStyle>
      <a:lvl1pPr marL="342843" indent="-34284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"/>
          <a:ea typeface="ヒラギノ角ゴ Pro W3" pitchFamily="-109" charset="-128"/>
          <a:cs typeface="Arial"/>
        </a:defRPr>
      </a:lvl1pPr>
      <a:lvl2pPr marL="742826" indent="-28570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2pPr>
      <a:lvl3pPr marL="1142808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3pPr>
      <a:lvl4pPr marL="1599932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4pPr>
      <a:lvl5pPr marL="2057055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5pPr>
      <a:lvl6pPr marL="2514179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03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26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50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2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47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71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9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18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42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65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89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ild 4" descr="sos_pp_back_col_07_v1.pdf"/>
          <p:cNvPicPr>
            <a:picLocks noChangeAspect="1"/>
          </p:cNvPicPr>
          <p:nvPr userDrawn="1"/>
        </p:nvPicPr>
        <mc:AlternateContent xmlns:mc="http://schemas.openxmlformats.org/markup-compatibility/2006">
          <mc:Choice xmlns="" xmlns:mv="urn:schemas-microsoft-com:mac:vml" xmlns:ma="http://schemas.microsoft.com/office/mac/drawingml/2008/main" Requires="ma">
            <p:blipFill>
              <a:blip r:embed="rId5"/>
              <a:stretch>
                <a:fillRect/>
              </a:stretch>
            </p:blipFill>
          </mc:Choice>
          <mc:Fallback>
            <p:blipFill>
              <a:blip r:embed="rId6"/>
              <a:stretch>
                <a:fillRect/>
              </a:stretch>
            </p:blipFill>
          </mc:Fallback>
        </mc:AlternateContent>
        <p:spPr>
          <a:xfrm>
            <a:off x="0" y="0"/>
            <a:ext cx="16248063" cy="10917238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43300" y="1447800"/>
            <a:ext cx="12230100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9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9" r:id="rId1"/>
    <p:sldLayoutId id="2147483748" r:id="rId2"/>
    <p:sldLayoutId id="2147483747" r:id="rId3"/>
  </p:sldLayoutIdLst>
  <p:hf hdr="0" ftr="0" dt="0"/>
  <p:txStyles>
    <p:titleStyle>
      <a:lvl1pPr algn="l" defTabSz="457124" rtl="0" eaLnBrk="0" fontAlgn="base" hangingPunct="0">
        <a:spcBef>
          <a:spcPct val="0"/>
        </a:spcBef>
        <a:spcAft>
          <a:spcPct val="0"/>
        </a:spcAft>
        <a:defRPr kern="1200">
          <a:solidFill>
            <a:srgbClr val="FFFFFF"/>
          </a:solidFill>
          <a:latin typeface="Arial"/>
          <a:ea typeface="ヒラギノ角ゴ Pro W3" pitchFamily="-109" charset="-128"/>
          <a:cs typeface="Arial"/>
        </a:defRPr>
      </a:lvl1pPr>
      <a:lvl2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2pPr>
      <a:lvl3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3pPr>
      <a:lvl4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4pPr>
      <a:lvl5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5pPr>
      <a:lvl6pPr marL="45712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6pPr>
      <a:lvl7pPr marL="914247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7pPr>
      <a:lvl8pPr marL="1371371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8pPr>
      <a:lvl9pPr marL="182849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9pPr>
    </p:titleStyle>
    <p:bodyStyle>
      <a:lvl1pPr marL="342843" indent="-34284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"/>
          <a:ea typeface="ヒラギノ角ゴ Pro W3" pitchFamily="-109" charset="-128"/>
          <a:cs typeface="Arial"/>
        </a:defRPr>
      </a:lvl1pPr>
      <a:lvl2pPr marL="742826" indent="-28570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2pPr>
      <a:lvl3pPr marL="1142808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3pPr>
      <a:lvl4pPr marL="1599932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4pPr>
      <a:lvl5pPr marL="2057055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5pPr>
      <a:lvl6pPr marL="2514179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03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26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50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2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47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71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9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18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42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65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89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Bild 5" descr="sos_pp_back_col_08_v1.pdf"/>
          <p:cNvPicPr>
            <a:picLocks noChangeAspect="1"/>
          </p:cNvPicPr>
          <p:nvPr userDrawn="1"/>
        </p:nvPicPr>
        <mc:AlternateContent xmlns:mc="http://schemas.openxmlformats.org/markup-compatibility/2006">
          <mc:Choice xmlns="" xmlns:mv="urn:schemas-microsoft-com:mac:vml" xmlns:ma="http://schemas.microsoft.com/office/mac/drawingml/2008/main" Requires="ma">
            <p:blipFill>
              <a:blip r:embed="rId5"/>
              <a:stretch>
                <a:fillRect/>
              </a:stretch>
            </p:blipFill>
          </mc:Choice>
          <mc:Fallback>
            <p:blipFill>
              <a:blip r:embed="rId6"/>
              <a:stretch>
                <a:fillRect/>
              </a:stretch>
            </p:blipFill>
          </mc:Fallback>
        </mc:AlternateContent>
        <p:spPr>
          <a:xfrm>
            <a:off x="0" y="0"/>
            <a:ext cx="16248063" cy="10917238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43300" y="1447800"/>
            <a:ext cx="12230100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9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3" r:id="rId1"/>
    <p:sldLayoutId id="2147483752" r:id="rId2"/>
    <p:sldLayoutId id="2147483751" r:id="rId3"/>
  </p:sldLayoutIdLst>
  <p:hf hdr="0" ftr="0" dt="0"/>
  <p:txStyles>
    <p:titleStyle>
      <a:lvl1pPr algn="l" defTabSz="457124" rtl="0" eaLnBrk="0" fontAlgn="base" hangingPunct="0">
        <a:spcBef>
          <a:spcPct val="0"/>
        </a:spcBef>
        <a:spcAft>
          <a:spcPct val="0"/>
        </a:spcAft>
        <a:defRPr kern="1200">
          <a:solidFill>
            <a:srgbClr val="FFFFFF"/>
          </a:solidFill>
          <a:latin typeface="Arial"/>
          <a:ea typeface="ヒラギノ角ゴ Pro W3" pitchFamily="-109" charset="-128"/>
          <a:cs typeface="Arial"/>
        </a:defRPr>
      </a:lvl1pPr>
      <a:lvl2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2pPr>
      <a:lvl3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3pPr>
      <a:lvl4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4pPr>
      <a:lvl5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5pPr>
      <a:lvl6pPr marL="45712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6pPr>
      <a:lvl7pPr marL="914247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7pPr>
      <a:lvl8pPr marL="1371371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8pPr>
      <a:lvl9pPr marL="182849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9pPr>
    </p:titleStyle>
    <p:bodyStyle>
      <a:lvl1pPr marL="342843" indent="-34284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"/>
          <a:ea typeface="ヒラギノ角ゴ Pro W3" pitchFamily="-109" charset="-128"/>
          <a:cs typeface="Arial"/>
        </a:defRPr>
      </a:lvl1pPr>
      <a:lvl2pPr marL="742826" indent="-28570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2pPr>
      <a:lvl3pPr marL="1142808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3pPr>
      <a:lvl4pPr marL="1599932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4pPr>
      <a:lvl5pPr marL="2057055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5pPr>
      <a:lvl6pPr marL="2514179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03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26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50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2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47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71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9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18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42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65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89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JS7 JobScheduler</a:t>
            </a:r>
          </a:p>
        </p:txBody>
      </p:sp>
      <p:sp>
        <p:nvSpPr>
          <p:cNvPr id="9" name="Inhaltsplatzhalter 8"/>
          <p:cNvSpPr txBox="1">
            <a:spLocks/>
          </p:cNvSpPr>
          <p:nvPr/>
        </p:nvSpPr>
        <p:spPr>
          <a:xfrm>
            <a:off x="3543299" y="2400300"/>
            <a:ext cx="12498805" cy="6159500"/>
          </a:xfrm>
          <a:prstGeom prst="rect">
            <a:avLst/>
          </a:prstGeom>
        </p:spPr>
        <p:txBody>
          <a:bodyPr lIns="0" tIns="0" rIns="0" bIns="0" anchor="ctr" anchorCtr="0"/>
          <a:lstStyle/>
          <a:p>
            <a:pPr marL="342843" marR="0" lvl="0" indent="-342843" algn="l" defTabSz="457124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6500" b="1" i="0" u="none" strike="noStrike" kern="1200" cap="none" spc="0" normalizeH="0" baseline="0" noProof="0" dirty="0">
                <a:ln>
                  <a:noFill/>
                </a:ln>
                <a:solidFill>
                  <a:srgbClr val="7FA4CC"/>
                </a:solidFill>
                <a:effectLst/>
                <a:uLnTx/>
                <a:uFillTx/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JS7 JobScheduler Architecture</a:t>
            </a:r>
          </a:p>
          <a:p>
            <a:pPr marL="342843" marR="0" lvl="0" indent="-342843" algn="l" defTabSz="457124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DE" sz="3200" b="1" i="0" u="none" strike="noStrike" kern="1200" cap="none" spc="0" normalizeH="0" baseline="0" noProof="0" dirty="0">
              <a:ln>
                <a:noFill/>
              </a:ln>
              <a:solidFill>
                <a:srgbClr val="7FA4CC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de-DE" sz="4900" b="1" dirty="0">
                <a:solidFill>
                  <a:srgbClr val="7FA4CC"/>
                </a:solidFill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Security Architecture:</a:t>
            </a:r>
          </a:p>
          <a:p>
            <a:pPr marL="342843" marR="0" lvl="0" indent="-342843" algn="l" defTabSz="457124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de-DE" sz="4900" b="1" dirty="0">
                <a:solidFill>
                  <a:srgbClr val="7FA4CC"/>
                </a:solidFill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Connections, Access, Operation</a:t>
            </a:r>
          </a:p>
          <a:p>
            <a:pPr marL="342843" marR="0" lvl="0" indent="-342843" algn="l" defTabSz="457124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DE" sz="4900" b="1" i="0" u="none" strike="noStrike" kern="1200" cap="none" spc="0" normalizeH="0" noProof="0" dirty="0">
              <a:ln>
                <a:noFill/>
              </a:ln>
              <a:solidFill>
                <a:srgbClr val="7FA4CC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</p:txBody>
      </p:sp>
      <p:sp>
        <p:nvSpPr>
          <p:cNvPr id="4" name="Abgerundetes Rechteck 1">
            <a:extLst>
              <a:ext uri="{FF2B5EF4-FFF2-40B4-BE49-F238E27FC236}">
                <a16:creationId xmlns:a16="http://schemas.microsoft.com/office/drawing/2014/main" id="{20A263DE-B30D-4C56-A192-3ACAD9A24A21}"/>
              </a:ext>
            </a:extLst>
          </p:cNvPr>
          <p:cNvSpPr/>
          <p:nvPr/>
        </p:nvSpPr>
        <p:spPr>
          <a:xfrm rot="20636374">
            <a:off x="154863" y="7942257"/>
            <a:ext cx="5174735" cy="1274164"/>
          </a:xfrm>
          <a:prstGeom prst="roundRect">
            <a:avLst/>
          </a:prstGeom>
          <a:solidFill>
            <a:srgbClr val="223388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Information </a:t>
            </a:r>
            <a:r>
              <a:rPr lang="de-DE" dirty="0" err="1"/>
              <a:t>for</a:t>
            </a:r>
            <a:endParaRPr lang="de-DE" dirty="0"/>
          </a:p>
          <a:p>
            <a:pPr algn="ctr"/>
            <a:r>
              <a:rPr lang="de-DE" dirty="0" err="1"/>
              <a:t>Interested</a:t>
            </a:r>
            <a:r>
              <a:rPr lang="de-DE" dirty="0"/>
              <a:t> </a:t>
            </a:r>
            <a:r>
              <a:rPr lang="de-DE" dirty="0" err="1"/>
              <a:t>Parties</a:t>
            </a:r>
            <a:endParaRPr lang="de-DE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Rechteck: abgerundete Ecken 33">
            <a:extLst>
              <a:ext uri="{FF2B5EF4-FFF2-40B4-BE49-F238E27FC236}">
                <a16:creationId xmlns:a16="http://schemas.microsoft.com/office/drawing/2014/main" id="{12E729C3-5880-4A1C-96F0-28FEE7F66EE0}"/>
              </a:ext>
            </a:extLst>
          </p:cNvPr>
          <p:cNvSpPr/>
          <p:nvPr/>
        </p:nvSpPr>
        <p:spPr>
          <a:xfrm>
            <a:off x="4739429" y="5475444"/>
            <a:ext cx="10676582" cy="4764385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0" name="Rechteck 49"/>
          <p:cNvSpPr/>
          <p:nvPr/>
        </p:nvSpPr>
        <p:spPr>
          <a:xfrm>
            <a:off x="3419061" y="2216910"/>
            <a:ext cx="12404035" cy="835742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33" name="Inhaltsplatzhalter 32"/>
          <p:cNvSpPr>
            <a:spLocks noGrp="1"/>
          </p:cNvSpPr>
          <p:nvPr>
            <p:ph sz="quarter" idx="11"/>
          </p:nvPr>
        </p:nvSpPr>
        <p:spPr>
          <a:xfrm>
            <a:off x="342933" y="2400300"/>
            <a:ext cx="2966937" cy="8001000"/>
          </a:xfrm>
        </p:spPr>
        <p:txBody>
          <a:bodyPr/>
          <a:lstStyle/>
          <a:p>
            <a:pPr marL="0" indent="0">
              <a:buNone/>
            </a:pPr>
            <a:r>
              <a:rPr lang="de-DE" sz="1700" b="1" dirty="0"/>
              <a:t>Certificate </a:t>
            </a:r>
            <a:r>
              <a:rPr lang="de-DE" sz="1700" b="1" dirty="0" err="1"/>
              <a:t>based</a:t>
            </a:r>
            <a:r>
              <a:rPr lang="de-DE" sz="1700" b="1" dirty="0"/>
              <a:t> Authentication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sz="1700" dirty="0"/>
              <a:t>JOC Cockpit </a:t>
            </a:r>
            <a:r>
              <a:rPr lang="de-DE" sz="1700" dirty="0" err="1"/>
              <a:t>offers</a:t>
            </a:r>
            <a:r>
              <a:rPr lang="de-DE" sz="1700" dirty="0"/>
              <a:t> </a:t>
            </a:r>
            <a:r>
              <a:rPr lang="de-DE" sz="1700" dirty="0" err="1"/>
              <a:t>use</a:t>
            </a:r>
            <a:r>
              <a:rPr lang="de-DE" sz="1700" dirty="0"/>
              <a:t> </a:t>
            </a:r>
            <a:r>
              <a:rPr lang="de-DE" sz="1700" dirty="0" err="1"/>
              <a:t>of</a:t>
            </a:r>
            <a:r>
              <a:rPr lang="de-DE" sz="1700" dirty="0"/>
              <a:t> X.509 Client Authentication Certificates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sz="1700" dirty="0"/>
              <a:t>Such certificates </a:t>
            </a:r>
            <a:r>
              <a:rPr lang="de-DE" sz="1700" dirty="0" err="1"/>
              <a:t>are</a:t>
            </a:r>
            <a:r>
              <a:rPr lang="de-DE" sz="1700" dirty="0"/>
              <a:t> </a:t>
            </a:r>
            <a:r>
              <a:rPr lang="de-DE" sz="1700" dirty="0" err="1"/>
              <a:t>used</a:t>
            </a:r>
            <a:r>
              <a:rPr lang="de-DE" sz="1700" dirty="0"/>
              <a:t> </a:t>
            </a:r>
            <a:r>
              <a:rPr lang="de-DE" sz="1700" dirty="0" err="1"/>
              <a:t>for</a:t>
            </a:r>
            <a:r>
              <a:rPr lang="de-DE" sz="1700" dirty="0"/>
              <a:t> mutual </a:t>
            </a:r>
            <a:r>
              <a:rPr lang="de-DE" sz="1700" dirty="0" err="1"/>
              <a:t>authentication</a:t>
            </a:r>
            <a:r>
              <a:rPr lang="de-DE" sz="1700" dirty="0"/>
              <a:t> </a:t>
            </a:r>
            <a:r>
              <a:rPr lang="de-DE" sz="1700" dirty="0" err="1"/>
              <a:t>between</a:t>
            </a:r>
            <a:r>
              <a:rPr lang="de-DE" sz="1700" dirty="0"/>
              <a:t> JOC Cockpit and Client, e.g. </a:t>
            </a:r>
            <a:r>
              <a:rPr lang="de-DE" sz="1700" dirty="0" err="1"/>
              <a:t>the</a:t>
            </a:r>
            <a:r>
              <a:rPr lang="de-DE" sz="1700" dirty="0"/>
              <a:t> </a:t>
            </a:r>
            <a:r>
              <a:rPr lang="de-DE" sz="1700" dirty="0" err="1"/>
              <a:t>user</a:t>
            </a:r>
            <a:r>
              <a:rPr lang="de-DE" sz="1700" dirty="0"/>
              <a:t> </a:t>
            </a:r>
            <a:r>
              <a:rPr lang="de-DE" sz="1700" dirty="0" err="1"/>
              <a:t>browser</a:t>
            </a:r>
            <a:r>
              <a:rPr lang="de-DE" sz="1700" dirty="0"/>
              <a:t> </a:t>
            </a:r>
            <a:r>
              <a:rPr lang="de-DE" sz="1700" dirty="0" err="1"/>
              <a:t>or</a:t>
            </a:r>
            <a:r>
              <a:rPr lang="de-DE" sz="1700" dirty="0"/>
              <a:t> external </a:t>
            </a:r>
            <a:r>
              <a:rPr lang="de-DE" sz="1700" dirty="0" err="1"/>
              <a:t>application</a:t>
            </a:r>
            <a:endParaRPr lang="de-DE" sz="1700" dirty="0"/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br>
              <a:rPr lang="de-DE" sz="1700" dirty="0"/>
            </a:br>
            <a:r>
              <a:rPr lang="de-DE" sz="1700" b="1" dirty="0" err="1"/>
              <a:t>Two-factor</a:t>
            </a:r>
            <a:r>
              <a:rPr lang="de-DE" sz="1700" b="1" dirty="0"/>
              <a:t> Authentication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sz="1700" dirty="0"/>
              <a:t>A certificate </a:t>
            </a:r>
            <a:r>
              <a:rPr lang="de-DE" sz="1700" dirty="0" err="1"/>
              <a:t>is</a:t>
            </a:r>
            <a:r>
              <a:rPr lang="de-DE" sz="1700" dirty="0"/>
              <a:t> </a:t>
            </a:r>
            <a:r>
              <a:rPr lang="de-DE" sz="1700" dirty="0" err="1"/>
              <a:t>required</a:t>
            </a:r>
            <a:r>
              <a:rPr lang="de-DE" sz="1700" dirty="0"/>
              <a:t> in </a:t>
            </a:r>
            <a:r>
              <a:rPr lang="de-DE" sz="1700" dirty="0" err="1"/>
              <a:t>addition</a:t>
            </a:r>
            <a:r>
              <a:rPr lang="de-DE" sz="1700" dirty="0"/>
              <a:t> </a:t>
            </a:r>
            <a:r>
              <a:rPr lang="de-DE" sz="1700" dirty="0" err="1"/>
              <a:t>to</a:t>
            </a:r>
            <a:r>
              <a:rPr lang="de-DE" sz="1700" dirty="0"/>
              <a:t> </a:t>
            </a:r>
            <a:r>
              <a:rPr lang="de-DE" sz="1700" dirty="0" err="1"/>
              <a:t>credentials</a:t>
            </a:r>
            <a:r>
              <a:rPr lang="de-DE" sz="1700" dirty="0"/>
              <a:t> </a:t>
            </a:r>
            <a:r>
              <a:rPr lang="de-DE" sz="1700" dirty="0" err="1"/>
              <a:t>that</a:t>
            </a:r>
            <a:r>
              <a:rPr lang="de-DE" sz="1700" dirty="0"/>
              <a:t> </a:t>
            </a:r>
            <a:r>
              <a:rPr lang="de-DE" sz="1700" dirty="0" err="1"/>
              <a:t>are</a:t>
            </a:r>
            <a:r>
              <a:rPr lang="de-DE" sz="1700" dirty="0"/>
              <a:t> </a:t>
            </a:r>
            <a:r>
              <a:rPr lang="de-DE" sz="1700" dirty="0" err="1"/>
              <a:t>used</a:t>
            </a:r>
            <a:r>
              <a:rPr lang="de-DE" sz="1700" dirty="0"/>
              <a:t> </a:t>
            </a:r>
            <a:r>
              <a:rPr lang="de-DE" sz="1700" dirty="0" err="1"/>
              <a:t>with</a:t>
            </a:r>
            <a:r>
              <a:rPr lang="de-DE" sz="1700" dirty="0"/>
              <a:t> </a:t>
            </a:r>
            <a:r>
              <a:rPr lang="de-DE" sz="1700" dirty="0" err="1"/>
              <a:t>available</a:t>
            </a:r>
            <a:r>
              <a:rPr lang="de-DE" sz="1700" dirty="0"/>
              <a:t> Identity Services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sz="1700" dirty="0" err="1"/>
              <a:t>If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certificate </a:t>
            </a:r>
            <a:r>
              <a:rPr lang="de-DE" sz="1700" dirty="0" err="1"/>
              <a:t>cannot</a:t>
            </a:r>
            <a:r>
              <a:rPr lang="de-DE" sz="1700" dirty="0"/>
              <a:t> </a:t>
            </a:r>
            <a:r>
              <a:rPr lang="de-DE" sz="1700" dirty="0" err="1"/>
              <a:t>be</a:t>
            </a:r>
            <a:r>
              <a:rPr lang="de-DE" sz="1700" dirty="0"/>
              <a:t> </a:t>
            </a:r>
            <a:r>
              <a:rPr lang="de-DE" sz="1700" dirty="0" err="1"/>
              <a:t>validated</a:t>
            </a:r>
            <a:r>
              <a:rPr lang="de-DE" sz="1700" dirty="0"/>
              <a:t> </a:t>
            </a:r>
            <a:r>
              <a:rPr lang="de-DE" sz="1700" dirty="0" err="1"/>
              <a:t>then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</a:t>
            </a:r>
            <a:r>
              <a:rPr lang="de-DE" sz="1700" dirty="0" err="1"/>
              <a:t>user</a:t>
            </a:r>
            <a:r>
              <a:rPr lang="de-DE" sz="1700" dirty="0"/>
              <a:t> </a:t>
            </a:r>
            <a:r>
              <a:rPr lang="de-DE" sz="1700" dirty="0" err="1"/>
              <a:t>account</a:t>
            </a:r>
            <a:r>
              <a:rPr lang="de-DE" sz="1700" dirty="0"/>
              <a:t> </a:t>
            </a:r>
            <a:r>
              <a:rPr lang="de-DE" sz="1700" dirty="0" err="1"/>
              <a:t>is</a:t>
            </a:r>
            <a:r>
              <a:rPr lang="de-DE" sz="1700" dirty="0"/>
              <a:t> </a:t>
            </a:r>
            <a:r>
              <a:rPr lang="de-DE" sz="1700" dirty="0" err="1"/>
              <a:t>denied</a:t>
            </a:r>
            <a:r>
              <a:rPr lang="de-DE" sz="1700" dirty="0"/>
              <a:t> </a:t>
            </a:r>
            <a:r>
              <a:rPr lang="de-DE" sz="1700" dirty="0" err="1"/>
              <a:t>access</a:t>
            </a:r>
            <a:r>
              <a:rPr lang="de-DE" sz="1700" dirty="0"/>
              <a:t> </a:t>
            </a:r>
            <a:r>
              <a:rPr lang="de-DE" sz="1700" dirty="0" err="1"/>
              <a:t>to</a:t>
            </a:r>
            <a:r>
              <a:rPr lang="de-DE" sz="1700" dirty="0"/>
              <a:t> JOC Cockpit</a:t>
            </a:r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br>
              <a:rPr lang="de-DE" sz="1700" dirty="0"/>
            </a:br>
            <a:r>
              <a:rPr lang="de-DE" sz="1700" b="1" dirty="0"/>
              <a:t>Single-</a:t>
            </a:r>
            <a:r>
              <a:rPr lang="de-DE" sz="1700" b="1" dirty="0" err="1"/>
              <a:t>factor</a:t>
            </a:r>
            <a:r>
              <a:rPr lang="de-DE" sz="1700" b="1" dirty="0"/>
              <a:t> Authentication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sz="1700" dirty="0"/>
              <a:t>A certificate </a:t>
            </a:r>
            <a:r>
              <a:rPr lang="de-DE" sz="1700" dirty="0" err="1"/>
              <a:t>is</a:t>
            </a:r>
            <a:r>
              <a:rPr lang="de-DE" sz="1700" dirty="0"/>
              <a:t> </a:t>
            </a:r>
            <a:r>
              <a:rPr lang="de-DE" sz="1700" dirty="0" err="1"/>
              <a:t>accepted</a:t>
            </a:r>
            <a:r>
              <a:rPr lang="de-DE" sz="1700" dirty="0"/>
              <a:t> </a:t>
            </a:r>
            <a:r>
              <a:rPr lang="de-DE" sz="1700" dirty="0" err="1"/>
              <a:t>as</a:t>
            </a:r>
            <a:r>
              <a:rPr lang="de-DE" sz="1700" dirty="0"/>
              <a:t> a </a:t>
            </a:r>
            <a:r>
              <a:rPr lang="de-DE" sz="1700" dirty="0" err="1"/>
              <a:t>single</a:t>
            </a:r>
            <a:r>
              <a:rPr lang="de-DE" sz="1700" dirty="0"/>
              <a:t> </a:t>
            </a:r>
            <a:r>
              <a:rPr lang="de-DE" sz="1700" dirty="0" err="1"/>
              <a:t>factor</a:t>
            </a:r>
            <a:r>
              <a:rPr lang="de-DE" sz="1700" dirty="0"/>
              <a:t> </a:t>
            </a:r>
            <a:r>
              <a:rPr lang="de-DE" sz="1700" dirty="0" err="1"/>
              <a:t>to</a:t>
            </a:r>
            <a:r>
              <a:rPr lang="de-DE" sz="1700" dirty="0"/>
              <a:t> </a:t>
            </a:r>
            <a:r>
              <a:rPr lang="de-DE" sz="1700" dirty="0" err="1"/>
              <a:t>authenticate</a:t>
            </a:r>
            <a:r>
              <a:rPr lang="de-DE" sz="1700" dirty="0"/>
              <a:t> </a:t>
            </a:r>
            <a:r>
              <a:rPr lang="de-DE" sz="1700" dirty="0" err="1"/>
              <a:t>user</a:t>
            </a:r>
            <a:r>
              <a:rPr lang="de-DE" sz="1700" dirty="0"/>
              <a:t> </a:t>
            </a:r>
            <a:r>
              <a:rPr lang="de-DE" sz="1700" dirty="0" err="1"/>
              <a:t>accounts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sz="1700" dirty="0"/>
              <a:t>This </a:t>
            </a:r>
            <a:r>
              <a:rPr lang="de-DE" sz="1700" dirty="0" err="1"/>
              <a:t>option</a:t>
            </a:r>
            <a:r>
              <a:rPr lang="de-DE" sz="1700" dirty="0"/>
              <a:t> </a:t>
            </a:r>
            <a:r>
              <a:rPr lang="de-DE" sz="1700" dirty="0" err="1"/>
              <a:t>is</a:t>
            </a:r>
            <a:r>
              <a:rPr lang="de-DE" sz="1700" dirty="0"/>
              <a:t> </a:t>
            </a:r>
            <a:r>
              <a:rPr lang="de-DE" sz="1700" dirty="0" err="1"/>
              <a:t>frequently</a:t>
            </a:r>
            <a:r>
              <a:rPr lang="de-DE" sz="1700" dirty="0"/>
              <a:t> </a:t>
            </a:r>
            <a:r>
              <a:rPr lang="de-DE" sz="1700" dirty="0" err="1"/>
              <a:t>used</a:t>
            </a:r>
            <a:r>
              <a:rPr lang="de-DE" sz="1700" dirty="0"/>
              <a:t> </a:t>
            </a:r>
            <a:r>
              <a:rPr lang="de-DE" sz="1700" dirty="0" err="1"/>
              <a:t>for</a:t>
            </a:r>
            <a:r>
              <a:rPr lang="de-DE" sz="1700" dirty="0"/>
              <a:t> </a:t>
            </a:r>
            <a:r>
              <a:rPr lang="de-DE" sz="1700" dirty="0" err="1"/>
              <a:t>automated</a:t>
            </a:r>
            <a:r>
              <a:rPr lang="de-DE" sz="1700" dirty="0"/>
              <a:t> </a:t>
            </a:r>
            <a:r>
              <a:rPr lang="de-DE" sz="1700" dirty="0" err="1"/>
              <a:t>login</a:t>
            </a:r>
            <a:r>
              <a:rPr lang="de-DE" sz="1700" dirty="0"/>
              <a:t> </a:t>
            </a:r>
            <a:r>
              <a:rPr lang="de-DE" sz="1700" dirty="0" err="1"/>
              <a:t>by</a:t>
            </a:r>
            <a:r>
              <a:rPr lang="de-DE" sz="1700" dirty="0"/>
              <a:t> </a:t>
            </a:r>
            <a:r>
              <a:rPr lang="de-DE" sz="1700" dirty="0" err="1"/>
              <a:t>batch</a:t>
            </a:r>
            <a:r>
              <a:rPr lang="de-DE" sz="1700" dirty="0"/>
              <a:t> </a:t>
            </a:r>
            <a:r>
              <a:rPr lang="de-DE" sz="1700" dirty="0" err="1"/>
              <a:t>processes</a:t>
            </a:r>
            <a:endParaRPr lang="de-DE" sz="1700" dirty="0"/>
          </a:p>
        </p:txBody>
      </p:sp>
      <p:sp>
        <p:nvSpPr>
          <p:cNvPr id="27" name="Titel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Secure Access</a:t>
            </a:r>
            <a:endParaRPr lang="de-DE" dirty="0"/>
          </a:p>
        </p:txBody>
      </p:sp>
      <p:sp>
        <p:nvSpPr>
          <p:cNvPr id="29" name="Textplatzhalter 2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/>
              <a:t>Certificate </a:t>
            </a:r>
            <a:r>
              <a:rPr lang="de-DE" dirty="0" err="1"/>
              <a:t>Based</a:t>
            </a:r>
            <a:r>
              <a:rPr lang="de-DE" dirty="0"/>
              <a:t> Authentication</a:t>
            </a:r>
            <a:endParaRPr lang="en-US" dirty="0"/>
          </a:p>
        </p:txBody>
      </p:sp>
      <p:sp>
        <p:nvSpPr>
          <p:cNvPr id="24" name="Abgerundetes Rechteck 99"/>
          <p:cNvSpPr/>
          <p:nvPr/>
        </p:nvSpPr>
        <p:spPr>
          <a:xfrm>
            <a:off x="9152948" y="2306904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JOC Cockpit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User Interface</a:t>
            </a:r>
          </a:p>
        </p:txBody>
      </p:sp>
      <p:sp>
        <p:nvSpPr>
          <p:cNvPr id="12" name="Ellipse 11"/>
          <p:cNvSpPr/>
          <p:nvPr/>
        </p:nvSpPr>
        <p:spPr>
          <a:xfrm>
            <a:off x="8926133" y="3768220"/>
            <a:ext cx="2404351" cy="1283416"/>
          </a:xfrm>
          <a:prstGeom prst="ellipse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JOC Cockpit API Service</a:t>
            </a:r>
          </a:p>
        </p:txBody>
      </p:sp>
      <p:cxnSp>
        <p:nvCxnSpPr>
          <p:cNvPr id="16" name="Gerade Verbindung mit Pfeil 15"/>
          <p:cNvCxnSpPr>
            <a:stCxn id="24" idx="2"/>
            <a:endCxn id="12" idx="0"/>
          </p:cNvCxnSpPr>
          <p:nvPr/>
        </p:nvCxnSpPr>
        <p:spPr>
          <a:xfrm>
            <a:off x="10128308" y="3358464"/>
            <a:ext cx="1" cy="409756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26" name="Picture 2" descr="R:\backup\sales\SOS-Web-Site\2016-JOE-Cockpit\user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26177" y="2468166"/>
            <a:ext cx="606776" cy="729037"/>
          </a:xfrm>
          <a:prstGeom prst="rect">
            <a:avLst/>
          </a:prstGeom>
          <a:noFill/>
        </p:spPr>
      </p:pic>
      <p:cxnSp>
        <p:nvCxnSpPr>
          <p:cNvPr id="137" name="Gerade Verbindung mit Pfeil 136"/>
          <p:cNvCxnSpPr>
            <a:cxnSpLocks/>
          </p:cNvCxnSpPr>
          <p:nvPr/>
        </p:nvCxnSpPr>
        <p:spPr>
          <a:xfrm flipH="1">
            <a:off x="10116357" y="5008094"/>
            <a:ext cx="11952" cy="467350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Gerade Verbindung mit Pfeil 17"/>
          <p:cNvCxnSpPr>
            <a:cxnSpLocks/>
            <a:stCxn id="1026" idx="3"/>
            <a:endCxn id="24" idx="1"/>
          </p:cNvCxnSpPr>
          <p:nvPr/>
        </p:nvCxnSpPr>
        <p:spPr>
          <a:xfrm flipV="1">
            <a:off x="6332953" y="2832684"/>
            <a:ext cx="2819995" cy="1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1" name="Textfeld 41"/>
          <p:cNvSpPr txBox="1"/>
          <p:nvPr/>
        </p:nvSpPr>
        <p:spPr>
          <a:xfrm>
            <a:off x="6440070" y="2526222"/>
            <a:ext cx="2610999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algn="r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HTTP / HTTPS</a:t>
            </a:r>
          </a:p>
        </p:txBody>
      </p:sp>
      <p:sp>
        <p:nvSpPr>
          <p:cNvPr id="4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38290F6-9EEA-4939-92A4-98C369575716}" type="slidenum">
              <a:rPr kumimoji="0" lang="de-DE" sz="36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ヒラギノ角ゴ ProN W3" pitchFamily="-109" charset="-128"/>
                <a:cs typeface="+mn-cs"/>
                <a:sym typeface="Gill Sans" pitchFamily="-109" charset="0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de-DE" sz="3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ヒラギノ角ゴ ProN W3" pitchFamily="-109" charset="-128"/>
              <a:cs typeface="+mn-cs"/>
              <a:sym typeface="Gill Sans" pitchFamily="-109" charset="0"/>
            </a:endParaRPr>
          </a:p>
        </p:txBody>
      </p:sp>
      <p:sp>
        <p:nvSpPr>
          <p:cNvPr id="58" name="Textfeld 41"/>
          <p:cNvSpPr txBox="1"/>
          <p:nvPr/>
        </p:nvSpPr>
        <p:spPr>
          <a:xfrm>
            <a:off x="5280337" y="6213783"/>
            <a:ext cx="3872607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Two-factor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Authentication</a:t>
            </a:r>
          </a:p>
        </p:txBody>
      </p:sp>
      <p:sp>
        <p:nvSpPr>
          <p:cNvPr id="60" name="Textfeld 41">
            <a:extLst>
              <a:ext uri="{FF2B5EF4-FFF2-40B4-BE49-F238E27FC236}">
                <a16:creationId xmlns:a16="http://schemas.microsoft.com/office/drawing/2014/main" id="{D5D23796-7D3A-4AF7-A299-F3F32B020B7C}"/>
              </a:ext>
            </a:extLst>
          </p:cNvPr>
          <p:cNvSpPr txBox="1"/>
          <p:nvPr/>
        </p:nvSpPr>
        <p:spPr>
          <a:xfrm>
            <a:off x="5223000" y="8804107"/>
            <a:ext cx="3601685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Single-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factor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Authentication</a:t>
            </a:r>
          </a:p>
        </p:txBody>
      </p:sp>
      <p:cxnSp>
        <p:nvCxnSpPr>
          <p:cNvPr id="59" name="Gewinkelte Verbindung 116">
            <a:extLst>
              <a:ext uri="{FF2B5EF4-FFF2-40B4-BE49-F238E27FC236}">
                <a16:creationId xmlns:a16="http://schemas.microsoft.com/office/drawing/2014/main" id="{E30DD305-A0C7-4D59-8433-71E90BA42B68}"/>
              </a:ext>
            </a:extLst>
          </p:cNvPr>
          <p:cNvCxnSpPr>
            <a:cxnSpLocks/>
            <a:stCxn id="63" idx="2"/>
            <a:endCxn id="12" idx="7"/>
          </p:cNvCxnSpPr>
          <p:nvPr/>
        </p:nvCxnSpPr>
        <p:spPr>
          <a:xfrm rot="10800000" flipV="1">
            <a:off x="10978376" y="3641800"/>
            <a:ext cx="1985715" cy="314372"/>
          </a:xfrm>
          <a:prstGeom prst="bentConnector2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1" name="Textfeld 41">
            <a:extLst>
              <a:ext uri="{FF2B5EF4-FFF2-40B4-BE49-F238E27FC236}">
                <a16:creationId xmlns:a16="http://schemas.microsoft.com/office/drawing/2014/main" id="{67CE4186-E55F-46F9-8676-A1AF677E51C1}"/>
              </a:ext>
            </a:extLst>
          </p:cNvPr>
          <p:cNvSpPr txBox="1"/>
          <p:nvPr/>
        </p:nvSpPr>
        <p:spPr>
          <a:xfrm>
            <a:off x="10960668" y="3359841"/>
            <a:ext cx="1638991" cy="314395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HTTP / HTTPS</a:t>
            </a:r>
          </a:p>
        </p:txBody>
      </p:sp>
      <p:sp>
        <p:nvSpPr>
          <p:cNvPr id="63" name="Ellipse 62">
            <a:extLst>
              <a:ext uri="{FF2B5EF4-FFF2-40B4-BE49-F238E27FC236}">
                <a16:creationId xmlns:a16="http://schemas.microsoft.com/office/drawing/2014/main" id="{199A221F-3EF5-4801-98B0-26D7198E1306}"/>
              </a:ext>
            </a:extLst>
          </p:cNvPr>
          <p:cNvSpPr/>
          <p:nvPr/>
        </p:nvSpPr>
        <p:spPr>
          <a:xfrm>
            <a:off x="12964090" y="3183080"/>
            <a:ext cx="1973943" cy="917439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External</a:t>
            </a:r>
            <a:b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</a:br>
            <a:r>
              <a:rPr kumimoji="0" lang="de-DE" sz="14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Applications</a:t>
            </a:r>
            <a:endParaRPr kumimoji="0" lang="de-DE" sz="1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87" name="Ellipse 86">
            <a:extLst>
              <a:ext uri="{FF2B5EF4-FFF2-40B4-BE49-F238E27FC236}">
                <a16:creationId xmlns:a16="http://schemas.microsoft.com/office/drawing/2014/main" id="{E7AE2439-5DA1-4141-BE9D-85D5BBD6B7C1}"/>
              </a:ext>
            </a:extLst>
          </p:cNvPr>
          <p:cNvSpPr/>
          <p:nvPr/>
        </p:nvSpPr>
        <p:spPr>
          <a:xfrm>
            <a:off x="10539872" y="7600237"/>
            <a:ext cx="1973943" cy="917439"/>
          </a:xfrm>
          <a:prstGeom prst="ellipse">
            <a:avLst/>
          </a:prstGeom>
          <a:gradFill>
            <a:gsLst>
              <a:gs pos="0">
                <a:srgbClr val="92D050"/>
              </a:gs>
              <a:gs pos="100000">
                <a:srgbClr val="00B050"/>
              </a:gs>
            </a:gsLst>
          </a:gradFill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HashiCorp</a:t>
            </a:r>
            <a:r>
              <a:rPr lang="de-DE" sz="1400" b="0" i="0" dirty="0">
                <a:solidFill>
                  <a:schemeClr val="bg1"/>
                </a:solidFill>
                <a:effectLst/>
                <a:latin typeface="+mj-lt"/>
              </a:rPr>
              <a:t>®</a:t>
            </a:r>
            <a:b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</a:br>
            <a:r>
              <a:rPr kumimoji="0" lang="de-DE" sz="14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Vault</a:t>
            </a:r>
            <a:endParaRPr kumimoji="0" lang="de-DE" sz="1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88" name="Ellipse 87">
            <a:extLst>
              <a:ext uri="{FF2B5EF4-FFF2-40B4-BE49-F238E27FC236}">
                <a16:creationId xmlns:a16="http://schemas.microsoft.com/office/drawing/2014/main" id="{707A93BC-493D-4141-805B-98638E92B69B}"/>
              </a:ext>
            </a:extLst>
          </p:cNvPr>
          <p:cNvSpPr/>
          <p:nvPr/>
        </p:nvSpPr>
        <p:spPr>
          <a:xfrm>
            <a:off x="12978429" y="7575633"/>
            <a:ext cx="1973943" cy="917439"/>
          </a:xfrm>
          <a:prstGeom prst="ellipse">
            <a:avLst/>
          </a:prstGeom>
          <a:gradFill>
            <a:gsLst>
              <a:gs pos="0">
                <a:srgbClr val="92D050"/>
              </a:gs>
              <a:gs pos="100000">
                <a:srgbClr val="00B050"/>
              </a:gs>
            </a:gsLst>
          </a:gradFill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Keycloak</a:t>
            </a:r>
            <a:r>
              <a:rPr lang="de-DE" sz="1400" b="0" i="0" dirty="0">
                <a:solidFill>
                  <a:schemeClr val="bg1"/>
                </a:solidFill>
                <a:effectLst/>
                <a:latin typeface="+mj-lt"/>
              </a:rPr>
              <a:t>®</a:t>
            </a:r>
            <a:endParaRPr kumimoji="0" lang="de-DE" sz="1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89" name="Ellipse 88">
            <a:extLst>
              <a:ext uri="{FF2B5EF4-FFF2-40B4-BE49-F238E27FC236}">
                <a16:creationId xmlns:a16="http://schemas.microsoft.com/office/drawing/2014/main" id="{716F2F94-F83A-4E80-A36D-4DA10F0CC784}"/>
              </a:ext>
            </a:extLst>
          </p:cNvPr>
          <p:cNvSpPr/>
          <p:nvPr/>
        </p:nvSpPr>
        <p:spPr>
          <a:xfrm>
            <a:off x="10484010" y="6552675"/>
            <a:ext cx="1973943" cy="917439"/>
          </a:xfrm>
          <a:prstGeom prst="ellipse">
            <a:avLst/>
          </a:prstGeom>
          <a:gradFill>
            <a:gsLst>
              <a:gs pos="0">
                <a:schemeClr val="accent2">
                  <a:lumMod val="60000"/>
                  <a:lumOff val="40000"/>
                </a:schemeClr>
              </a:gs>
              <a:gs pos="100000">
                <a:srgbClr val="FF0000"/>
              </a:gs>
            </a:gsLst>
          </a:gra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r>
              <a:rPr lang="de-DE" sz="1400" b="1" dirty="0">
                <a:solidFill>
                  <a:prstClr val="white"/>
                </a:solidFill>
                <a:latin typeface="Arial"/>
              </a:rPr>
              <a:t>FIDO2 /</a:t>
            </a:r>
            <a:br>
              <a:rPr lang="de-DE" sz="1400" b="1" dirty="0">
                <a:solidFill>
                  <a:prstClr val="white"/>
                </a:solidFill>
                <a:latin typeface="Arial"/>
              </a:rPr>
            </a:br>
            <a:r>
              <a:rPr lang="de-DE" sz="1400" b="1" dirty="0" err="1">
                <a:solidFill>
                  <a:prstClr val="white"/>
                </a:solidFill>
                <a:latin typeface="Arial"/>
              </a:rPr>
              <a:t>Local</a:t>
            </a:r>
            <a:r>
              <a:rPr lang="de-DE" sz="1400" b="1" dirty="0">
                <a:solidFill>
                  <a:prstClr val="white"/>
                </a:solidFill>
                <a:latin typeface="Arial"/>
              </a:rPr>
              <a:t> User</a:t>
            </a:r>
            <a:br>
              <a:rPr lang="de-DE" sz="1400" b="1" dirty="0">
                <a:solidFill>
                  <a:prstClr val="white"/>
                </a:solidFill>
                <a:latin typeface="Arial"/>
              </a:rPr>
            </a:br>
            <a:r>
              <a:rPr lang="de-DE" sz="1400" b="1" dirty="0">
                <a:solidFill>
                  <a:prstClr val="white"/>
                </a:solidFill>
                <a:latin typeface="Arial"/>
              </a:rPr>
              <a:t>Management</a:t>
            </a:r>
          </a:p>
        </p:txBody>
      </p:sp>
      <p:sp>
        <p:nvSpPr>
          <p:cNvPr id="90" name="Ellipse 89">
            <a:extLst>
              <a:ext uri="{FF2B5EF4-FFF2-40B4-BE49-F238E27FC236}">
                <a16:creationId xmlns:a16="http://schemas.microsoft.com/office/drawing/2014/main" id="{4DD74D0A-02B7-4FEB-978F-8C6C0C07442E}"/>
              </a:ext>
            </a:extLst>
          </p:cNvPr>
          <p:cNvSpPr/>
          <p:nvPr/>
        </p:nvSpPr>
        <p:spPr>
          <a:xfrm>
            <a:off x="12868574" y="6537483"/>
            <a:ext cx="1973943" cy="917439"/>
          </a:xfrm>
          <a:prstGeom prst="ellipse">
            <a:avLst/>
          </a:prstGeom>
          <a:gradFill>
            <a:gsLst>
              <a:gs pos="0">
                <a:schemeClr val="accent2">
                  <a:lumMod val="60000"/>
                  <a:lumOff val="40000"/>
                </a:schemeClr>
              </a:gs>
              <a:gs pos="100000">
                <a:srgbClr val="FF0000"/>
              </a:gs>
            </a:gsLst>
          </a:gra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r>
              <a:rPr lang="de-DE" sz="1400" b="1" dirty="0">
                <a:solidFill>
                  <a:prstClr val="white"/>
                </a:solidFill>
                <a:latin typeface="Arial"/>
              </a:rPr>
              <a:t>LDAP</a:t>
            </a:r>
            <a:br>
              <a:rPr lang="de-DE" sz="1400" b="1" dirty="0">
                <a:solidFill>
                  <a:prstClr val="white"/>
                </a:solidFill>
                <a:latin typeface="Arial"/>
              </a:rPr>
            </a:br>
            <a:r>
              <a:rPr lang="de-DE" sz="1400" b="1" dirty="0">
                <a:solidFill>
                  <a:prstClr val="white"/>
                </a:solidFill>
                <a:latin typeface="Arial"/>
              </a:rPr>
              <a:t>IAM Interface</a:t>
            </a:r>
          </a:p>
        </p:txBody>
      </p:sp>
      <p:sp>
        <p:nvSpPr>
          <p:cNvPr id="55" name="Ellipse 54">
            <a:extLst>
              <a:ext uri="{FF2B5EF4-FFF2-40B4-BE49-F238E27FC236}">
                <a16:creationId xmlns:a16="http://schemas.microsoft.com/office/drawing/2014/main" id="{D6144F90-0AD9-4D92-B400-E8F24E35885C}"/>
              </a:ext>
            </a:extLst>
          </p:cNvPr>
          <p:cNvSpPr/>
          <p:nvPr/>
        </p:nvSpPr>
        <p:spPr>
          <a:xfrm>
            <a:off x="5280337" y="9140193"/>
            <a:ext cx="1973943" cy="917439"/>
          </a:xfrm>
          <a:prstGeom prst="ellipse">
            <a:avLst/>
          </a:prstGeom>
          <a:gradFill>
            <a:gsLst>
              <a:gs pos="0">
                <a:schemeClr val="bg1">
                  <a:lumMod val="85000"/>
                </a:schemeClr>
              </a:gs>
              <a:gs pos="100000">
                <a:schemeClr val="bg1">
                  <a:lumMod val="50000"/>
                </a:schemeClr>
              </a:gs>
            </a:gsLst>
          </a:gra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Client</a:t>
            </a:r>
            <a:b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</a:b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Certificate</a:t>
            </a:r>
          </a:p>
        </p:txBody>
      </p:sp>
      <p:cxnSp>
        <p:nvCxnSpPr>
          <p:cNvPr id="8" name="Gerader Verbinder 7">
            <a:extLst>
              <a:ext uri="{FF2B5EF4-FFF2-40B4-BE49-F238E27FC236}">
                <a16:creationId xmlns:a16="http://schemas.microsoft.com/office/drawing/2014/main" id="{3F38A70E-0766-4707-8E7B-1A0250BB7BD7}"/>
              </a:ext>
            </a:extLst>
          </p:cNvPr>
          <p:cNvCxnSpPr/>
          <p:nvPr/>
        </p:nvCxnSpPr>
        <p:spPr>
          <a:xfrm flipV="1">
            <a:off x="4739429" y="8631254"/>
            <a:ext cx="10676582" cy="84565"/>
          </a:xfrm>
          <a:prstGeom prst="line">
            <a:avLst/>
          </a:prstGeom>
          <a:ln w="508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Ellipse 35">
            <a:extLst>
              <a:ext uri="{FF2B5EF4-FFF2-40B4-BE49-F238E27FC236}">
                <a16:creationId xmlns:a16="http://schemas.microsoft.com/office/drawing/2014/main" id="{04D38222-E485-4B17-9ED6-12E49BE489D6}"/>
              </a:ext>
            </a:extLst>
          </p:cNvPr>
          <p:cNvSpPr/>
          <p:nvPr/>
        </p:nvSpPr>
        <p:spPr>
          <a:xfrm>
            <a:off x="5286995" y="6552674"/>
            <a:ext cx="1973943" cy="917439"/>
          </a:xfrm>
          <a:prstGeom prst="ellipse">
            <a:avLst/>
          </a:prstGeom>
          <a:gradFill>
            <a:gsLst>
              <a:gs pos="0">
                <a:schemeClr val="bg1">
                  <a:lumMod val="85000"/>
                </a:schemeClr>
              </a:gs>
              <a:gs pos="100000">
                <a:schemeClr val="bg1">
                  <a:lumMod val="50000"/>
                </a:schemeClr>
              </a:gs>
            </a:gsLst>
          </a:gra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Client</a:t>
            </a:r>
            <a:b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</a:b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Certificate</a:t>
            </a:r>
          </a:p>
        </p:txBody>
      </p:sp>
      <p:cxnSp>
        <p:nvCxnSpPr>
          <p:cNvPr id="37" name="Gerader Verbinder 36">
            <a:extLst>
              <a:ext uri="{FF2B5EF4-FFF2-40B4-BE49-F238E27FC236}">
                <a16:creationId xmlns:a16="http://schemas.microsoft.com/office/drawing/2014/main" id="{F88460A7-4E72-43A1-862B-761B33887180}"/>
              </a:ext>
            </a:extLst>
          </p:cNvPr>
          <p:cNvCxnSpPr>
            <a:cxnSpLocks/>
          </p:cNvCxnSpPr>
          <p:nvPr/>
        </p:nvCxnSpPr>
        <p:spPr>
          <a:xfrm>
            <a:off x="4920343" y="5818289"/>
            <a:ext cx="10367282" cy="0"/>
          </a:xfrm>
          <a:prstGeom prst="line">
            <a:avLst/>
          </a:prstGeom>
          <a:ln w="508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8" name="Textfeld 41">
            <a:extLst>
              <a:ext uri="{FF2B5EF4-FFF2-40B4-BE49-F238E27FC236}">
                <a16:creationId xmlns:a16="http://schemas.microsoft.com/office/drawing/2014/main" id="{28BE88AA-6ED3-47E3-B4CA-BCCE26B79243}"/>
              </a:ext>
            </a:extLst>
          </p:cNvPr>
          <p:cNvSpPr txBox="1"/>
          <p:nvPr/>
        </p:nvSpPr>
        <p:spPr>
          <a:xfrm>
            <a:off x="5319709" y="5498559"/>
            <a:ext cx="3790949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Certificate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based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Authentication</a:t>
            </a:r>
          </a:p>
        </p:txBody>
      </p:sp>
      <p:sp>
        <p:nvSpPr>
          <p:cNvPr id="42" name="Textfeld 41">
            <a:extLst>
              <a:ext uri="{FF2B5EF4-FFF2-40B4-BE49-F238E27FC236}">
                <a16:creationId xmlns:a16="http://schemas.microsoft.com/office/drawing/2014/main" id="{32A06775-110D-4B18-A372-2EAD676C8113}"/>
              </a:ext>
            </a:extLst>
          </p:cNvPr>
          <p:cNvSpPr txBox="1"/>
          <p:nvPr/>
        </p:nvSpPr>
        <p:spPr>
          <a:xfrm>
            <a:off x="10943052" y="5482816"/>
            <a:ext cx="3790949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Identity Service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based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Authentication</a:t>
            </a:r>
          </a:p>
        </p:txBody>
      </p:sp>
      <p:cxnSp>
        <p:nvCxnSpPr>
          <p:cNvPr id="6" name="Gerader Verbinder 5">
            <a:extLst>
              <a:ext uri="{FF2B5EF4-FFF2-40B4-BE49-F238E27FC236}">
                <a16:creationId xmlns:a16="http://schemas.microsoft.com/office/drawing/2014/main" id="{1B7B30CF-79E7-4623-9BC3-26577095FE18}"/>
              </a:ext>
            </a:extLst>
          </p:cNvPr>
          <p:cNvCxnSpPr>
            <a:cxnSpLocks/>
          </p:cNvCxnSpPr>
          <p:nvPr/>
        </p:nvCxnSpPr>
        <p:spPr>
          <a:xfrm>
            <a:off x="10125347" y="5475444"/>
            <a:ext cx="0" cy="342845"/>
          </a:xfrm>
          <a:prstGeom prst="line">
            <a:avLst/>
          </a:prstGeom>
          <a:ln w="508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5" name="Textfeld 41">
            <a:extLst>
              <a:ext uri="{FF2B5EF4-FFF2-40B4-BE49-F238E27FC236}">
                <a16:creationId xmlns:a16="http://schemas.microsoft.com/office/drawing/2014/main" id="{23E9122A-A848-43FA-9EC3-1E14BED2A11D}"/>
              </a:ext>
            </a:extLst>
          </p:cNvPr>
          <p:cNvSpPr txBox="1"/>
          <p:nvPr/>
        </p:nvSpPr>
        <p:spPr>
          <a:xfrm>
            <a:off x="7485506" y="6656264"/>
            <a:ext cx="513619" cy="646331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de-DE" sz="3600" dirty="0">
                <a:solidFill>
                  <a:prstClr val="black"/>
                </a:solidFill>
                <a:latin typeface="Arial"/>
                <a:ea typeface="ヒラギノ角ゴ Pro W3" pitchFamily="-109" charset="-128"/>
                <a:cs typeface="Arial"/>
              </a:rPr>
              <a:t>+</a:t>
            </a:r>
            <a:endParaRPr kumimoji="0" lang="de-DE" sz="3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  <a:sym typeface="Gill Sans" pitchFamily="-109" charset="0"/>
            </a:endParaRPr>
          </a:p>
        </p:txBody>
      </p:sp>
      <p:sp>
        <p:nvSpPr>
          <p:cNvPr id="2" name="Ellipse 1">
            <a:extLst>
              <a:ext uri="{FF2B5EF4-FFF2-40B4-BE49-F238E27FC236}">
                <a16:creationId xmlns:a16="http://schemas.microsoft.com/office/drawing/2014/main" id="{19B2B7BF-370C-5B8E-AEC5-E2A1CAAFDF89}"/>
              </a:ext>
            </a:extLst>
          </p:cNvPr>
          <p:cNvSpPr/>
          <p:nvPr/>
        </p:nvSpPr>
        <p:spPr>
          <a:xfrm>
            <a:off x="8128740" y="6538819"/>
            <a:ext cx="1973943" cy="917439"/>
          </a:xfrm>
          <a:prstGeom prst="ellipse">
            <a:avLst/>
          </a:prstGeom>
          <a:gradFill>
            <a:gsLst>
              <a:gs pos="0">
                <a:schemeClr val="accent2">
                  <a:lumMod val="60000"/>
                  <a:lumOff val="40000"/>
                </a:schemeClr>
              </a:gs>
              <a:gs pos="100000">
                <a:srgbClr val="FF0000"/>
              </a:gs>
            </a:gsLst>
          </a:gra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r>
              <a:rPr lang="de-DE" sz="1400" b="1" dirty="0">
                <a:solidFill>
                  <a:prstClr val="white"/>
                </a:solidFill>
                <a:latin typeface="Arial"/>
              </a:rPr>
              <a:t>OIDC</a:t>
            </a:r>
            <a:br>
              <a:rPr lang="de-DE" sz="1400" b="1" dirty="0">
                <a:solidFill>
                  <a:prstClr val="white"/>
                </a:solidFill>
                <a:latin typeface="Arial"/>
              </a:rPr>
            </a:br>
            <a:r>
              <a:rPr lang="de-DE" sz="1400" b="1" dirty="0">
                <a:solidFill>
                  <a:prstClr val="white"/>
                </a:solidFill>
                <a:latin typeface="Arial"/>
              </a:rPr>
              <a:t>IAM </a:t>
            </a:r>
            <a:r>
              <a:rPr lang="de-DE" sz="1400" b="1" dirty="0" err="1">
                <a:solidFill>
                  <a:prstClr val="white"/>
                </a:solidFill>
                <a:latin typeface="Arial"/>
              </a:rPr>
              <a:t>Intervace</a:t>
            </a:r>
            <a:endParaRPr lang="de-DE" sz="1400" b="1" dirty="0">
              <a:solidFill>
                <a:prstClr val="white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83630049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Rechteck: abgerundete Ecken 33">
            <a:extLst>
              <a:ext uri="{FF2B5EF4-FFF2-40B4-BE49-F238E27FC236}">
                <a16:creationId xmlns:a16="http://schemas.microsoft.com/office/drawing/2014/main" id="{12E729C3-5880-4A1C-96F0-28FEE7F66EE0}"/>
              </a:ext>
            </a:extLst>
          </p:cNvPr>
          <p:cNvSpPr/>
          <p:nvPr/>
        </p:nvSpPr>
        <p:spPr>
          <a:xfrm>
            <a:off x="4739429" y="5475444"/>
            <a:ext cx="10676582" cy="4764385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0" name="Rechteck 49"/>
          <p:cNvSpPr/>
          <p:nvPr/>
        </p:nvSpPr>
        <p:spPr>
          <a:xfrm>
            <a:off x="3419061" y="2216910"/>
            <a:ext cx="12404035" cy="835742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33" name="Inhaltsplatzhalter 32"/>
          <p:cNvSpPr>
            <a:spLocks noGrp="1"/>
          </p:cNvSpPr>
          <p:nvPr>
            <p:ph sz="quarter" idx="11"/>
          </p:nvPr>
        </p:nvSpPr>
        <p:spPr>
          <a:xfrm>
            <a:off x="342933" y="2400300"/>
            <a:ext cx="2966937" cy="8001000"/>
          </a:xfrm>
        </p:spPr>
        <p:txBody>
          <a:bodyPr/>
          <a:lstStyle/>
          <a:p>
            <a:pPr marL="0" indent="0">
              <a:buNone/>
            </a:pPr>
            <a:r>
              <a:rPr lang="de-DE" sz="1700" b="1" dirty="0"/>
              <a:t>FIDO2 Authentication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sz="1700" dirty="0"/>
              <a:t>The JOC Cockpit User Interface </a:t>
            </a:r>
            <a:r>
              <a:rPr lang="de-DE" sz="1700" dirty="0" err="1"/>
              <a:t>implements</a:t>
            </a:r>
            <a:r>
              <a:rPr lang="de-DE" sz="1700" dirty="0"/>
              <a:t> a FIDO2 Client </a:t>
            </a:r>
            <a:r>
              <a:rPr lang="de-DE" sz="1700" dirty="0" err="1"/>
              <a:t>for</a:t>
            </a:r>
            <a:r>
              <a:rPr lang="de-DE" sz="1700" dirty="0"/>
              <a:t> </a:t>
            </a:r>
            <a:r>
              <a:rPr lang="de-DE" sz="1700" dirty="0" err="1"/>
              <a:t>browsers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sz="1700" dirty="0"/>
              <a:t>The JOC Cockpit API Service </a:t>
            </a:r>
            <a:r>
              <a:rPr lang="de-DE" sz="1700" dirty="0" err="1"/>
              <a:t>implements</a:t>
            </a:r>
            <a:r>
              <a:rPr lang="de-DE" sz="1700" dirty="0"/>
              <a:t> a FIDO2 Server (</a:t>
            </a:r>
            <a:r>
              <a:rPr lang="de-DE" sz="1700" dirty="0" err="1"/>
              <a:t>Relying</a:t>
            </a:r>
            <a:r>
              <a:rPr lang="de-DE" sz="1700" dirty="0"/>
              <a:t> Party)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sz="1700" dirty="0"/>
              <a:t>Any FIDO2 </a:t>
            </a:r>
            <a:r>
              <a:rPr lang="de-DE" sz="1700" dirty="0" err="1"/>
              <a:t>compliant</a:t>
            </a:r>
            <a:r>
              <a:rPr lang="de-DE" sz="1700" dirty="0"/>
              <a:t> Authenticator </a:t>
            </a:r>
            <a:r>
              <a:rPr lang="de-DE" sz="1700" dirty="0" err="1"/>
              <a:t>can</a:t>
            </a:r>
            <a:r>
              <a:rPr lang="de-DE" sz="1700" dirty="0"/>
              <a:t> </a:t>
            </a:r>
            <a:r>
              <a:rPr lang="de-DE" sz="1700" dirty="0" err="1"/>
              <a:t>be</a:t>
            </a:r>
            <a:r>
              <a:rPr lang="de-DE" sz="1700" dirty="0"/>
              <a:t> </a:t>
            </a:r>
            <a:r>
              <a:rPr lang="de-DE" sz="1700" dirty="0" err="1"/>
              <a:t>used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sz="1700" dirty="0" err="1"/>
              <a:t>Credentials</a:t>
            </a:r>
            <a:r>
              <a:rPr lang="de-DE" sz="1700" dirty="0"/>
              <a:t> </a:t>
            </a:r>
            <a:r>
              <a:rPr lang="de-DE" sz="1700" dirty="0" err="1"/>
              <a:t>from</a:t>
            </a:r>
            <a:r>
              <a:rPr lang="de-DE" sz="1700" dirty="0"/>
              <a:t> a </a:t>
            </a:r>
            <a:r>
              <a:rPr lang="de-DE" sz="1700" dirty="0" err="1"/>
              <a:t>number</a:t>
            </a:r>
            <a:r>
              <a:rPr lang="de-DE" sz="1700" dirty="0"/>
              <a:t> </a:t>
            </a:r>
            <a:r>
              <a:rPr lang="de-DE" sz="1700" dirty="0" err="1"/>
              <a:t>of</a:t>
            </a:r>
            <a:r>
              <a:rPr lang="de-DE" sz="1700" dirty="0"/>
              <a:t> FIDO2 </a:t>
            </a:r>
            <a:r>
              <a:rPr lang="de-DE" sz="1700" dirty="0" err="1"/>
              <a:t>compliant</a:t>
            </a:r>
            <a:r>
              <a:rPr lang="de-DE" sz="1700" dirty="0"/>
              <a:t> </a:t>
            </a:r>
            <a:r>
              <a:rPr lang="de-DE" sz="1700" dirty="0" err="1"/>
              <a:t>devices</a:t>
            </a:r>
            <a:r>
              <a:rPr lang="de-DE" sz="1700" dirty="0"/>
              <a:t> </a:t>
            </a:r>
            <a:r>
              <a:rPr lang="de-DE" sz="1700" dirty="0" err="1"/>
              <a:t>can</a:t>
            </a:r>
            <a:r>
              <a:rPr lang="de-DE" sz="1700" dirty="0"/>
              <a:t> </a:t>
            </a:r>
            <a:r>
              <a:rPr lang="de-DE" sz="1700" dirty="0" err="1"/>
              <a:t>be</a:t>
            </a:r>
            <a:r>
              <a:rPr lang="de-DE" sz="1700" dirty="0"/>
              <a:t> </a:t>
            </a:r>
            <a:r>
              <a:rPr lang="de-DE" sz="1700" dirty="0" err="1"/>
              <a:t>used</a:t>
            </a:r>
            <a:endParaRPr lang="de-DE" sz="1700" dirty="0"/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br>
              <a:rPr lang="de-DE" sz="1700" dirty="0"/>
            </a:br>
            <a:r>
              <a:rPr lang="de-DE" sz="1700" b="1" dirty="0" err="1"/>
              <a:t>Two-factor</a:t>
            </a:r>
            <a:r>
              <a:rPr lang="de-DE" sz="1700" b="1" dirty="0"/>
              <a:t> Authentication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sz="1700" dirty="0"/>
              <a:t>FIDO2 </a:t>
            </a:r>
            <a:r>
              <a:rPr lang="de-DE" sz="1700" dirty="0" err="1"/>
              <a:t>authentication</a:t>
            </a:r>
            <a:r>
              <a:rPr lang="de-DE" sz="1700" dirty="0"/>
              <a:t> </a:t>
            </a:r>
            <a:r>
              <a:rPr lang="de-DE" sz="1700" dirty="0" err="1"/>
              <a:t>is</a:t>
            </a:r>
            <a:r>
              <a:rPr lang="de-DE" sz="1700" dirty="0"/>
              <a:t> </a:t>
            </a:r>
            <a:r>
              <a:rPr lang="de-DE" sz="1700" dirty="0" err="1"/>
              <a:t>required</a:t>
            </a:r>
            <a:r>
              <a:rPr lang="de-DE" sz="1700" dirty="0"/>
              <a:t> in </a:t>
            </a:r>
            <a:r>
              <a:rPr lang="de-DE" sz="1700" dirty="0" err="1"/>
              <a:t>addition</a:t>
            </a:r>
            <a:r>
              <a:rPr lang="de-DE" sz="1700" dirty="0"/>
              <a:t> </a:t>
            </a:r>
            <a:r>
              <a:rPr lang="de-DE" sz="1700" dirty="0" err="1"/>
              <a:t>to</a:t>
            </a:r>
            <a:r>
              <a:rPr lang="de-DE" sz="1700" dirty="0"/>
              <a:t> </a:t>
            </a:r>
            <a:r>
              <a:rPr lang="de-DE" sz="1700" dirty="0" err="1"/>
              <a:t>use</a:t>
            </a:r>
            <a:r>
              <a:rPr lang="de-DE" sz="1700" dirty="0"/>
              <a:t> </a:t>
            </a:r>
            <a:r>
              <a:rPr lang="de-DE" sz="1700" dirty="0" err="1"/>
              <a:t>of</a:t>
            </a:r>
            <a:r>
              <a:rPr lang="de-DE" sz="1700" dirty="0"/>
              <a:t> </a:t>
            </a:r>
            <a:r>
              <a:rPr lang="de-DE" sz="1700" dirty="0" err="1"/>
              <a:t>any</a:t>
            </a:r>
            <a:r>
              <a:rPr lang="de-DE" sz="1700" dirty="0"/>
              <a:t> </a:t>
            </a:r>
            <a:r>
              <a:rPr lang="de-DE" sz="1700" dirty="0" err="1"/>
              <a:t>other</a:t>
            </a:r>
            <a:r>
              <a:rPr lang="de-DE" sz="1700" dirty="0"/>
              <a:t> Identity Service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sz="1700" dirty="0" err="1"/>
              <a:t>If</a:t>
            </a:r>
            <a:r>
              <a:rPr lang="de-DE" sz="1700" dirty="0"/>
              <a:t> FIDO2 </a:t>
            </a:r>
            <a:r>
              <a:rPr lang="de-DE" sz="1700" dirty="0" err="1"/>
              <a:t>authentication</a:t>
            </a:r>
            <a:r>
              <a:rPr lang="de-DE" sz="1700" dirty="0"/>
              <a:t> </a:t>
            </a:r>
            <a:r>
              <a:rPr lang="de-DE" sz="1700" dirty="0" err="1"/>
              <a:t>is</a:t>
            </a:r>
            <a:r>
              <a:rPr lang="de-DE" sz="1700" dirty="0"/>
              <a:t> not </a:t>
            </a:r>
            <a:r>
              <a:rPr lang="de-DE" sz="1700" dirty="0" err="1"/>
              <a:t>successful</a:t>
            </a:r>
            <a:r>
              <a:rPr lang="de-DE" sz="1700" dirty="0"/>
              <a:t> </a:t>
            </a:r>
            <a:r>
              <a:rPr lang="de-DE" sz="1700" dirty="0" err="1"/>
              <a:t>then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</a:t>
            </a:r>
            <a:r>
              <a:rPr lang="de-DE" sz="1700" dirty="0" err="1"/>
              <a:t>user</a:t>
            </a:r>
            <a:r>
              <a:rPr lang="de-DE" sz="1700" dirty="0"/>
              <a:t> </a:t>
            </a:r>
            <a:r>
              <a:rPr lang="de-DE" sz="1700" dirty="0" err="1"/>
              <a:t>account</a:t>
            </a:r>
            <a:r>
              <a:rPr lang="de-DE" sz="1700" dirty="0"/>
              <a:t> </a:t>
            </a:r>
            <a:r>
              <a:rPr lang="de-DE" sz="1700" dirty="0" err="1"/>
              <a:t>is</a:t>
            </a:r>
            <a:r>
              <a:rPr lang="de-DE" sz="1700" dirty="0"/>
              <a:t> </a:t>
            </a:r>
            <a:r>
              <a:rPr lang="de-DE" sz="1700" dirty="0" err="1"/>
              <a:t>denied</a:t>
            </a:r>
            <a:r>
              <a:rPr lang="de-DE" sz="1700" dirty="0"/>
              <a:t> </a:t>
            </a:r>
            <a:r>
              <a:rPr lang="de-DE" sz="1700" dirty="0" err="1"/>
              <a:t>access</a:t>
            </a:r>
            <a:r>
              <a:rPr lang="de-DE" sz="1700" dirty="0"/>
              <a:t> </a:t>
            </a:r>
            <a:r>
              <a:rPr lang="de-DE" sz="1700" dirty="0" err="1"/>
              <a:t>to</a:t>
            </a:r>
            <a:r>
              <a:rPr lang="de-DE" sz="1700" dirty="0"/>
              <a:t> JOC Cockpit</a:t>
            </a:r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br>
              <a:rPr lang="de-DE" sz="1700" dirty="0"/>
            </a:br>
            <a:r>
              <a:rPr lang="de-DE" sz="1700" b="1" dirty="0"/>
              <a:t>Single-</a:t>
            </a:r>
            <a:r>
              <a:rPr lang="de-DE" sz="1700" b="1" dirty="0" err="1"/>
              <a:t>factor</a:t>
            </a:r>
            <a:r>
              <a:rPr lang="de-DE" sz="1700" b="1" dirty="0"/>
              <a:t> Authentication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sz="1700" dirty="0"/>
              <a:t>FIDO2 </a:t>
            </a:r>
            <a:r>
              <a:rPr lang="de-DE" sz="1700" dirty="0" err="1"/>
              <a:t>is</a:t>
            </a:r>
            <a:r>
              <a:rPr lang="de-DE" sz="1700" dirty="0"/>
              <a:t> </a:t>
            </a:r>
            <a:r>
              <a:rPr lang="de-DE" sz="1700" dirty="0" err="1"/>
              <a:t>accepted</a:t>
            </a:r>
            <a:r>
              <a:rPr lang="de-DE" sz="1700" dirty="0"/>
              <a:t> </a:t>
            </a:r>
            <a:r>
              <a:rPr lang="de-DE" sz="1700" dirty="0" err="1"/>
              <a:t>as</a:t>
            </a:r>
            <a:r>
              <a:rPr lang="de-DE" sz="1700" dirty="0"/>
              <a:t> a </a:t>
            </a:r>
            <a:r>
              <a:rPr lang="de-DE" sz="1700" dirty="0" err="1"/>
              <a:t>single</a:t>
            </a:r>
            <a:r>
              <a:rPr lang="de-DE" sz="1700" dirty="0"/>
              <a:t> </a:t>
            </a:r>
            <a:r>
              <a:rPr lang="de-DE" sz="1700" dirty="0" err="1"/>
              <a:t>factor</a:t>
            </a:r>
            <a:r>
              <a:rPr lang="de-DE" sz="1700" dirty="0"/>
              <a:t> </a:t>
            </a:r>
            <a:r>
              <a:rPr lang="de-DE" sz="1700" dirty="0" err="1"/>
              <a:t>to</a:t>
            </a:r>
            <a:r>
              <a:rPr lang="de-DE" sz="1700" dirty="0"/>
              <a:t> </a:t>
            </a:r>
            <a:r>
              <a:rPr lang="de-DE" sz="1700" dirty="0" err="1"/>
              <a:t>authenticate</a:t>
            </a:r>
            <a:r>
              <a:rPr lang="de-DE" sz="1700" dirty="0"/>
              <a:t> </a:t>
            </a:r>
            <a:r>
              <a:rPr lang="de-DE" sz="1700" dirty="0" err="1"/>
              <a:t>user</a:t>
            </a:r>
            <a:r>
              <a:rPr lang="de-DE" sz="1700" dirty="0"/>
              <a:t> </a:t>
            </a:r>
            <a:r>
              <a:rPr lang="de-DE" sz="1700" dirty="0" err="1"/>
              <a:t>accounts</a:t>
            </a:r>
            <a:endParaRPr lang="de-DE" sz="1700" dirty="0"/>
          </a:p>
        </p:txBody>
      </p:sp>
      <p:sp>
        <p:nvSpPr>
          <p:cNvPr id="27" name="Titel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Secure Access</a:t>
            </a:r>
            <a:endParaRPr lang="de-DE" dirty="0"/>
          </a:p>
        </p:txBody>
      </p:sp>
      <p:sp>
        <p:nvSpPr>
          <p:cNvPr id="29" name="Textplatzhalter 2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/>
              <a:t>FIDO2 Authentication</a:t>
            </a:r>
            <a:endParaRPr lang="en-US" dirty="0"/>
          </a:p>
        </p:txBody>
      </p:sp>
      <p:sp>
        <p:nvSpPr>
          <p:cNvPr id="24" name="Abgerundetes Rechteck 99"/>
          <p:cNvSpPr/>
          <p:nvPr/>
        </p:nvSpPr>
        <p:spPr>
          <a:xfrm>
            <a:off x="9152948" y="2306904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JOC Cockpit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User Interface</a:t>
            </a:r>
          </a:p>
        </p:txBody>
      </p:sp>
      <p:sp>
        <p:nvSpPr>
          <p:cNvPr id="12" name="Ellipse 11"/>
          <p:cNvSpPr/>
          <p:nvPr/>
        </p:nvSpPr>
        <p:spPr>
          <a:xfrm>
            <a:off x="8926133" y="3768220"/>
            <a:ext cx="2404351" cy="1283416"/>
          </a:xfrm>
          <a:prstGeom prst="ellipse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JOC Cockpit API Service</a:t>
            </a:r>
          </a:p>
        </p:txBody>
      </p:sp>
      <p:cxnSp>
        <p:nvCxnSpPr>
          <p:cNvPr id="16" name="Gerade Verbindung mit Pfeil 15"/>
          <p:cNvCxnSpPr>
            <a:stCxn id="24" idx="2"/>
            <a:endCxn id="12" idx="0"/>
          </p:cNvCxnSpPr>
          <p:nvPr/>
        </p:nvCxnSpPr>
        <p:spPr>
          <a:xfrm>
            <a:off x="10128308" y="3358464"/>
            <a:ext cx="1" cy="409756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26" name="Picture 2" descr="R:\backup\sales\SOS-Web-Site\2016-JOE-Cockpit\user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26177" y="2468166"/>
            <a:ext cx="606776" cy="729037"/>
          </a:xfrm>
          <a:prstGeom prst="rect">
            <a:avLst/>
          </a:prstGeom>
          <a:noFill/>
        </p:spPr>
      </p:pic>
      <p:cxnSp>
        <p:nvCxnSpPr>
          <p:cNvPr id="137" name="Gerade Verbindung mit Pfeil 136"/>
          <p:cNvCxnSpPr>
            <a:cxnSpLocks/>
          </p:cNvCxnSpPr>
          <p:nvPr/>
        </p:nvCxnSpPr>
        <p:spPr>
          <a:xfrm flipH="1">
            <a:off x="10116357" y="5008094"/>
            <a:ext cx="11952" cy="467350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Gerade Verbindung mit Pfeil 17"/>
          <p:cNvCxnSpPr>
            <a:cxnSpLocks/>
            <a:stCxn id="1026" idx="3"/>
            <a:endCxn id="24" idx="1"/>
          </p:cNvCxnSpPr>
          <p:nvPr/>
        </p:nvCxnSpPr>
        <p:spPr>
          <a:xfrm flipV="1">
            <a:off x="6332953" y="2832684"/>
            <a:ext cx="2819995" cy="1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1" name="Textfeld 41"/>
          <p:cNvSpPr txBox="1"/>
          <p:nvPr/>
        </p:nvSpPr>
        <p:spPr>
          <a:xfrm>
            <a:off x="6440070" y="2526222"/>
            <a:ext cx="2610999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algn="r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HTTP / HTTPS</a:t>
            </a:r>
          </a:p>
        </p:txBody>
      </p:sp>
      <p:sp>
        <p:nvSpPr>
          <p:cNvPr id="4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38290F6-9EEA-4939-92A4-98C369575716}" type="slidenum">
              <a:rPr kumimoji="0" lang="de-DE" sz="36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ヒラギノ角ゴ ProN W3" pitchFamily="-109" charset="-128"/>
                <a:cs typeface="+mn-cs"/>
                <a:sym typeface="Gill Sans" pitchFamily="-109" charset="0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de-DE" sz="3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ヒラギノ角ゴ ProN W3" pitchFamily="-109" charset="-128"/>
              <a:cs typeface="+mn-cs"/>
              <a:sym typeface="Gill Sans" pitchFamily="-109" charset="0"/>
            </a:endParaRPr>
          </a:p>
        </p:txBody>
      </p:sp>
      <p:sp>
        <p:nvSpPr>
          <p:cNvPr id="58" name="Textfeld 41"/>
          <p:cNvSpPr txBox="1"/>
          <p:nvPr/>
        </p:nvSpPr>
        <p:spPr>
          <a:xfrm>
            <a:off x="5280337" y="6213783"/>
            <a:ext cx="3872607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Two-factor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Authentication</a:t>
            </a:r>
          </a:p>
        </p:txBody>
      </p:sp>
      <p:sp>
        <p:nvSpPr>
          <p:cNvPr id="60" name="Textfeld 41">
            <a:extLst>
              <a:ext uri="{FF2B5EF4-FFF2-40B4-BE49-F238E27FC236}">
                <a16:creationId xmlns:a16="http://schemas.microsoft.com/office/drawing/2014/main" id="{D5D23796-7D3A-4AF7-A299-F3F32B020B7C}"/>
              </a:ext>
            </a:extLst>
          </p:cNvPr>
          <p:cNvSpPr txBox="1"/>
          <p:nvPr/>
        </p:nvSpPr>
        <p:spPr>
          <a:xfrm>
            <a:off x="5223000" y="8804107"/>
            <a:ext cx="3601685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Single-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factor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Authentication</a:t>
            </a:r>
          </a:p>
        </p:txBody>
      </p:sp>
      <p:cxnSp>
        <p:nvCxnSpPr>
          <p:cNvPr id="59" name="Gewinkelte Verbindung 116">
            <a:extLst>
              <a:ext uri="{FF2B5EF4-FFF2-40B4-BE49-F238E27FC236}">
                <a16:creationId xmlns:a16="http://schemas.microsoft.com/office/drawing/2014/main" id="{E30DD305-A0C7-4D59-8433-71E90BA42B68}"/>
              </a:ext>
            </a:extLst>
          </p:cNvPr>
          <p:cNvCxnSpPr>
            <a:cxnSpLocks/>
            <a:stCxn id="63" idx="2"/>
            <a:endCxn id="12" idx="7"/>
          </p:cNvCxnSpPr>
          <p:nvPr/>
        </p:nvCxnSpPr>
        <p:spPr>
          <a:xfrm rot="10800000" flipV="1">
            <a:off x="10978376" y="3641800"/>
            <a:ext cx="1985715" cy="314372"/>
          </a:xfrm>
          <a:prstGeom prst="bentConnector2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1" name="Textfeld 41">
            <a:extLst>
              <a:ext uri="{FF2B5EF4-FFF2-40B4-BE49-F238E27FC236}">
                <a16:creationId xmlns:a16="http://schemas.microsoft.com/office/drawing/2014/main" id="{67CE4186-E55F-46F9-8676-A1AF677E51C1}"/>
              </a:ext>
            </a:extLst>
          </p:cNvPr>
          <p:cNvSpPr txBox="1"/>
          <p:nvPr/>
        </p:nvSpPr>
        <p:spPr>
          <a:xfrm>
            <a:off x="10960668" y="3359841"/>
            <a:ext cx="1638991" cy="314395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HTTP / HTTPS</a:t>
            </a:r>
          </a:p>
        </p:txBody>
      </p:sp>
      <p:sp>
        <p:nvSpPr>
          <p:cNvPr id="63" name="Ellipse 62">
            <a:extLst>
              <a:ext uri="{FF2B5EF4-FFF2-40B4-BE49-F238E27FC236}">
                <a16:creationId xmlns:a16="http://schemas.microsoft.com/office/drawing/2014/main" id="{199A221F-3EF5-4801-98B0-26D7198E1306}"/>
              </a:ext>
            </a:extLst>
          </p:cNvPr>
          <p:cNvSpPr/>
          <p:nvPr/>
        </p:nvSpPr>
        <p:spPr>
          <a:xfrm>
            <a:off x="12964090" y="3183080"/>
            <a:ext cx="1973943" cy="917439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External</a:t>
            </a:r>
            <a:b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</a:br>
            <a:r>
              <a:rPr kumimoji="0" lang="de-DE" sz="14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Applications</a:t>
            </a:r>
            <a:endParaRPr kumimoji="0" lang="de-DE" sz="1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87" name="Ellipse 86">
            <a:extLst>
              <a:ext uri="{FF2B5EF4-FFF2-40B4-BE49-F238E27FC236}">
                <a16:creationId xmlns:a16="http://schemas.microsoft.com/office/drawing/2014/main" id="{E7AE2439-5DA1-4141-BE9D-85D5BBD6B7C1}"/>
              </a:ext>
            </a:extLst>
          </p:cNvPr>
          <p:cNvSpPr/>
          <p:nvPr/>
        </p:nvSpPr>
        <p:spPr>
          <a:xfrm>
            <a:off x="10539872" y="7600237"/>
            <a:ext cx="1973943" cy="917439"/>
          </a:xfrm>
          <a:prstGeom prst="ellipse">
            <a:avLst/>
          </a:prstGeom>
          <a:gradFill>
            <a:gsLst>
              <a:gs pos="0">
                <a:srgbClr val="92D050"/>
              </a:gs>
              <a:gs pos="100000">
                <a:srgbClr val="00B050"/>
              </a:gs>
            </a:gsLst>
          </a:gradFill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HashiCorp</a:t>
            </a:r>
            <a:r>
              <a:rPr lang="de-DE" sz="1400" b="0" i="0" dirty="0">
                <a:solidFill>
                  <a:schemeClr val="bg1"/>
                </a:solidFill>
                <a:effectLst/>
                <a:latin typeface="+mj-lt"/>
              </a:rPr>
              <a:t>®</a:t>
            </a:r>
            <a:b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</a:br>
            <a:r>
              <a:rPr kumimoji="0" lang="de-DE" sz="14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Vault</a:t>
            </a:r>
            <a:endParaRPr kumimoji="0" lang="de-DE" sz="1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88" name="Ellipse 87">
            <a:extLst>
              <a:ext uri="{FF2B5EF4-FFF2-40B4-BE49-F238E27FC236}">
                <a16:creationId xmlns:a16="http://schemas.microsoft.com/office/drawing/2014/main" id="{707A93BC-493D-4141-805B-98638E92B69B}"/>
              </a:ext>
            </a:extLst>
          </p:cNvPr>
          <p:cNvSpPr/>
          <p:nvPr/>
        </p:nvSpPr>
        <p:spPr>
          <a:xfrm>
            <a:off x="12978429" y="7575633"/>
            <a:ext cx="1973943" cy="917439"/>
          </a:xfrm>
          <a:prstGeom prst="ellipse">
            <a:avLst/>
          </a:prstGeom>
          <a:gradFill>
            <a:gsLst>
              <a:gs pos="0">
                <a:srgbClr val="92D050"/>
              </a:gs>
              <a:gs pos="100000">
                <a:srgbClr val="00B050"/>
              </a:gs>
            </a:gsLst>
          </a:gradFill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Keycloak</a:t>
            </a:r>
            <a:r>
              <a:rPr lang="de-DE" sz="1400" b="0" i="0" dirty="0">
                <a:solidFill>
                  <a:schemeClr val="bg1"/>
                </a:solidFill>
                <a:effectLst/>
                <a:latin typeface="+mj-lt"/>
              </a:rPr>
              <a:t>®</a:t>
            </a:r>
            <a:endParaRPr kumimoji="0" lang="de-DE" sz="1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89" name="Ellipse 88">
            <a:extLst>
              <a:ext uri="{FF2B5EF4-FFF2-40B4-BE49-F238E27FC236}">
                <a16:creationId xmlns:a16="http://schemas.microsoft.com/office/drawing/2014/main" id="{716F2F94-F83A-4E80-A36D-4DA10F0CC784}"/>
              </a:ext>
            </a:extLst>
          </p:cNvPr>
          <p:cNvSpPr/>
          <p:nvPr/>
        </p:nvSpPr>
        <p:spPr>
          <a:xfrm>
            <a:off x="10484010" y="6552675"/>
            <a:ext cx="1973943" cy="917439"/>
          </a:xfrm>
          <a:prstGeom prst="ellipse">
            <a:avLst/>
          </a:prstGeom>
          <a:gradFill>
            <a:gsLst>
              <a:gs pos="0">
                <a:schemeClr val="accent2">
                  <a:lumMod val="60000"/>
                  <a:lumOff val="40000"/>
                </a:schemeClr>
              </a:gs>
              <a:gs pos="100000">
                <a:srgbClr val="FF0000"/>
              </a:gs>
            </a:gsLst>
          </a:gra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r>
              <a:rPr lang="de-DE" sz="1400" b="1" dirty="0" err="1">
                <a:solidFill>
                  <a:prstClr val="white"/>
                </a:solidFill>
                <a:latin typeface="Arial"/>
              </a:rPr>
              <a:t>Local</a:t>
            </a:r>
            <a:r>
              <a:rPr lang="de-DE" sz="1400" b="1" dirty="0">
                <a:solidFill>
                  <a:prstClr val="white"/>
                </a:solidFill>
                <a:latin typeface="Arial"/>
              </a:rPr>
              <a:t> User</a:t>
            </a:r>
            <a:br>
              <a:rPr lang="de-DE" sz="1400" b="1" dirty="0">
                <a:solidFill>
                  <a:prstClr val="white"/>
                </a:solidFill>
                <a:latin typeface="Arial"/>
              </a:rPr>
            </a:br>
            <a:r>
              <a:rPr lang="de-DE" sz="1400" b="1" dirty="0">
                <a:solidFill>
                  <a:prstClr val="white"/>
                </a:solidFill>
                <a:latin typeface="Arial"/>
              </a:rPr>
              <a:t>Management</a:t>
            </a:r>
          </a:p>
        </p:txBody>
      </p:sp>
      <p:sp>
        <p:nvSpPr>
          <p:cNvPr id="90" name="Ellipse 89">
            <a:extLst>
              <a:ext uri="{FF2B5EF4-FFF2-40B4-BE49-F238E27FC236}">
                <a16:creationId xmlns:a16="http://schemas.microsoft.com/office/drawing/2014/main" id="{4DD74D0A-02B7-4FEB-978F-8C6C0C07442E}"/>
              </a:ext>
            </a:extLst>
          </p:cNvPr>
          <p:cNvSpPr/>
          <p:nvPr/>
        </p:nvSpPr>
        <p:spPr>
          <a:xfrm>
            <a:off x="12868574" y="6537483"/>
            <a:ext cx="1973943" cy="917439"/>
          </a:xfrm>
          <a:prstGeom prst="ellipse">
            <a:avLst/>
          </a:prstGeom>
          <a:gradFill>
            <a:gsLst>
              <a:gs pos="0">
                <a:schemeClr val="accent2">
                  <a:lumMod val="60000"/>
                  <a:lumOff val="40000"/>
                </a:schemeClr>
              </a:gs>
              <a:gs pos="100000">
                <a:srgbClr val="FF0000"/>
              </a:gs>
            </a:gsLst>
          </a:gra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r>
              <a:rPr lang="de-DE" sz="1400" b="1" dirty="0">
                <a:solidFill>
                  <a:prstClr val="white"/>
                </a:solidFill>
                <a:latin typeface="Arial"/>
              </a:rPr>
              <a:t>LDAP</a:t>
            </a:r>
            <a:br>
              <a:rPr lang="de-DE" sz="1400" b="1" dirty="0">
                <a:solidFill>
                  <a:prstClr val="white"/>
                </a:solidFill>
                <a:latin typeface="Arial"/>
              </a:rPr>
            </a:br>
            <a:r>
              <a:rPr lang="de-DE" sz="1400" b="1" dirty="0">
                <a:solidFill>
                  <a:prstClr val="white"/>
                </a:solidFill>
                <a:latin typeface="Arial"/>
              </a:rPr>
              <a:t>IAM Interface</a:t>
            </a:r>
          </a:p>
        </p:txBody>
      </p:sp>
      <p:sp>
        <p:nvSpPr>
          <p:cNvPr id="55" name="Ellipse 54">
            <a:extLst>
              <a:ext uri="{FF2B5EF4-FFF2-40B4-BE49-F238E27FC236}">
                <a16:creationId xmlns:a16="http://schemas.microsoft.com/office/drawing/2014/main" id="{D6144F90-0AD9-4D92-B400-E8F24E35885C}"/>
              </a:ext>
            </a:extLst>
          </p:cNvPr>
          <p:cNvSpPr/>
          <p:nvPr/>
        </p:nvSpPr>
        <p:spPr>
          <a:xfrm>
            <a:off x="5280337" y="9140193"/>
            <a:ext cx="1973943" cy="917439"/>
          </a:xfrm>
          <a:prstGeom prst="ellipse">
            <a:avLst/>
          </a:prstGeom>
          <a:gradFill>
            <a:gsLst>
              <a:gs pos="0">
                <a:schemeClr val="bg1">
                  <a:lumMod val="85000"/>
                </a:schemeClr>
              </a:gs>
              <a:gs pos="100000">
                <a:schemeClr val="bg1">
                  <a:lumMod val="50000"/>
                </a:schemeClr>
              </a:gs>
            </a:gsLst>
          </a:gra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FIDO2</a:t>
            </a:r>
            <a:r>
              <a:rPr lang="de-DE" sz="1400" b="0" i="0" dirty="0">
                <a:solidFill>
                  <a:schemeClr val="bg1"/>
                </a:solidFill>
                <a:effectLst/>
                <a:latin typeface="+mj-lt"/>
              </a:rPr>
              <a:t>®</a:t>
            </a:r>
            <a:b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</a:b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Identity Service</a:t>
            </a:r>
          </a:p>
        </p:txBody>
      </p:sp>
      <p:cxnSp>
        <p:nvCxnSpPr>
          <p:cNvPr id="8" name="Gerader Verbinder 7">
            <a:extLst>
              <a:ext uri="{FF2B5EF4-FFF2-40B4-BE49-F238E27FC236}">
                <a16:creationId xmlns:a16="http://schemas.microsoft.com/office/drawing/2014/main" id="{3F38A70E-0766-4707-8E7B-1A0250BB7BD7}"/>
              </a:ext>
            </a:extLst>
          </p:cNvPr>
          <p:cNvCxnSpPr/>
          <p:nvPr/>
        </p:nvCxnSpPr>
        <p:spPr>
          <a:xfrm flipV="1">
            <a:off x="4739429" y="8631254"/>
            <a:ext cx="10676582" cy="84565"/>
          </a:xfrm>
          <a:prstGeom prst="line">
            <a:avLst/>
          </a:prstGeom>
          <a:ln w="508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Ellipse 35">
            <a:extLst>
              <a:ext uri="{FF2B5EF4-FFF2-40B4-BE49-F238E27FC236}">
                <a16:creationId xmlns:a16="http://schemas.microsoft.com/office/drawing/2014/main" id="{04D38222-E485-4B17-9ED6-12E49BE489D6}"/>
              </a:ext>
            </a:extLst>
          </p:cNvPr>
          <p:cNvSpPr/>
          <p:nvPr/>
        </p:nvSpPr>
        <p:spPr>
          <a:xfrm>
            <a:off x="5286995" y="6552674"/>
            <a:ext cx="1973943" cy="917439"/>
          </a:xfrm>
          <a:prstGeom prst="ellipse">
            <a:avLst/>
          </a:prstGeom>
          <a:gradFill>
            <a:gsLst>
              <a:gs pos="0">
                <a:schemeClr val="bg1">
                  <a:lumMod val="85000"/>
                </a:schemeClr>
              </a:gs>
              <a:gs pos="100000">
                <a:schemeClr val="bg1">
                  <a:lumMod val="50000"/>
                </a:schemeClr>
              </a:gs>
            </a:gsLst>
          </a:gra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FIDO2</a:t>
            </a:r>
            <a:r>
              <a:rPr lang="de-DE" sz="1400" b="0" i="0" dirty="0">
                <a:solidFill>
                  <a:schemeClr val="bg1"/>
                </a:solidFill>
                <a:effectLst/>
                <a:latin typeface="+mj-lt"/>
              </a:rPr>
              <a:t>®</a:t>
            </a:r>
            <a:b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</a:br>
            <a:r>
              <a:rPr lang="de-DE" sz="1400" b="1" dirty="0">
                <a:solidFill>
                  <a:prstClr val="white"/>
                </a:solidFill>
                <a:latin typeface="Arial"/>
              </a:rPr>
              <a:t>Identity Service</a:t>
            </a:r>
            <a:endParaRPr kumimoji="0" lang="de-DE" sz="1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cxnSp>
        <p:nvCxnSpPr>
          <p:cNvPr id="37" name="Gerader Verbinder 36">
            <a:extLst>
              <a:ext uri="{FF2B5EF4-FFF2-40B4-BE49-F238E27FC236}">
                <a16:creationId xmlns:a16="http://schemas.microsoft.com/office/drawing/2014/main" id="{F88460A7-4E72-43A1-862B-761B33887180}"/>
              </a:ext>
            </a:extLst>
          </p:cNvPr>
          <p:cNvCxnSpPr>
            <a:cxnSpLocks/>
          </p:cNvCxnSpPr>
          <p:nvPr/>
        </p:nvCxnSpPr>
        <p:spPr>
          <a:xfrm>
            <a:off x="4920343" y="5818289"/>
            <a:ext cx="10367282" cy="0"/>
          </a:xfrm>
          <a:prstGeom prst="line">
            <a:avLst/>
          </a:prstGeom>
          <a:ln w="508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8" name="Textfeld 41">
            <a:extLst>
              <a:ext uri="{FF2B5EF4-FFF2-40B4-BE49-F238E27FC236}">
                <a16:creationId xmlns:a16="http://schemas.microsoft.com/office/drawing/2014/main" id="{28BE88AA-6ED3-47E3-B4CA-BCCE26B79243}"/>
              </a:ext>
            </a:extLst>
          </p:cNvPr>
          <p:cNvSpPr txBox="1"/>
          <p:nvPr/>
        </p:nvSpPr>
        <p:spPr>
          <a:xfrm>
            <a:off x="5319709" y="5498559"/>
            <a:ext cx="3790949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FIDO2 Authentication</a:t>
            </a:r>
          </a:p>
        </p:txBody>
      </p:sp>
      <p:sp>
        <p:nvSpPr>
          <p:cNvPr id="42" name="Textfeld 41">
            <a:extLst>
              <a:ext uri="{FF2B5EF4-FFF2-40B4-BE49-F238E27FC236}">
                <a16:creationId xmlns:a16="http://schemas.microsoft.com/office/drawing/2014/main" id="{32A06775-110D-4B18-A372-2EAD676C8113}"/>
              </a:ext>
            </a:extLst>
          </p:cNvPr>
          <p:cNvSpPr txBox="1"/>
          <p:nvPr/>
        </p:nvSpPr>
        <p:spPr>
          <a:xfrm>
            <a:off x="10943052" y="5482816"/>
            <a:ext cx="3790949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Identity Service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based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Authentication</a:t>
            </a:r>
          </a:p>
        </p:txBody>
      </p:sp>
      <p:cxnSp>
        <p:nvCxnSpPr>
          <p:cNvPr id="6" name="Gerader Verbinder 5">
            <a:extLst>
              <a:ext uri="{FF2B5EF4-FFF2-40B4-BE49-F238E27FC236}">
                <a16:creationId xmlns:a16="http://schemas.microsoft.com/office/drawing/2014/main" id="{1B7B30CF-79E7-4623-9BC3-26577095FE18}"/>
              </a:ext>
            </a:extLst>
          </p:cNvPr>
          <p:cNvCxnSpPr>
            <a:cxnSpLocks/>
          </p:cNvCxnSpPr>
          <p:nvPr/>
        </p:nvCxnSpPr>
        <p:spPr>
          <a:xfrm>
            <a:off x="10125347" y="5475444"/>
            <a:ext cx="0" cy="342845"/>
          </a:xfrm>
          <a:prstGeom prst="line">
            <a:avLst/>
          </a:prstGeom>
          <a:ln w="508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5" name="Textfeld 41">
            <a:extLst>
              <a:ext uri="{FF2B5EF4-FFF2-40B4-BE49-F238E27FC236}">
                <a16:creationId xmlns:a16="http://schemas.microsoft.com/office/drawing/2014/main" id="{23E9122A-A848-43FA-9EC3-1E14BED2A11D}"/>
              </a:ext>
            </a:extLst>
          </p:cNvPr>
          <p:cNvSpPr txBox="1"/>
          <p:nvPr/>
        </p:nvSpPr>
        <p:spPr>
          <a:xfrm>
            <a:off x="7485506" y="6656264"/>
            <a:ext cx="513619" cy="646331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de-DE" sz="3600" dirty="0">
                <a:solidFill>
                  <a:prstClr val="black"/>
                </a:solidFill>
                <a:latin typeface="Arial"/>
                <a:ea typeface="ヒラギノ角ゴ Pro W3" pitchFamily="-109" charset="-128"/>
                <a:cs typeface="Arial"/>
              </a:rPr>
              <a:t>+</a:t>
            </a:r>
            <a:endParaRPr kumimoji="0" lang="de-DE" sz="3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  <a:sym typeface="Gill Sans" pitchFamily="-109" charset="0"/>
            </a:endParaRPr>
          </a:p>
        </p:txBody>
      </p:sp>
      <p:sp>
        <p:nvSpPr>
          <p:cNvPr id="2" name="Ellipse 1">
            <a:extLst>
              <a:ext uri="{FF2B5EF4-FFF2-40B4-BE49-F238E27FC236}">
                <a16:creationId xmlns:a16="http://schemas.microsoft.com/office/drawing/2014/main" id="{19B2B7BF-370C-5B8E-AEC5-E2A1CAAFDF89}"/>
              </a:ext>
            </a:extLst>
          </p:cNvPr>
          <p:cNvSpPr/>
          <p:nvPr/>
        </p:nvSpPr>
        <p:spPr>
          <a:xfrm>
            <a:off x="8128740" y="6538819"/>
            <a:ext cx="1973943" cy="917439"/>
          </a:xfrm>
          <a:prstGeom prst="ellipse">
            <a:avLst/>
          </a:prstGeom>
          <a:gradFill>
            <a:gsLst>
              <a:gs pos="0">
                <a:schemeClr val="accent2">
                  <a:lumMod val="60000"/>
                  <a:lumOff val="40000"/>
                </a:schemeClr>
              </a:gs>
              <a:gs pos="100000">
                <a:srgbClr val="FF0000"/>
              </a:gs>
            </a:gsLst>
          </a:gra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r>
              <a:rPr lang="de-DE" sz="1400" b="1" dirty="0">
                <a:solidFill>
                  <a:prstClr val="white"/>
                </a:solidFill>
                <a:latin typeface="Arial"/>
              </a:rPr>
              <a:t>OIDC</a:t>
            </a:r>
            <a:r>
              <a:rPr lang="de-DE" sz="1400" b="0" i="0" dirty="0">
                <a:solidFill>
                  <a:schemeClr val="bg1"/>
                </a:solidFill>
                <a:effectLst/>
                <a:latin typeface="+mj-lt"/>
              </a:rPr>
              <a:t>®</a:t>
            </a:r>
            <a:br>
              <a:rPr lang="de-DE" sz="1400" b="1" dirty="0">
                <a:solidFill>
                  <a:prstClr val="white"/>
                </a:solidFill>
                <a:latin typeface="Arial"/>
              </a:rPr>
            </a:br>
            <a:r>
              <a:rPr lang="de-DE" sz="1400" b="1" dirty="0">
                <a:solidFill>
                  <a:prstClr val="white"/>
                </a:solidFill>
                <a:latin typeface="Arial"/>
              </a:rPr>
              <a:t>IAM </a:t>
            </a:r>
            <a:r>
              <a:rPr lang="de-DE" sz="1400" b="1" dirty="0" err="1">
                <a:solidFill>
                  <a:prstClr val="white"/>
                </a:solidFill>
                <a:latin typeface="Arial"/>
              </a:rPr>
              <a:t>Intervace</a:t>
            </a:r>
            <a:endParaRPr lang="de-DE" sz="1400" b="1" dirty="0">
              <a:solidFill>
                <a:prstClr val="white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3692025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Inhaltsplatzhalter 27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de-CH" dirty="0"/>
              <a:t>Secure Connections</a:t>
            </a:r>
          </a:p>
          <a:p>
            <a:pPr lvl="1"/>
            <a:r>
              <a:rPr lang="de-CH" sz="1800" dirty="0"/>
              <a:t>Network Connections</a:t>
            </a:r>
          </a:p>
          <a:p>
            <a:pPr lvl="1"/>
            <a:r>
              <a:rPr lang="de-CH" sz="1800" dirty="0"/>
              <a:t>Certificate </a:t>
            </a:r>
            <a:r>
              <a:rPr lang="de-CH" sz="1800" dirty="0" err="1"/>
              <a:t>Preparation</a:t>
            </a:r>
            <a:endParaRPr lang="de-CH" sz="1800" dirty="0"/>
          </a:p>
          <a:p>
            <a:pPr lvl="1"/>
            <a:r>
              <a:rPr lang="de-CH" sz="1800" dirty="0"/>
              <a:t>Certificate </a:t>
            </a:r>
            <a:r>
              <a:rPr lang="de-CH" sz="1800" dirty="0" err="1"/>
              <a:t>Deployment</a:t>
            </a:r>
            <a:endParaRPr lang="de-CH" sz="1800" dirty="0"/>
          </a:p>
          <a:p>
            <a:pPr lvl="1"/>
            <a:endParaRPr lang="de-CH" sz="1800" dirty="0"/>
          </a:p>
          <a:p>
            <a:r>
              <a:rPr lang="de-CH" dirty="0"/>
              <a:t>Secure Access</a:t>
            </a:r>
          </a:p>
          <a:p>
            <a:pPr lvl="1"/>
            <a:r>
              <a:rPr lang="de-CH" sz="1800" dirty="0"/>
              <a:t>Identity and Access Management</a:t>
            </a:r>
          </a:p>
          <a:p>
            <a:pPr lvl="1"/>
            <a:r>
              <a:rPr lang="de-CH" sz="1800" dirty="0"/>
              <a:t>User Account and </a:t>
            </a:r>
            <a:r>
              <a:rPr lang="de-CH" sz="1800" dirty="0" err="1"/>
              <a:t>Role</a:t>
            </a:r>
            <a:r>
              <a:rPr lang="de-CH" sz="1800" dirty="0"/>
              <a:t> Management</a:t>
            </a:r>
          </a:p>
          <a:p>
            <a:pPr lvl="1"/>
            <a:r>
              <a:rPr lang="de-CH" sz="1800" dirty="0"/>
              <a:t>Use </a:t>
            </a:r>
            <a:r>
              <a:rPr lang="de-CH" sz="1800" dirty="0" err="1"/>
              <a:t>of</a:t>
            </a:r>
            <a:r>
              <a:rPr lang="de-CH" sz="1800" dirty="0"/>
              <a:t> Identity Services</a:t>
            </a:r>
          </a:p>
          <a:p>
            <a:pPr lvl="1"/>
            <a:r>
              <a:rPr lang="de-CH" sz="1800" dirty="0"/>
              <a:t>Certificate </a:t>
            </a:r>
            <a:r>
              <a:rPr lang="de-CH" sz="1800" dirty="0" err="1"/>
              <a:t>based</a:t>
            </a:r>
            <a:r>
              <a:rPr lang="de-CH" sz="1800" dirty="0"/>
              <a:t> Authentication</a:t>
            </a:r>
          </a:p>
          <a:p>
            <a:pPr lvl="1"/>
            <a:r>
              <a:rPr lang="de-CH" sz="1800" dirty="0"/>
              <a:t>FIDO2 Authentication</a:t>
            </a:r>
          </a:p>
          <a:p>
            <a:pPr marL="279354" lvl="1" indent="0">
              <a:buNone/>
            </a:pPr>
            <a:endParaRPr lang="de-CH" sz="1800" dirty="0"/>
          </a:p>
          <a:p>
            <a:r>
              <a:rPr lang="de-CH" dirty="0"/>
              <a:t>Secure Operation</a:t>
            </a:r>
          </a:p>
          <a:p>
            <a:pPr lvl="1"/>
            <a:r>
              <a:rPr lang="de-CH" sz="1800" dirty="0"/>
              <a:t>Secure </a:t>
            </a:r>
            <a:r>
              <a:rPr lang="de-CH" sz="1800" dirty="0" err="1"/>
              <a:t>Deployment</a:t>
            </a:r>
            <a:r>
              <a:rPr lang="de-CH" sz="1800" dirty="0"/>
              <a:t>: Security Level Low</a:t>
            </a:r>
          </a:p>
          <a:p>
            <a:pPr lvl="1"/>
            <a:r>
              <a:rPr lang="de-CH" sz="1800" dirty="0"/>
              <a:t>Secure </a:t>
            </a:r>
            <a:r>
              <a:rPr lang="de-CH" sz="1800" dirty="0" err="1"/>
              <a:t>Deployment</a:t>
            </a:r>
            <a:r>
              <a:rPr lang="de-CH" sz="1800" dirty="0"/>
              <a:t>: Security Level Medium</a:t>
            </a:r>
          </a:p>
          <a:p>
            <a:pPr lvl="1"/>
            <a:r>
              <a:rPr lang="de-CH" sz="1800" dirty="0"/>
              <a:t>Secure </a:t>
            </a:r>
            <a:r>
              <a:rPr lang="de-CH" sz="1800" dirty="0" err="1"/>
              <a:t>Deployment</a:t>
            </a:r>
            <a:r>
              <a:rPr lang="de-CH" sz="1800" dirty="0"/>
              <a:t>: Security Level High</a:t>
            </a:r>
          </a:p>
          <a:p>
            <a:pPr lvl="1"/>
            <a:r>
              <a:rPr lang="de-CH" sz="1800" dirty="0"/>
              <a:t>Secure Roll-out</a:t>
            </a:r>
          </a:p>
          <a:p>
            <a:pPr marL="279354" lvl="1" indent="0">
              <a:buNone/>
            </a:pPr>
            <a:endParaRPr lang="de-DE" sz="1800" dirty="0"/>
          </a:p>
          <a:p>
            <a:pPr lvl="1"/>
            <a:endParaRPr lang="de-DE" sz="600" dirty="0"/>
          </a:p>
          <a:p>
            <a:endParaRPr lang="de-DE" sz="600" dirty="0"/>
          </a:p>
          <a:p>
            <a:pPr lvl="1"/>
            <a:endParaRPr lang="de-DE" sz="600" dirty="0"/>
          </a:p>
        </p:txBody>
      </p:sp>
      <p:sp>
        <p:nvSpPr>
          <p:cNvPr id="27" name="Titel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JS7 JobScheduler</a:t>
            </a:r>
          </a:p>
        </p:txBody>
      </p:sp>
      <p:sp>
        <p:nvSpPr>
          <p:cNvPr id="30" name="Inhaltsplatzhalter 29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1" name="Inhaltsplatzhalter 30"/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l"/>
            <a:fld id="{338290F6-9EEA-4939-92A4-98C369575716}" type="slidenum">
              <a:rPr lang="de-DE" smtClean="0">
                <a:solidFill>
                  <a:prstClr val="white"/>
                </a:solidFill>
              </a:rPr>
              <a:pPr algn="l"/>
              <a:t>12</a:t>
            </a:fld>
            <a:endParaRPr lang="de-DE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78075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Inhaltsplatzhalter 32"/>
          <p:cNvSpPr>
            <a:spLocks noGrp="1"/>
          </p:cNvSpPr>
          <p:nvPr>
            <p:ph sz="quarter" idx="11"/>
          </p:nvPr>
        </p:nvSpPr>
        <p:spPr>
          <a:xfrm>
            <a:off x="342933" y="2400300"/>
            <a:ext cx="2893753" cy="8001000"/>
          </a:xfrm>
        </p:spPr>
        <p:txBody>
          <a:bodyPr/>
          <a:lstStyle/>
          <a:p>
            <a:pPr marL="0" indent="0">
              <a:buNone/>
            </a:pPr>
            <a:r>
              <a:rPr lang="de-DE" sz="1700" b="1" dirty="0"/>
              <a:t>JOC Cockpit </a:t>
            </a:r>
            <a:r>
              <a:rPr lang="de-DE" sz="1700" b="1" dirty="0" err="1"/>
              <a:t>Signing</a:t>
            </a:r>
            <a:endParaRPr lang="de-DE" sz="1700" b="1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800" dirty="0"/>
              <a:t>Workflows </a:t>
            </a:r>
            <a:r>
              <a:rPr lang="de-DE" sz="1800" dirty="0" err="1"/>
              <a:t>are</a:t>
            </a:r>
            <a:r>
              <a:rPr lang="de-DE" sz="1800" dirty="0"/>
              <a:t> </a:t>
            </a:r>
            <a:r>
              <a:rPr lang="de-DE" sz="1800" dirty="0" err="1"/>
              <a:t>signed</a:t>
            </a:r>
            <a:r>
              <a:rPr lang="de-DE" sz="1800" dirty="0"/>
              <a:t> </a:t>
            </a:r>
            <a:r>
              <a:rPr lang="de-DE" sz="1800" dirty="0" err="1"/>
              <a:t>for</a:t>
            </a:r>
            <a:r>
              <a:rPr lang="de-DE" sz="1800" dirty="0"/>
              <a:t> </a:t>
            </a:r>
            <a:r>
              <a:rPr lang="de-DE" sz="1800" dirty="0" err="1"/>
              <a:t>deployment</a:t>
            </a:r>
            <a:r>
              <a:rPr lang="de-DE" sz="1800" dirty="0"/>
              <a:t> </a:t>
            </a:r>
            <a:r>
              <a:rPr lang="de-DE" sz="1800" dirty="0" err="1"/>
              <a:t>using</a:t>
            </a:r>
            <a:r>
              <a:rPr lang="de-DE" sz="1800" dirty="0"/>
              <a:t> a </a:t>
            </a:r>
            <a:r>
              <a:rPr lang="de-DE" sz="1800" dirty="0" err="1"/>
              <a:t>Sign-ing</a:t>
            </a:r>
            <a:r>
              <a:rPr lang="de-DE" sz="1800" dirty="0"/>
              <a:t> Key </a:t>
            </a:r>
            <a:r>
              <a:rPr lang="de-DE" sz="1800" dirty="0" err="1"/>
              <a:t>from</a:t>
            </a:r>
            <a:r>
              <a:rPr lang="de-DE" sz="1800" dirty="0"/>
              <a:t> </a:t>
            </a:r>
            <a:r>
              <a:rPr lang="de-DE" sz="1800" dirty="0" err="1"/>
              <a:t>the</a:t>
            </a:r>
            <a:r>
              <a:rPr lang="de-DE" sz="1800" dirty="0"/>
              <a:t> </a:t>
            </a:r>
            <a:r>
              <a:rPr lang="de-DE" sz="1800" dirty="0" err="1"/>
              <a:t>database</a:t>
            </a:r>
            <a:r>
              <a:rPr lang="de-DE" sz="1800" dirty="0"/>
              <a:t>. 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800" dirty="0"/>
              <a:t>The </a:t>
            </a:r>
            <a:r>
              <a:rPr lang="de-DE" sz="1800" dirty="0" err="1"/>
              <a:t>signature</a:t>
            </a:r>
            <a:r>
              <a:rPr lang="de-DE" sz="1800" dirty="0"/>
              <a:t> </a:t>
            </a:r>
            <a:r>
              <a:rPr lang="de-DE" sz="1800" dirty="0" err="1"/>
              <a:t>is</a:t>
            </a:r>
            <a:r>
              <a:rPr lang="de-DE" sz="1800" dirty="0"/>
              <a:t> </a:t>
            </a:r>
            <a:r>
              <a:rPr lang="de-DE" sz="1800" dirty="0" err="1"/>
              <a:t>deployed</a:t>
            </a:r>
            <a:r>
              <a:rPr lang="de-DE" sz="1800" dirty="0"/>
              <a:t> </a:t>
            </a:r>
            <a:r>
              <a:rPr lang="de-DE" sz="1800" dirty="0" err="1"/>
              <a:t>with</a:t>
            </a:r>
            <a:r>
              <a:rPr lang="de-DE" sz="1800" dirty="0"/>
              <a:t> </a:t>
            </a:r>
            <a:r>
              <a:rPr lang="de-DE" sz="1800" dirty="0" err="1"/>
              <a:t>the</a:t>
            </a:r>
            <a:r>
              <a:rPr lang="de-DE" sz="1800" dirty="0"/>
              <a:t> </a:t>
            </a:r>
            <a:r>
              <a:rPr lang="de-DE" sz="1800" dirty="0" err="1"/>
              <a:t>workflow</a:t>
            </a:r>
            <a:r>
              <a:rPr lang="de-DE" sz="1800" dirty="0"/>
              <a:t>.</a:t>
            </a:r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endParaRPr lang="de-DE" sz="1700" dirty="0"/>
          </a:p>
          <a:p>
            <a:pPr marL="0" indent="0">
              <a:buNone/>
            </a:pPr>
            <a:r>
              <a:rPr lang="de-DE" sz="1800" b="1" dirty="0"/>
              <a:t>Controller </a:t>
            </a:r>
            <a:r>
              <a:rPr lang="de-DE" sz="1800" b="1" dirty="0" err="1"/>
              <a:t>Signature</a:t>
            </a:r>
            <a:r>
              <a:rPr lang="de-DE" sz="1800" b="1" dirty="0"/>
              <a:t> Check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800" dirty="0"/>
              <a:t>Workflows </a:t>
            </a:r>
            <a:r>
              <a:rPr lang="de-DE" sz="1800" dirty="0" err="1"/>
              <a:t>are</a:t>
            </a:r>
            <a:r>
              <a:rPr lang="de-DE" sz="1800" dirty="0"/>
              <a:t> </a:t>
            </a:r>
            <a:r>
              <a:rPr lang="de-DE" sz="1800" dirty="0" err="1"/>
              <a:t>checked</a:t>
            </a:r>
            <a:r>
              <a:rPr lang="de-DE" sz="1800" dirty="0"/>
              <a:t> </a:t>
            </a:r>
            <a:r>
              <a:rPr lang="de-DE" sz="1800" dirty="0" err="1"/>
              <a:t>if</a:t>
            </a:r>
            <a:r>
              <a:rPr lang="de-DE" sz="1800" dirty="0"/>
              <a:t> </a:t>
            </a:r>
            <a:r>
              <a:rPr lang="de-DE" sz="1800" dirty="0" err="1"/>
              <a:t>they</a:t>
            </a:r>
            <a:r>
              <a:rPr lang="de-DE" sz="1800" dirty="0"/>
              <a:t> match </a:t>
            </a:r>
            <a:r>
              <a:rPr lang="de-DE" sz="1800" dirty="0" err="1"/>
              <a:t>the</a:t>
            </a:r>
            <a:r>
              <a:rPr lang="de-DE" sz="1800" dirty="0"/>
              <a:t> </a:t>
            </a:r>
            <a:r>
              <a:rPr lang="de-DE" sz="1800" dirty="0" err="1"/>
              <a:t>signature</a:t>
            </a:r>
            <a:r>
              <a:rPr lang="de-DE" sz="1800" dirty="0"/>
              <a:t> </a:t>
            </a:r>
            <a:r>
              <a:rPr lang="de-DE" sz="1800" dirty="0" err="1"/>
              <a:t>provided</a:t>
            </a:r>
            <a:r>
              <a:rPr lang="de-DE" sz="1800" dirty="0"/>
              <a:t> </a:t>
            </a:r>
            <a:r>
              <a:rPr lang="de-DE" sz="1800" dirty="0" err="1"/>
              <a:t>with</a:t>
            </a:r>
            <a:r>
              <a:rPr lang="de-DE" sz="1800" dirty="0"/>
              <a:t> certificates </a:t>
            </a:r>
            <a:r>
              <a:rPr lang="de-DE" sz="1800" dirty="0" err="1"/>
              <a:t>available</a:t>
            </a:r>
            <a:r>
              <a:rPr lang="de-DE" sz="1800" dirty="0"/>
              <a:t> </a:t>
            </a:r>
            <a:r>
              <a:rPr lang="de-DE" sz="1800" dirty="0" err="1"/>
              <a:t>to</a:t>
            </a:r>
            <a:r>
              <a:rPr lang="de-DE" sz="1800" dirty="0"/>
              <a:t> </a:t>
            </a:r>
            <a:r>
              <a:rPr lang="de-DE" sz="1800" dirty="0" err="1"/>
              <a:t>the</a:t>
            </a:r>
            <a:r>
              <a:rPr lang="de-DE" sz="1800" dirty="0"/>
              <a:t> Controller and </a:t>
            </a:r>
            <a:r>
              <a:rPr lang="de-DE" sz="1800" dirty="0" err="1"/>
              <a:t>otherwise</a:t>
            </a:r>
            <a:r>
              <a:rPr lang="de-DE" sz="1800" dirty="0"/>
              <a:t> </a:t>
            </a:r>
            <a:r>
              <a:rPr lang="de-DE" sz="1800" dirty="0" err="1"/>
              <a:t>are</a:t>
            </a:r>
            <a:r>
              <a:rPr lang="de-DE" sz="1800" dirty="0"/>
              <a:t> </a:t>
            </a:r>
            <a:r>
              <a:rPr lang="de-DE" sz="1800" dirty="0" err="1"/>
              <a:t>denied</a:t>
            </a:r>
            <a:r>
              <a:rPr lang="de-DE" sz="1800" dirty="0"/>
              <a:t>.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800" dirty="0" err="1"/>
              <a:t>Similar</a:t>
            </a:r>
            <a:r>
              <a:rPr lang="de-DE" sz="1800" dirty="0"/>
              <a:t> check </a:t>
            </a:r>
            <a:r>
              <a:rPr lang="de-DE" sz="1800" dirty="0" err="1"/>
              <a:t>is</a:t>
            </a:r>
            <a:r>
              <a:rPr lang="de-DE" sz="1800" dirty="0"/>
              <a:t> </a:t>
            </a:r>
            <a:r>
              <a:rPr lang="de-DE" sz="1800" dirty="0" err="1"/>
              <a:t>performed</a:t>
            </a:r>
            <a:r>
              <a:rPr lang="de-DE" sz="1800" dirty="0"/>
              <a:t> </a:t>
            </a:r>
            <a:r>
              <a:rPr lang="de-DE" sz="1800" dirty="0" err="1"/>
              <a:t>by</a:t>
            </a:r>
            <a:r>
              <a:rPr lang="de-DE" sz="1800" dirty="0"/>
              <a:t> </a:t>
            </a:r>
            <a:r>
              <a:rPr lang="de-DE" sz="1800" dirty="0" err="1"/>
              <a:t>the</a:t>
            </a:r>
            <a:r>
              <a:rPr lang="de-DE" sz="1800" dirty="0"/>
              <a:t> Standby Controller </a:t>
            </a:r>
            <a:r>
              <a:rPr lang="de-DE" sz="1800" dirty="0" err="1"/>
              <a:t>that</a:t>
            </a:r>
            <a:r>
              <a:rPr lang="de-DE" sz="1800" dirty="0"/>
              <a:t> </a:t>
            </a:r>
            <a:r>
              <a:rPr lang="de-DE" sz="1800" dirty="0" err="1"/>
              <a:t>requires</a:t>
            </a:r>
            <a:r>
              <a:rPr lang="de-DE" sz="1800" dirty="0"/>
              <a:t> </a:t>
            </a:r>
            <a:r>
              <a:rPr lang="de-DE" sz="1800" dirty="0" err="1"/>
              <a:t>availability</a:t>
            </a:r>
            <a:r>
              <a:rPr lang="de-DE" sz="1800" dirty="0"/>
              <a:t> </a:t>
            </a:r>
            <a:r>
              <a:rPr lang="de-DE" sz="1800" dirty="0" err="1"/>
              <a:t>of</a:t>
            </a:r>
            <a:r>
              <a:rPr lang="de-DE" sz="1800" dirty="0"/>
              <a:t> </a:t>
            </a:r>
            <a:r>
              <a:rPr lang="de-DE" sz="1800" dirty="0" err="1"/>
              <a:t>the</a:t>
            </a:r>
            <a:r>
              <a:rPr lang="de-DE" sz="1800" dirty="0"/>
              <a:t> same certificates.</a:t>
            </a:r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endParaRPr lang="de-DE" sz="1700" dirty="0"/>
          </a:p>
          <a:p>
            <a:pPr marL="0" indent="0">
              <a:buNone/>
            </a:pPr>
            <a:r>
              <a:rPr lang="de-DE" sz="1800" b="1" dirty="0"/>
              <a:t>Agent </a:t>
            </a:r>
            <a:r>
              <a:rPr lang="de-DE" sz="1800" b="1" dirty="0" err="1"/>
              <a:t>Signature</a:t>
            </a:r>
            <a:r>
              <a:rPr lang="de-DE" sz="1800" b="1" dirty="0"/>
              <a:t> Check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800" dirty="0"/>
              <a:t>Workflows </a:t>
            </a:r>
            <a:r>
              <a:rPr lang="de-DE" sz="1800" dirty="0" err="1"/>
              <a:t>are</a:t>
            </a:r>
            <a:r>
              <a:rPr lang="de-DE" sz="1800" dirty="0"/>
              <a:t> </a:t>
            </a:r>
            <a:r>
              <a:rPr lang="de-DE" sz="1800" dirty="0" err="1"/>
              <a:t>checked</a:t>
            </a:r>
            <a:r>
              <a:rPr lang="de-DE" sz="1800" dirty="0"/>
              <a:t> </a:t>
            </a:r>
            <a:r>
              <a:rPr lang="de-DE" sz="1800" dirty="0" err="1"/>
              <a:t>if</a:t>
            </a:r>
            <a:r>
              <a:rPr lang="de-DE" sz="1800" dirty="0"/>
              <a:t> </a:t>
            </a:r>
            <a:r>
              <a:rPr lang="de-DE" sz="1800" dirty="0" err="1"/>
              <a:t>they</a:t>
            </a:r>
            <a:r>
              <a:rPr lang="de-DE" sz="1800" dirty="0"/>
              <a:t> match </a:t>
            </a:r>
            <a:r>
              <a:rPr lang="de-DE" sz="1800" dirty="0" err="1"/>
              <a:t>the</a:t>
            </a:r>
            <a:r>
              <a:rPr lang="de-DE" sz="1800" dirty="0"/>
              <a:t> </a:t>
            </a:r>
            <a:r>
              <a:rPr lang="de-DE" sz="1800" dirty="0" err="1"/>
              <a:t>signature</a:t>
            </a:r>
            <a:r>
              <a:rPr lang="de-DE" sz="1800" dirty="0"/>
              <a:t> </a:t>
            </a:r>
            <a:r>
              <a:rPr lang="de-DE" sz="1800" dirty="0" err="1"/>
              <a:t>provided</a:t>
            </a:r>
            <a:r>
              <a:rPr lang="de-DE" sz="1800" dirty="0"/>
              <a:t> </a:t>
            </a:r>
            <a:r>
              <a:rPr lang="de-DE" sz="1800" dirty="0" err="1"/>
              <a:t>with</a:t>
            </a:r>
            <a:r>
              <a:rPr lang="de-DE" sz="1800" dirty="0"/>
              <a:t> certificates </a:t>
            </a:r>
            <a:r>
              <a:rPr lang="de-DE" sz="1800" dirty="0" err="1"/>
              <a:t>available</a:t>
            </a:r>
            <a:r>
              <a:rPr lang="de-DE" sz="1800" dirty="0"/>
              <a:t> </a:t>
            </a:r>
            <a:r>
              <a:rPr lang="de-DE" sz="1800" dirty="0" err="1"/>
              <a:t>to</a:t>
            </a:r>
            <a:r>
              <a:rPr lang="de-DE" sz="1800" dirty="0"/>
              <a:t> </a:t>
            </a:r>
            <a:r>
              <a:rPr lang="de-DE" sz="1800" dirty="0" err="1"/>
              <a:t>the</a:t>
            </a:r>
            <a:r>
              <a:rPr lang="de-DE" sz="1800" dirty="0"/>
              <a:t> Agent.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800" dirty="0"/>
              <a:t>Workflows </a:t>
            </a:r>
            <a:r>
              <a:rPr lang="de-DE" sz="1800" dirty="0" err="1"/>
              <a:t>are</a:t>
            </a:r>
            <a:r>
              <a:rPr lang="de-DE" sz="1800" dirty="0"/>
              <a:t> not </a:t>
            </a:r>
            <a:r>
              <a:rPr lang="de-DE" sz="1800" dirty="0" err="1"/>
              <a:t>accepted</a:t>
            </a:r>
            <a:r>
              <a:rPr lang="de-DE" sz="1800" dirty="0"/>
              <a:t> in </a:t>
            </a:r>
            <a:r>
              <a:rPr lang="de-DE" sz="1800" dirty="0" err="1"/>
              <a:t>case</a:t>
            </a:r>
            <a:r>
              <a:rPr lang="de-DE" sz="1800" dirty="0"/>
              <a:t> </a:t>
            </a:r>
            <a:r>
              <a:rPr lang="de-DE" sz="1800" dirty="0" err="1"/>
              <a:t>of</a:t>
            </a:r>
            <a:r>
              <a:rPr lang="de-DE" sz="1800" dirty="0"/>
              <a:t> </a:t>
            </a:r>
            <a:r>
              <a:rPr lang="de-DE" sz="1800" dirty="0" err="1"/>
              <a:t>failed</a:t>
            </a:r>
            <a:r>
              <a:rPr lang="de-DE" sz="1800" dirty="0"/>
              <a:t> </a:t>
            </a:r>
            <a:r>
              <a:rPr lang="de-DE" sz="1800" dirty="0" err="1"/>
              <a:t>signature</a:t>
            </a:r>
            <a:r>
              <a:rPr lang="de-DE" sz="1800" dirty="0"/>
              <a:t> </a:t>
            </a:r>
            <a:r>
              <a:rPr lang="de-DE" sz="1800" dirty="0" err="1"/>
              <a:t>checks</a:t>
            </a:r>
            <a:r>
              <a:rPr lang="de-DE" sz="1800" dirty="0"/>
              <a:t>.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endParaRPr lang="de-DE" sz="1700" dirty="0"/>
          </a:p>
        </p:txBody>
      </p:sp>
      <p:sp>
        <p:nvSpPr>
          <p:cNvPr id="27" name="Titel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Secure Deployment: Security Level Low</a:t>
            </a:r>
            <a:endParaRPr lang="de-DE" dirty="0"/>
          </a:p>
        </p:txBody>
      </p:sp>
      <p:sp>
        <p:nvSpPr>
          <p:cNvPr id="29" name="Textplatzhalter 2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/>
              <a:t>Secure Operation</a:t>
            </a:r>
            <a:endParaRPr lang="en-US" dirty="0"/>
          </a:p>
        </p:txBody>
      </p:sp>
      <p:sp>
        <p:nvSpPr>
          <p:cNvPr id="24" name="Abgerundetes Rechteck 99"/>
          <p:cNvSpPr/>
          <p:nvPr/>
        </p:nvSpPr>
        <p:spPr>
          <a:xfrm>
            <a:off x="4217460" y="3021295"/>
            <a:ext cx="1950720" cy="1051560"/>
          </a:xfrm>
          <a:prstGeom prst="roundRect">
            <a:avLst/>
          </a:prstGeom>
          <a:gradFill>
            <a:gsLst>
              <a:gs pos="0">
                <a:srgbClr val="FF0000"/>
              </a:gs>
              <a:gs pos="100000">
                <a:srgbClr val="FFC000"/>
              </a:gs>
            </a:gsLst>
          </a:gradFill>
          <a:ln w="952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JOC Cockpit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Low Security</a:t>
            </a:r>
          </a:p>
        </p:txBody>
      </p:sp>
      <p:sp>
        <p:nvSpPr>
          <p:cNvPr id="4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38290F6-9EEA-4939-92A4-98C369575716}" type="slidenum">
              <a:rPr kumimoji="0" lang="de-DE" sz="36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ヒラギノ角ゴ ProN W3" pitchFamily="-109" charset="-128"/>
                <a:cs typeface="+mn-cs"/>
                <a:sym typeface="Gill Sans" pitchFamily="-109" charset="0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de-DE" sz="3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ヒラギノ角ゴ ProN W3" pitchFamily="-109" charset="-128"/>
              <a:cs typeface="+mn-cs"/>
              <a:sym typeface="Gill Sans" pitchFamily="-109" charset="0"/>
            </a:endParaRPr>
          </a:p>
        </p:txBody>
      </p:sp>
      <p:sp>
        <p:nvSpPr>
          <p:cNvPr id="80" name="Rechteck 79"/>
          <p:cNvSpPr/>
          <p:nvPr/>
        </p:nvSpPr>
        <p:spPr>
          <a:xfrm>
            <a:off x="3865381" y="2457451"/>
            <a:ext cx="8905269" cy="278673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116" name="Textfeld 115"/>
          <p:cNvSpPr txBox="1"/>
          <p:nvPr/>
        </p:nvSpPr>
        <p:spPr>
          <a:xfrm>
            <a:off x="3865383" y="2482553"/>
            <a:ext cx="3588965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de-DE" sz="1400" dirty="0">
                <a:solidFill>
                  <a:prstClr val="black"/>
                </a:solidFill>
                <a:latin typeface="Arial"/>
                <a:ea typeface="ヒラギノ角ゴ Pro W3" pitchFamily="-109" charset="-128"/>
                <a:cs typeface="Arial"/>
              </a:rPr>
              <a:t>JS7 Primary 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JOC Cockpit Instance</a:t>
            </a:r>
          </a:p>
        </p:txBody>
      </p:sp>
      <p:sp>
        <p:nvSpPr>
          <p:cNvPr id="38" name="Abgerundetes Rechteck 35">
            <a:extLst>
              <a:ext uri="{FF2B5EF4-FFF2-40B4-BE49-F238E27FC236}">
                <a16:creationId xmlns:a16="http://schemas.microsoft.com/office/drawing/2014/main" id="{6C4C50CC-7077-4FCD-A367-C85409638BB9}"/>
              </a:ext>
            </a:extLst>
          </p:cNvPr>
          <p:cNvSpPr/>
          <p:nvPr/>
        </p:nvSpPr>
        <p:spPr>
          <a:xfrm>
            <a:off x="4217460" y="6105111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Active</a:t>
            </a:r>
            <a:endParaRPr lang="de-DE" sz="1800" b="1" dirty="0">
              <a:solidFill>
                <a:prstClr val="white"/>
              </a:solidFill>
              <a:latin typeface="Arial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Controller</a:t>
            </a:r>
          </a:p>
        </p:txBody>
      </p:sp>
      <p:sp>
        <p:nvSpPr>
          <p:cNvPr id="40" name="Rechteck 39">
            <a:extLst>
              <a:ext uri="{FF2B5EF4-FFF2-40B4-BE49-F238E27FC236}">
                <a16:creationId xmlns:a16="http://schemas.microsoft.com/office/drawing/2014/main" id="{74444B5B-492C-426C-BB26-9C0B8BE872C3}"/>
              </a:ext>
            </a:extLst>
          </p:cNvPr>
          <p:cNvSpPr/>
          <p:nvPr/>
        </p:nvSpPr>
        <p:spPr>
          <a:xfrm>
            <a:off x="3866699" y="5603140"/>
            <a:ext cx="4330242" cy="268127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41" name="Textfeld 40">
            <a:extLst>
              <a:ext uri="{FF2B5EF4-FFF2-40B4-BE49-F238E27FC236}">
                <a16:creationId xmlns:a16="http://schemas.microsoft.com/office/drawing/2014/main" id="{9FFDF6FB-29E0-4816-A1A3-D5218E4AC011}"/>
              </a:ext>
            </a:extLst>
          </p:cNvPr>
          <p:cNvSpPr txBox="1"/>
          <p:nvPr/>
        </p:nvSpPr>
        <p:spPr>
          <a:xfrm>
            <a:off x="3898037" y="5635406"/>
            <a:ext cx="2800937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JS7 Primary Controller Instance</a:t>
            </a:r>
          </a:p>
        </p:txBody>
      </p:sp>
      <p:sp>
        <p:nvSpPr>
          <p:cNvPr id="54" name="Abgerundetes Rechteck 35">
            <a:extLst>
              <a:ext uri="{FF2B5EF4-FFF2-40B4-BE49-F238E27FC236}">
                <a16:creationId xmlns:a16="http://schemas.microsoft.com/office/drawing/2014/main" id="{F3A0AB3F-1716-4190-80A1-E9F860179E4B}"/>
              </a:ext>
            </a:extLst>
          </p:cNvPr>
          <p:cNvSpPr/>
          <p:nvPr/>
        </p:nvSpPr>
        <p:spPr>
          <a:xfrm>
            <a:off x="8788614" y="6105110"/>
            <a:ext cx="1950720" cy="1051560"/>
          </a:xfrm>
          <a:prstGeom prst="roundRect">
            <a:avLst/>
          </a:prstGeom>
          <a:gradFill>
            <a:gsLst>
              <a:gs pos="0">
                <a:srgbClr val="FF0000"/>
              </a:gs>
              <a:gs pos="100000">
                <a:schemeClr val="accent2">
                  <a:lumMod val="20000"/>
                  <a:lumOff val="80000"/>
                </a:schemeClr>
              </a:gs>
            </a:gsLst>
          </a:gra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Standby</a:t>
            </a:r>
          </a:p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Controller</a:t>
            </a:r>
          </a:p>
        </p:txBody>
      </p:sp>
      <p:sp>
        <p:nvSpPr>
          <p:cNvPr id="55" name="Rechteck 54">
            <a:extLst>
              <a:ext uri="{FF2B5EF4-FFF2-40B4-BE49-F238E27FC236}">
                <a16:creationId xmlns:a16="http://schemas.microsoft.com/office/drawing/2014/main" id="{DFA33132-A472-4E65-BFBE-C053E0A411F9}"/>
              </a:ext>
            </a:extLst>
          </p:cNvPr>
          <p:cNvSpPr/>
          <p:nvPr/>
        </p:nvSpPr>
        <p:spPr>
          <a:xfrm>
            <a:off x="8481557" y="5598440"/>
            <a:ext cx="4289094" cy="268127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56" name="Textfeld 55">
            <a:extLst>
              <a:ext uri="{FF2B5EF4-FFF2-40B4-BE49-F238E27FC236}">
                <a16:creationId xmlns:a16="http://schemas.microsoft.com/office/drawing/2014/main" id="{4A25656F-AF24-40A6-A241-3C9E18508BAD}"/>
              </a:ext>
            </a:extLst>
          </p:cNvPr>
          <p:cNvSpPr txBox="1"/>
          <p:nvPr/>
        </p:nvSpPr>
        <p:spPr>
          <a:xfrm>
            <a:off x="8508944" y="5635405"/>
            <a:ext cx="3186099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JS7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Secondary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Controller Instance</a:t>
            </a:r>
          </a:p>
        </p:txBody>
      </p:sp>
      <p:cxnSp>
        <p:nvCxnSpPr>
          <p:cNvPr id="30" name="Gerade Verbindung mit Pfeil 29">
            <a:extLst>
              <a:ext uri="{FF2B5EF4-FFF2-40B4-BE49-F238E27FC236}">
                <a16:creationId xmlns:a16="http://schemas.microsoft.com/office/drawing/2014/main" id="{2E31B066-6011-49F6-89F8-502C9F738F40}"/>
              </a:ext>
            </a:extLst>
          </p:cNvPr>
          <p:cNvCxnSpPr>
            <a:cxnSpLocks/>
            <a:stCxn id="38" idx="3"/>
          </p:cNvCxnSpPr>
          <p:nvPr/>
        </p:nvCxnSpPr>
        <p:spPr>
          <a:xfrm>
            <a:off x="6168180" y="6630891"/>
            <a:ext cx="2313377" cy="6718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3" name="Gerader Verbinder 62">
            <a:extLst>
              <a:ext uri="{FF2B5EF4-FFF2-40B4-BE49-F238E27FC236}">
                <a16:creationId xmlns:a16="http://schemas.microsoft.com/office/drawing/2014/main" id="{38725C05-1ED9-41A2-B6C0-453356BF069D}"/>
              </a:ext>
            </a:extLst>
          </p:cNvPr>
          <p:cNvCxnSpPr>
            <a:cxnSpLocks/>
          </p:cNvCxnSpPr>
          <p:nvPr/>
        </p:nvCxnSpPr>
        <p:spPr>
          <a:xfrm>
            <a:off x="3774106" y="8592215"/>
            <a:ext cx="8996545" cy="46557"/>
          </a:xfrm>
          <a:prstGeom prst="line">
            <a:avLst/>
          </a:prstGeom>
          <a:ln w="508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2" name="Gerade Verbindung mit Pfeil 71">
            <a:extLst>
              <a:ext uri="{FF2B5EF4-FFF2-40B4-BE49-F238E27FC236}">
                <a16:creationId xmlns:a16="http://schemas.microsoft.com/office/drawing/2014/main" id="{E63C0644-EF06-4C56-B26B-FE201F3E421D}"/>
              </a:ext>
            </a:extLst>
          </p:cNvPr>
          <p:cNvCxnSpPr>
            <a:cxnSpLocks/>
          </p:cNvCxnSpPr>
          <p:nvPr/>
        </p:nvCxnSpPr>
        <p:spPr>
          <a:xfrm>
            <a:off x="9490092" y="8619184"/>
            <a:ext cx="0" cy="280916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5" name="Rechteck: gefaltete Ecke 64">
            <a:extLst>
              <a:ext uri="{FF2B5EF4-FFF2-40B4-BE49-F238E27FC236}">
                <a16:creationId xmlns:a16="http://schemas.microsoft.com/office/drawing/2014/main" id="{5A52AF1A-5EE2-4F37-AF3E-DFA53B8950D5}"/>
              </a:ext>
            </a:extLst>
          </p:cNvPr>
          <p:cNvSpPr/>
          <p:nvPr/>
        </p:nvSpPr>
        <p:spPr>
          <a:xfrm>
            <a:off x="6604812" y="3878974"/>
            <a:ext cx="1055409" cy="634787"/>
          </a:xfrm>
          <a:prstGeom prst="foldedCorner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chemeClr val="accent1">
                  <a:lumMod val="40000"/>
                  <a:lumOff val="6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b="1" dirty="0" err="1">
                <a:solidFill>
                  <a:schemeClr val="bg1"/>
                </a:solidFill>
              </a:rPr>
              <a:t>Unsigned</a:t>
            </a:r>
            <a:endParaRPr lang="de-DE" sz="1400" b="1" dirty="0">
              <a:solidFill>
                <a:schemeClr val="bg1"/>
              </a:solidFill>
            </a:endParaRPr>
          </a:p>
          <a:p>
            <a:pPr algn="ctr"/>
            <a:r>
              <a:rPr lang="de-DE" sz="1400" b="1" dirty="0">
                <a:solidFill>
                  <a:schemeClr val="bg1"/>
                </a:solidFill>
              </a:rPr>
              <a:t>Workflow</a:t>
            </a:r>
          </a:p>
        </p:txBody>
      </p:sp>
      <p:sp>
        <p:nvSpPr>
          <p:cNvPr id="91" name="Rechteck: gefaltete Ecke 90">
            <a:extLst>
              <a:ext uri="{FF2B5EF4-FFF2-40B4-BE49-F238E27FC236}">
                <a16:creationId xmlns:a16="http://schemas.microsoft.com/office/drawing/2014/main" id="{C505C782-A949-4246-ADDD-C455545E0C0D}"/>
              </a:ext>
            </a:extLst>
          </p:cNvPr>
          <p:cNvSpPr/>
          <p:nvPr/>
        </p:nvSpPr>
        <p:spPr>
          <a:xfrm>
            <a:off x="5399732" y="4379972"/>
            <a:ext cx="1055409" cy="634787"/>
          </a:xfrm>
          <a:prstGeom prst="foldedCorner">
            <a:avLst/>
          </a:prstGeom>
          <a:gradFill>
            <a:gsLst>
              <a:gs pos="0">
                <a:srgbClr val="FF0000"/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b="1" dirty="0" err="1">
                <a:solidFill>
                  <a:schemeClr val="bg1"/>
                </a:solidFill>
              </a:rPr>
              <a:t>Signed</a:t>
            </a:r>
            <a:endParaRPr lang="de-DE" sz="1400" b="1" dirty="0">
              <a:solidFill>
                <a:schemeClr val="bg1"/>
              </a:solidFill>
            </a:endParaRPr>
          </a:p>
          <a:p>
            <a:pPr algn="ctr"/>
            <a:r>
              <a:rPr lang="de-DE" sz="1400" b="1" dirty="0">
                <a:solidFill>
                  <a:schemeClr val="bg1"/>
                </a:solidFill>
              </a:rPr>
              <a:t>Workflow</a:t>
            </a:r>
          </a:p>
        </p:txBody>
      </p:sp>
      <p:cxnSp>
        <p:nvCxnSpPr>
          <p:cNvPr id="68" name="Verbinder: gewinkelt 67">
            <a:extLst>
              <a:ext uri="{FF2B5EF4-FFF2-40B4-BE49-F238E27FC236}">
                <a16:creationId xmlns:a16="http://schemas.microsoft.com/office/drawing/2014/main" id="{DD29A7DB-EEFA-45B3-BB7B-7A9087D0B94A}"/>
              </a:ext>
            </a:extLst>
          </p:cNvPr>
          <p:cNvCxnSpPr>
            <a:stCxn id="24" idx="3"/>
            <a:endCxn id="65" idx="0"/>
          </p:cNvCxnSpPr>
          <p:nvPr/>
        </p:nvCxnSpPr>
        <p:spPr>
          <a:xfrm>
            <a:off x="6168180" y="3547075"/>
            <a:ext cx="964337" cy="331899"/>
          </a:xfrm>
          <a:prstGeom prst="bentConnector2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1" name="Verbinder: gewinkelt 70">
            <a:extLst>
              <a:ext uri="{FF2B5EF4-FFF2-40B4-BE49-F238E27FC236}">
                <a16:creationId xmlns:a16="http://schemas.microsoft.com/office/drawing/2014/main" id="{F65C4112-65B8-4469-AD2E-6CDA58CDE0CA}"/>
              </a:ext>
            </a:extLst>
          </p:cNvPr>
          <p:cNvCxnSpPr>
            <a:stCxn id="65" idx="2"/>
            <a:endCxn id="91" idx="3"/>
          </p:cNvCxnSpPr>
          <p:nvPr/>
        </p:nvCxnSpPr>
        <p:spPr>
          <a:xfrm rot="5400000">
            <a:off x="6702027" y="4266875"/>
            <a:ext cx="183605" cy="677376"/>
          </a:xfrm>
          <a:prstGeom prst="bentConnector2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6" name="Inhaltsplatzhalter 32">
            <a:extLst>
              <a:ext uri="{FF2B5EF4-FFF2-40B4-BE49-F238E27FC236}">
                <a16:creationId xmlns:a16="http://schemas.microsoft.com/office/drawing/2014/main" id="{3BA8A2C9-8533-41E0-B9EF-07EFCFC3B902}"/>
              </a:ext>
            </a:extLst>
          </p:cNvPr>
          <p:cNvSpPr txBox="1">
            <a:spLocks/>
          </p:cNvSpPr>
          <p:nvPr/>
        </p:nvSpPr>
        <p:spPr>
          <a:xfrm>
            <a:off x="13009859" y="2482553"/>
            <a:ext cx="2737560" cy="3702710"/>
          </a:xfrm>
          <a:prstGeom prst="rect">
            <a:avLst/>
          </a:prstGeom>
        </p:spPr>
        <p:txBody>
          <a:bodyPr lIns="0" tIns="0" rIns="0" bIns="0"/>
          <a:lstStyle>
            <a:lvl1pPr marL="342843" indent="-342843" algn="l" defTabSz="457124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C0000"/>
              </a:buClr>
              <a:buFont typeface="Wingdings" pitchFamily="2" charset="2"/>
              <a:buChar char="§"/>
              <a:defRPr sz="3200" kern="1200">
                <a:solidFill>
                  <a:schemeClr val="tx1"/>
                </a:solidFill>
                <a:latin typeface="Arial" pitchFamily="34" charset="0"/>
                <a:ea typeface="ヒラギノ角ゴ Pro W3" pitchFamily="-109" charset="-128"/>
                <a:cs typeface="Arial" pitchFamily="34" charset="0"/>
              </a:defRPr>
            </a:lvl1pPr>
            <a:lvl2pPr marL="558707" indent="-279353" algn="l" defTabSz="457124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444444"/>
              </a:buClr>
              <a:buFont typeface="Wingdings" pitchFamily="2" charset="2"/>
              <a:buChar char="§"/>
              <a:defRPr sz="2800" kern="1200">
                <a:solidFill>
                  <a:schemeClr val="tx1"/>
                </a:solidFill>
                <a:latin typeface="Arial" pitchFamily="34" charset="0"/>
                <a:ea typeface="ヒラギノ角ゴ Pro W3" pitchFamily="-109" charset="-128"/>
                <a:cs typeface="Arial" pitchFamily="34" charset="0"/>
              </a:defRPr>
            </a:lvl2pPr>
            <a:lvl3pPr marL="838060" indent="-228561" algn="l" defTabSz="457124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7FA4DD"/>
              </a:buClr>
              <a:buFont typeface="Wingdings" pitchFamily="2" charset="2"/>
              <a:buChar char="§"/>
              <a:defRPr sz="2800" kern="1200">
                <a:solidFill>
                  <a:schemeClr val="tx1"/>
                </a:solidFill>
                <a:latin typeface="Arial" pitchFamily="34" charset="0"/>
                <a:ea typeface="ヒラギノ角ゴ Pro W3" pitchFamily="-109" charset="-128"/>
                <a:cs typeface="Arial" pitchFamily="34" charset="0"/>
              </a:defRPr>
            </a:lvl3pPr>
            <a:lvl4pPr marL="1117414" indent="-228561" algn="l" defTabSz="457124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444444"/>
              </a:buClr>
              <a:buFont typeface="Wingdings" pitchFamily="2" charset="2"/>
              <a:buChar char="§"/>
              <a:defRPr sz="2300" kern="1200">
                <a:solidFill>
                  <a:schemeClr val="tx1"/>
                </a:solidFill>
                <a:latin typeface="Arial" pitchFamily="34" charset="0"/>
                <a:ea typeface="ヒラギノ角ゴ Pro W3" pitchFamily="-109" charset="-128"/>
                <a:cs typeface="Arial" pitchFamily="34" charset="0"/>
              </a:defRPr>
            </a:lvl4pPr>
            <a:lvl5pPr marL="1396767" indent="-228561" algn="l" defTabSz="457124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4"/>
              </a:buClr>
              <a:buFont typeface="Wingdings" pitchFamily="2" charset="2"/>
              <a:buChar char="§"/>
              <a:defRPr sz="2300" kern="1200">
                <a:solidFill>
                  <a:schemeClr val="tx1"/>
                </a:solidFill>
                <a:latin typeface="Arial" pitchFamily="34" charset="0"/>
                <a:ea typeface="ヒラギノ角ゴ Pro W3" pitchFamily="-109" charset="-128"/>
                <a:cs typeface="Arial" pitchFamily="34" charset="0"/>
              </a:defRPr>
            </a:lvl5pPr>
            <a:lvl6pPr marL="2514179" indent="-228561" algn="l" defTabSz="457124" rtl="0" eaLnBrk="1" latinLnBrk="0" hangingPunct="1">
              <a:spcBef>
                <a:spcPct val="20000"/>
              </a:spcBef>
              <a:buFont typeface="Arial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303" indent="-228561" algn="l" defTabSz="457124" rtl="0" eaLnBrk="1" latinLnBrk="0" hangingPunct="1">
              <a:spcBef>
                <a:spcPct val="20000"/>
              </a:spcBef>
              <a:buFont typeface="Arial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426" indent="-228561" algn="l" defTabSz="457124" rtl="0" eaLnBrk="1" latinLnBrk="0" hangingPunct="1">
              <a:spcBef>
                <a:spcPct val="20000"/>
              </a:spcBef>
              <a:buFont typeface="Arial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550" indent="-228561" algn="l" defTabSz="457124" rtl="0" eaLnBrk="1" latinLnBrk="0" hangingPunct="1">
              <a:spcBef>
                <a:spcPct val="20000"/>
              </a:spcBef>
              <a:buFont typeface="Arial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" pitchFamily="2" charset="2"/>
              <a:buNone/>
            </a:pPr>
            <a:r>
              <a:rPr lang="de-DE" sz="1400" b="1" dirty="0" err="1"/>
              <a:t>Implicit</a:t>
            </a:r>
            <a:r>
              <a:rPr lang="de-DE" sz="1400" b="1" dirty="0"/>
              <a:t> </a:t>
            </a:r>
            <a:r>
              <a:rPr lang="de-DE" sz="1400" b="1" dirty="0" err="1"/>
              <a:t>Signing</a:t>
            </a:r>
            <a:endParaRPr lang="de-DE" sz="1400" b="1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400" dirty="0"/>
              <a:t>Workflows </a:t>
            </a:r>
            <a:r>
              <a:rPr lang="de-DE" sz="1400" dirty="0" err="1"/>
              <a:t>are</a:t>
            </a:r>
            <a:r>
              <a:rPr lang="de-DE" sz="1400" dirty="0"/>
              <a:t> </a:t>
            </a:r>
            <a:r>
              <a:rPr lang="de-DE" sz="1400" dirty="0" err="1"/>
              <a:t>implicitly</a:t>
            </a:r>
            <a:r>
              <a:rPr lang="de-DE" sz="1400" dirty="0"/>
              <a:t> </a:t>
            </a:r>
            <a:r>
              <a:rPr lang="de-DE" sz="1400" dirty="0" err="1"/>
              <a:t>signed</a:t>
            </a:r>
            <a:r>
              <a:rPr lang="de-DE" sz="1400" dirty="0"/>
              <a:t> </a:t>
            </a:r>
            <a:r>
              <a:rPr lang="de-DE" sz="1400" dirty="0" err="1"/>
              <a:t>for</a:t>
            </a:r>
            <a:r>
              <a:rPr lang="de-DE" sz="1400" dirty="0"/>
              <a:t> </a:t>
            </a:r>
            <a:r>
              <a:rPr lang="de-DE" sz="1400" dirty="0" err="1"/>
              <a:t>deployment</a:t>
            </a:r>
            <a:endParaRPr lang="de-DE" sz="14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400" dirty="0" err="1"/>
              <a:t>Deployments</a:t>
            </a:r>
            <a:r>
              <a:rPr lang="de-DE" sz="1400" dirty="0"/>
              <a:t> </a:t>
            </a:r>
            <a:r>
              <a:rPr lang="de-DE" sz="1400" dirty="0" err="1"/>
              <a:t>by</a:t>
            </a:r>
            <a:r>
              <a:rPr lang="de-DE" sz="1400" dirty="0"/>
              <a:t> </a:t>
            </a:r>
            <a:r>
              <a:rPr lang="de-DE" sz="1400" dirty="0" err="1"/>
              <a:t>any</a:t>
            </a:r>
            <a:r>
              <a:rPr lang="de-DE" sz="1400" dirty="0"/>
              <a:t> </a:t>
            </a:r>
            <a:r>
              <a:rPr lang="de-DE" sz="1400" dirty="0" err="1"/>
              <a:t>user</a:t>
            </a:r>
            <a:r>
              <a:rPr lang="de-DE" sz="1400" dirty="0"/>
              <a:t> </a:t>
            </a:r>
            <a:r>
              <a:rPr lang="de-DE" sz="1400" dirty="0" err="1"/>
              <a:t>make</a:t>
            </a:r>
            <a:r>
              <a:rPr lang="de-DE" sz="1400" dirty="0"/>
              <a:t> </a:t>
            </a:r>
            <a:r>
              <a:rPr lang="de-DE" sz="1400" dirty="0" err="1"/>
              <a:t>use</a:t>
            </a:r>
            <a:r>
              <a:rPr lang="de-DE" sz="1400" dirty="0"/>
              <a:t> </a:t>
            </a:r>
            <a:r>
              <a:rPr lang="de-DE" sz="1400" dirty="0" err="1"/>
              <a:t>of</a:t>
            </a:r>
            <a:r>
              <a:rPr lang="de-DE" sz="1400" dirty="0"/>
              <a:t> </a:t>
            </a:r>
            <a:r>
              <a:rPr lang="de-DE" sz="1400" dirty="0" err="1"/>
              <a:t>the</a:t>
            </a:r>
            <a:r>
              <a:rPr lang="de-DE" sz="1400" dirty="0"/>
              <a:t> same </a:t>
            </a:r>
            <a:r>
              <a:rPr lang="de-DE" sz="1400" dirty="0" err="1"/>
              <a:t>Signing</a:t>
            </a:r>
            <a:r>
              <a:rPr lang="de-DE" sz="1400" dirty="0"/>
              <a:t> Key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400" dirty="0" err="1"/>
              <a:t>Deployment</a:t>
            </a:r>
            <a:r>
              <a:rPr lang="de-DE" sz="1400" dirty="0"/>
              <a:t> </a:t>
            </a:r>
            <a:r>
              <a:rPr lang="de-DE" sz="1400" dirty="0" err="1"/>
              <a:t>is</a:t>
            </a:r>
            <a:r>
              <a:rPr lang="de-DE" sz="1400" dirty="0"/>
              <a:t> a </a:t>
            </a:r>
            <a:r>
              <a:rPr lang="de-DE" sz="1400" dirty="0" err="1"/>
              <a:t>single</a:t>
            </a:r>
            <a:r>
              <a:rPr lang="de-DE" sz="1400" dirty="0"/>
              <a:t> </a:t>
            </a:r>
            <a:r>
              <a:rPr lang="de-DE" sz="1400" dirty="0" err="1"/>
              <a:t>click</a:t>
            </a:r>
            <a:r>
              <a:rPr lang="de-DE" sz="1400" dirty="0"/>
              <a:t> </a:t>
            </a:r>
            <a:r>
              <a:rPr lang="de-DE" sz="1400" dirty="0" err="1"/>
              <a:t>operation</a:t>
            </a:r>
            <a:r>
              <a:rPr lang="de-DE" sz="1400" dirty="0"/>
              <a:t> in </a:t>
            </a:r>
            <a:r>
              <a:rPr lang="de-DE" sz="1400" dirty="0" err="1"/>
              <a:t>the</a:t>
            </a:r>
            <a:r>
              <a:rPr lang="de-DE" sz="1400" dirty="0"/>
              <a:t> </a:t>
            </a:r>
            <a:r>
              <a:rPr lang="de-DE" sz="1400" dirty="0" err="1"/>
              <a:t>user</a:t>
            </a:r>
            <a:r>
              <a:rPr lang="de-DE" sz="1400" dirty="0"/>
              <a:t> interface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endParaRPr lang="de-DE" sz="1400" dirty="0"/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Font typeface="Wingdings" pitchFamily="2" charset="2"/>
              <a:buNone/>
            </a:pPr>
            <a:r>
              <a:rPr lang="de-DE" sz="1400" b="1" dirty="0"/>
              <a:t>Security Level Low</a:t>
            </a:r>
            <a:endParaRPr lang="de-DE" sz="14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400" dirty="0"/>
              <a:t>JOC Cockpit </a:t>
            </a:r>
            <a:r>
              <a:rPr lang="de-DE" sz="1400" dirty="0" err="1"/>
              <a:t>offers</a:t>
            </a:r>
            <a:r>
              <a:rPr lang="de-DE" sz="1400" dirty="0"/>
              <a:t> </a:t>
            </a:r>
            <a:r>
              <a:rPr lang="de-DE" sz="1400" dirty="0" err="1"/>
              <a:t>built</a:t>
            </a:r>
            <a:r>
              <a:rPr lang="de-DE" sz="1400" dirty="0"/>
              <a:t>-in </a:t>
            </a:r>
            <a:r>
              <a:rPr lang="de-DE" sz="1400" dirty="0" err="1"/>
              <a:t>signing</a:t>
            </a:r>
            <a:r>
              <a:rPr lang="de-DE" sz="1400" dirty="0"/>
              <a:t> </a:t>
            </a:r>
            <a:r>
              <a:rPr lang="de-DE" sz="1400" dirty="0" err="1"/>
              <a:t>operations</a:t>
            </a:r>
            <a:r>
              <a:rPr lang="de-DE" sz="1400" dirty="0"/>
              <a:t> </a:t>
            </a:r>
            <a:r>
              <a:rPr lang="de-DE" sz="1400" dirty="0" err="1"/>
              <a:t>for</a:t>
            </a:r>
            <a:r>
              <a:rPr lang="de-DE" sz="1400" dirty="0"/>
              <a:t> </a:t>
            </a:r>
            <a:r>
              <a:rPr lang="de-DE" sz="1400" dirty="0" err="1"/>
              <a:t>workflows</a:t>
            </a:r>
            <a:endParaRPr lang="de-DE" sz="14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400" dirty="0" err="1"/>
              <a:t>Signed</a:t>
            </a:r>
            <a:r>
              <a:rPr lang="de-DE" sz="1400" dirty="0"/>
              <a:t> </a:t>
            </a:r>
            <a:r>
              <a:rPr lang="de-DE" sz="1400" dirty="0" err="1"/>
              <a:t>workflows</a:t>
            </a:r>
            <a:r>
              <a:rPr lang="de-DE" sz="1400" dirty="0"/>
              <a:t> </a:t>
            </a:r>
            <a:r>
              <a:rPr lang="de-DE" sz="1400" dirty="0" err="1"/>
              <a:t>are</a:t>
            </a:r>
            <a:r>
              <a:rPr lang="de-DE" sz="1400" dirty="0"/>
              <a:t> not </a:t>
            </a:r>
            <a:r>
              <a:rPr lang="de-DE" sz="1400" dirty="0" err="1"/>
              <a:t>associated</a:t>
            </a:r>
            <a:r>
              <a:rPr lang="de-DE" sz="1400" dirty="0"/>
              <a:t> </a:t>
            </a:r>
            <a:r>
              <a:rPr lang="de-DE" sz="1400" dirty="0" err="1"/>
              <a:t>with</a:t>
            </a:r>
            <a:r>
              <a:rPr lang="de-DE" sz="1400" dirty="0"/>
              <a:t> individual </a:t>
            </a:r>
            <a:r>
              <a:rPr lang="de-DE" sz="1400" dirty="0" err="1"/>
              <a:t>users</a:t>
            </a:r>
            <a:endParaRPr lang="de-DE" sz="14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400" dirty="0"/>
              <a:t>The </a:t>
            </a:r>
            <a:r>
              <a:rPr lang="de-DE" sz="1400" dirty="0" err="1"/>
              <a:t>Signing</a:t>
            </a:r>
            <a:r>
              <a:rPr lang="de-DE" sz="1400" dirty="0"/>
              <a:t> Key </a:t>
            </a:r>
            <a:r>
              <a:rPr lang="de-DE" sz="1400" dirty="0" err="1"/>
              <a:t>might</a:t>
            </a:r>
            <a:r>
              <a:rPr lang="de-DE" sz="1400" dirty="0"/>
              <a:t> </a:t>
            </a:r>
            <a:r>
              <a:rPr lang="de-DE" sz="1400" dirty="0" err="1"/>
              <a:t>be</a:t>
            </a:r>
            <a:r>
              <a:rPr lang="de-DE" sz="1400" dirty="0"/>
              <a:t> </a:t>
            </a:r>
            <a:r>
              <a:rPr lang="de-DE" sz="1400" dirty="0" err="1"/>
              <a:t>copied</a:t>
            </a:r>
            <a:r>
              <a:rPr lang="de-DE" sz="1400" dirty="0"/>
              <a:t> </a:t>
            </a:r>
            <a:r>
              <a:rPr lang="de-DE" sz="1400" dirty="0" err="1"/>
              <a:t>or</a:t>
            </a:r>
            <a:r>
              <a:rPr lang="de-DE" sz="1400" dirty="0"/>
              <a:t> </a:t>
            </a:r>
            <a:r>
              <a:rPr lang="de-DE" sz="1400" dirty="0" err="1"/>
              <a:t>compromised</a:t>
            </a:r>
            <a:r>
              <a:rPr lang="de-DE" sz="1400" dirty="0"/>
              <a:t> </a:t>
            </a:r>
            <a:r>
              <a:rPr lang="de-DE" sz="1400" dirty="0" err="1"/>
              <a:t>as</a:t>
            </a:r>
            <a:r>
              <a:rPr lang="de-DE" sz="1400" dirty="0"/>
              <a:t> </a:t>
            </a:r>
            <a:r>
              <a:rPr lang="de-DE" sz="1400" dirty="0" err="1"/>
              <a:t>it</a:t>
            </a:r>
            <a:r>
              <a:rPr lang="de-DE" sz="1400" dirty="0"/>
              <a:t> </a:t>
            </a:r>
            <a:r>
              <a:rPr lang="de-DE" sz="1400" dirty="0" err="1"/>
              <a:t>is</a:t>
            </a:r>
            <a:r>
              <a:rPr lang="de-DE" sz="1400" dirty="0"/>
              <a:t> </a:t>
            </a:r>
            <a:r>
              <a:rPr lang="de-DE" sz="1400" dirty="0" err="1"/>
              <a:t>accessible</a:t>
            </a:r>
            <a:r>
              <a:rPr lang="de-DE" sz="1400" dirty="0"/>
              <a:t> </a:t>
            </a:r>
            <a:r>
              <a:rPr lang="de-DE" sz="1400" dirty="0" err="1"/>
              <a:t>from</a:t>
            </a:r>
            <a:r>
              <a:rPr lang="de-DE" sz="1400" dirty="0"/>
              <a:t> </a:t>
            </a:r>
            <a:r>
              <a:rPr lang="de-DE" sz="1400" dirty="0" err="1"/>
              <a:t>the</a:t>
            </a:r>
            <a:r>
              <a:rPr lang="de-DE" sz="1400" dirty="0"/>
              <a:t> </a:t>
            </a:r>
            <a:r>
              <a:rPr lang="de-DE" sz="1400" dirty="0" err="1"/>
              <a:t>database</a:t>
            </a:r>
            <a:endParaRPr lang="de-DE" sz="1400" dirty="0"/>
          </a:p>
        </p:txBody>
      </p:sp>
      <p:sp>
        <p:nvSpPr>
          <p:cNvPr id="98" name="Zylinder 97">
            <a:extLst>
              <a:ext uri="{FF2B5EF4-FFF2-40B4-BE49-F238E27FC236}">
                <a16:creationId xmlns:a16="http://schemas.microsoft.com/office/drawing/2014/main" id="{EACFB7BD-F17F-4EC5-A847-E9C9B67DF2D5}"/>
              </a:ext>
            </a:extLst>
          </p:cNvPr>
          <p:cNvSpPr/>
          <p:nvPr/>
        </p:nvSpPr>
        <p:spPr>
          <a:xfrm>
            <a:off x="10109286" y="3763528"/>
            <a:ext cx="903015" cy="895375"/>
          </a:xfrm>
          <a:prstGeom prst="ca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Database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sz="1400" b="1" dirty="0">
                <a:solidFill>
                  <a:prstClr val="white"/>
                </a:solidFill>
                <a:latin typeface="Arial"/>
              </a:rPr>
              <a:t>Service</a:t>
            </a:r>
            <a:endParaRPr kumimoji="0" lang="de-DE" sz="1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cxnSp>
        <p:nvCxnSpPr>
          <p:cNvPr id="74" name="Verbinder: gewinkelt 73">
            <a:extLst>
              <a:ext uri="{FF2B5EF4-FFF2-40B4-BE49-F238E27FC236}">
                <a16:creationId xmlns:a16="http://schemas.microsoft.com/office/drawing/2014/main" id="{5EDA03DC-F06D-4672-9EFE-F1A8B6EBFBA8}"/>
              </a:ext>
            </a:extLst>
          </p:cNvPr>
          <p:cNvCxnSpPr>
            <a:cxnSpLocks/>
            <a:stCxn id="101" idx="4"/>
            <a:endCxn id="91" idx="3"/>
          </p:cNvCxnSpPr>
          <p:nvPr/>
        </p:nvCxnSpPr>
        <p:spPr>
          <a:xfrm rot="5400000">
            <a:off x="7502897" y="3486291"/>
            <a:ext cx="163320" cy="2258831"/>
          </a:xfrm>
          <a:prstGeom prst="bentConnector2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1" name="Ellipse 100">
            <a:extLst>
              <a:ext uri="{FF2B5EF4-FFF2-40B4-BE49-F238E27FC236}">
                <a16:creationId xmlns:a16="http://schemas.microsoft.com/office/drawing/2014/main" id="{F95FF46F-5EFC-4EB3-9015-3A2DBF33528B}"/>
              </a:ext>
            </a:extLst>
          </p:cNvPr>
          <p:cNvSpPr/>
          <p:nvPr/>
        </p:nvSpPr>
        <p:spPr>
          <a:xfrm>
            <a:off x="7965070" y="3885542"/>
            <a:ext cx="1497804" cy="648504"/>
          </a:xfrm>
          <a:prstGeom prst="ellipse">
            <a:avLst/>
          </a:prstGeom>
          <a:gradFill>
            <a:gsLst>
              <a:gs pos="0">
                <a:srgbClr val="FF0000"/>
              </a:gs>
              <a:gs pos="100000">
                <a:schemeClr val="tx2">
                  <a:lumMod val="40000"/>
                  <a:lumOff val="6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r>
              <a:rPr lang="de-DE" sz="1400" b="1" dirty="0" err="1">
                <a:solidFill>
                  <a:prstClr val="white"/>
                </a:solidFill>
                <a:latin typeface="Arial"/>
              </a:rPr>
              <a:t>Implicit</a:t>
            </a:r>
            <a:br>
              <a:rPr lang="de-DE" sz="1400" b="1" dirty="0">
                <a:solidFill>
                  <a:prstClr val="white"/>
                </a:solidFill>
                <a:latin typeface="Arial"/>
              </a:rPr>
            </a:br>
            <a:r>
              <a:rPr lang="de-DE" sz="1400" b="1" dirty="0" err="1">
                <a:solidFill>
                  <a:prstClr val="white"/>
                </a:solidFill>
                <a:latin typeface="Arial"/>
              </a:rPr>
              <a:t>Signing</a:t>
            </a:r>
            <a:r>
              <a:rPr lang="de-DE" sz="1400" b="1" dirty="0">
                <a:solidFill>
                  <a:prstClr val="white"/>
                </a:solidFill>
                <a:latin typeface="Arial"/>
              </a:rPr>
              <a:t> Key</a:t>
            </a:r>
          </a:p>
        </p:txBody>
      </p:sp>
      <p:cxnSp>
        <p:nvCxnSpPr>
          <p:cNvPr id="88" name="Gerade Verbindung mit Pfeil 87">
            <a:extLst>
              <a:ext uri="{FF2B5EF4-FFF2-40B4-BE49-F238E27FC236}">
                <a16:creationId xmlns:a16="http://schemas.microsoft.com/office/drawing/2014/main" id="{A65F6D66-A224-4C6C-BFDA-2E71CBA1DD8F}"/>
              </a:ext>
            </a:extLst>
          </p:cNvPr>
          <p:cNvCxnSpPr>
            <a:cxnSpLocks/>
            <a:stCxn id="98" idx="2"/>
            <a:endCxn id="101" idx="6"/>
          </p:cNvCxnSpPr>
          <p:nvPr/>
        </p:nvCxnSpPr>
        <p:spPr>
          <a:xfrm flipH="1" flipV="1">
            <a:off x="9462874" y="4209794"/>
            <a:ext cx="646412" cy="1422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7" name="Textfeld 106">
            <a:extLst>
              <a:ext uri="{FF2B5EF4-FFF2-40B4-BE49-F238E27FC236}">
                <a16:creationId xmlns:a16="http://schemas.microsoft.com/office/drawing/2014/main" id="{29C66348-2EF6-4C5E-A3D3-D944D5F1EACE}"/>
              </a:ext>
            </a:extLst>
          </p:cNvPr>
          <p:cNvSpPr txBox="1"/>
          <p:nvPr/>
        </p:nvSpPr>
        <p:spPr>
          <a:xfrm>
            <a:off x="6167140" y="6338791"/>
            <a:ext cx="1968646" cy="566309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algn="r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de-DE" sz="1400" dirty="0" err="1">
                <a:solidFill>
                  <a:prstClr val="black"/>
                </a:solidFill>
                <a:latin typeface="Arial"/>
                <a:ea typeface="ヒラギノ角ゴ Pro W3" pitchFamily="-109" charset="-128"/>
                <a:cs typeface="Arial"/>
              </a:rPr>
              <a:t>synchronize</a:t>
            </a:r>
            <a:endParaRPr lang="de-DE" sz="1400" dirty="0">
              <a:solidFill>
                <a:prstClr val="black"/>
              </a:solidFill>
              <a:latin typeface="Arial"/>
              <a:ea typeface="ヒラギノ角ゴ Pro W3" pitchFamily="-109" charset="-128"/>
              <a:cs typeface="Arial"/>
            </a:endParaRPr>
          </a:p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de-DE" sz="1400" dirty="0" err="1">
                <a:solidFill>
                  <a:prstClr val="black"/>
                </a:solidFill>
                <a:latin typeface="Arial"/>
                <a:ea typeface="ヒラギノ角ゴ Pro W3" pitchFamily="-109" charset="-128"/>
                <a:cs typeface="Arial"/>
              </a:rPr>
              <a:t>verify</a:t>
            </a:r>
            <a:endParaRPr lang="de-DE" sz="1200" dirty="0">
              <a:solidFill>
                <a:prstClr val="black"/>
              </a:solidFill>
              <a:latin typeface="Arial"/>
              <a:ea typeface="ヒラギノ角ゴ Pro W3" pitchFamily="-109" charset="-128"/>
              <a:cs typeface="Arial"/>
            </a:endParaRPr>
          </a:p>
        </p:txBody>
      </p:sp>
      <p:cxnSp>
        <p:nvCxnSpPr>
          <p:cNvPr id="93" name="Verbinder: gewinkelt 92">
            <a:extLst>
              <a:ext uri="{FF2B5EF4-FFF2-40B4-BE49-F238E27FC236}">
                <a16:creationId xmlns:a16="http://schemas.microsoft.com/office/drawing/2014/main" id="{3B2199D3-E62C-447D-892F-A34E4AB94753}"/>
              </a:ext>
            </a:extLst>
          </p:cNvPr>
          <p:cNvCxnSpPr>
            <a:cxnSpLocks/>
            <a:stCxn id="91" idx="1"/>
          </p:cNvCxnSpPr>
          <p:nvPr/>
        </p:nvCxnSpPr>
        <p:spPr>
          <a:xfrm rot="10800000" flipV="1">
            <a:off x="5219700" y="4697366"/>
            <a:ext cx="180032" cy="901074"/>
          </a:xfrm>
          <a:prstGeom prst="bentConnector2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2" name="Ellipse 111">
            <a:extLst>
              <a:ext uri="{FF2B5EF4-FFF2-40B4-BE49-F238E27FC236}">
                <a16:creationId xmlns:a16="http://schemas.microsoft.com/office/drawing/2014/main" id="{D6A68F58-01CE-4E0F-9420-38FB69208416}"/>
              </a:ext>
            </a:extLst>
          </p:cNvPr>
          <p:cNvSpPr/>
          <p:nvPr/>
        </p:nvSpPr>
        <p:spPr>
          <a:xfrm>
            <a:off x="6571589" y="6954369"/>
            <a:ext cx="1497804" cy="648504"/>
          </a:xfrm>
          <a:prstGeom prst="ellipse">
            <a:avLst/>
          </a:prstGeom>
          <a:gradFill>
            <a:gsLst>
              <a:gs pos="0">
                <a:schemeClr val="tx2">
                  <a:lumMod val="40000"/>
                  <a:lumOff val="60000"/>
                </a:schemeClr>
              </a:gs>
              <a:gs pos="100000">
                <a:srgbClr val="FF0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r>
              <a:rPr lang="de-DE" sz="1400" b="1" dirty="0" err="1">
                <a:solidFill>
                  <a:prstClr val="white"/>
                </a:solidFill>
                <a:latin typeface="Arial"/>
              </a:rPr>
              <a:t>Signing</a:t>
            </a:r>
            <a:r>
              <a:rPr lang="de-DE" sz="1400" b="1" dirty="0">
                <a:solidFill>
                  <a:prstClr val="white"/>
                </a:solidFill>
                <a:latin typeface="Arial"/>
              </a:rPr>
              <a:t> Certificate</a:t>
            </a:r>
          </a:p>
        </p:txBody>
      </p:sp>
      <p:sp>
        <p:nvSpPr>
          <p:cNvPr id="114" name="Rechteck: gefaltete Ecke 113">
            <a:extLst>
              <a:ext uri="{FF2B5EF4-FFF2-40B4-BE49-F238E27FC236}">
                <a16:creationId xmlns:a16="http://schemas.microsoft.com/office/drawing/2014/main" id="{7A4C794E-AA9B-43F1-A8E9-261F656DC0C7}"/>
              </a:ext>
            </a:extLst>
          </p:cNvPr>
          <p:cNvSpPr/>
          <p:nvPr/>
        </p:nvSpPr>
        <p:spPr>
          <a:xfrm>
            <a:off x="5391519" y="7445821"/>
            <a:ext cx="1055409" cy="634787"/>
          </a:xfrm>
          <a:prstGeom prst="foldedCorner">
            <a:avLst/>
          </a:prstGeom>
          <a:gradFill>
            <a:gsLst>
              <a:gs pos="0">
                <a:srgbClr val="FF0000"/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b="1" dirty="0" err="1">
                <a:solidFill>
                  <a:schemeClr val="bg1"/>
                </a:solidFill>
              </a:rPr>
              <a:t>Signed</a:t>
            </a:r>
            <a:endParaRPr lang="de-DE" sz="1400" b="1" dirty="0">
              <a:solidFill>
                <a:schemeClr val="bg1"/>
              </a:solidFill>
            </a:endParaRPr>
          </a:p>
          <a:p>
            <a:pPr algn="ctr"/>
            <a:r>
              <a:rPr lang="de-DE" sz="1400" b="1" dirty="0">
                <a:solidFill>
                  <a:schemeClr val="bg1"/>
                </a:solidFill>
              </a:rPr>
              <a:t>Workflow</a:t>
            </a:r>
          </a:p>
        </p:txBody>
      </p:sp>
      <p:cxnSp>
        <p:nvCxnSpPr>
          <p:cNvPr id="95" name="Verbinder: gewinkelt 94">
            <a:extLst>
              <a:ext uri="{FF2B5EF4-FFF2-40B4-BE49-F238E27FC236}">
                <a16:creationId xmlns:a16="http://schemas.microsoft.com/office/drawing/2014/main" id="{2CD0A835-E70C-448C-A453-1D5604BEE33C}"/>
              </a:ext>
            </a:extLst>
          </p:cNvPr>
          <p:cNvCxnSpPr>
            <a:cxnSpLocks/>
            <a:stCxn id="114" idx="1"/>
          </p:cNvCxnSpPr>
          <p:nvPr/>
        </p:nvCxnSpPr>
        <p:spPr>
          <a:xfrm rot="10800000" flipV="1">
            <a:off x="5153025" y="7763214"/>
            <a:ext cx="238494" cy="838593"/>
          </a:xfrm>
          <a:prstGeom prst="bentConnector2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9" name="Verbinder: gewinkelt 108">
            <a:extLst>
              <a:ext uri="{FF2B5EF4-FFF2-40B4-BE49-F238E27FC236}">
                <a16:creationId xmlns:a16="http://schemas.microsoft.com/office/drawing/2014/main" id="{CBF2A620-A8AB-446C-9052-BB3ADD41D9D5}"/>
              </a:ext>
            </a:extLst>
          </p:cNvPr>
          <p:cNvCxnSpPr>
            <a:stCxn id="112" idx="4"/>
            <a:endCxn id="114" idx="3"/>
          </p:cNvCxnSpPr>
          <p:nvPr/>
        </p:nvCxnSpPr>
        <p:spPr>
          <a:xfrm rot="5400000">
            <a:off x="6803539" y="7246263"/>
            <a:ext cx="160342" cy="873563"/>
          </a:xfrm>
          <a:prstGeom prst="bentConnector2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6" name="Verbinder: gewinkelt 125">
            <a:extLst>
              <a:ext uri="{FF2B5EF4-FFF2-40B4-BE49-F238E27FC236}">
                <a16:creationId xmlns:a16="http://schemas.microsoft.com/office/drawing/2014/main" id="{BEFAC00E-5F95-4548-9A38-15C5B6A270FA}"/>
              </a:ext>
            </a:extLst>
          </p:cNvPr>
          <p:cNvCxnSpPr>
            <a:stCxn id="24" idx="3"/>
            <a:endCxn id="98" idx="1"/>
          </p:cNvCxnSpPr>
          <p:nvPr/>
        </p:nvCxnSpPr>
        <p:spPr>
          <a:xfrm>
            <a:off x="6168180" y="3547075"/>
            <a:ext cx="4392614" cy="216453"/>
          </a:xfrm>
          <a:prstGeom prst="bentConnector2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8" name="Verbinder: gewinkelt 127">
            <a:extLst>
              <a:ext uri="{FF2B5EF4-FFF2-40B4-BE49-F238E27FC236}">
                <a16:creationId xmlns:a16="http://schemas.microsoft.com/office/drawing/2014/main" id="{57FAA5F9-304E-4166-8431-2F79044F897C}"/>
              </a:ext>
            </a:extLst>
          </p:cNvPr>
          <p:cNvCxnSpPr>
            <a:stCxn id="38" idx="3"/>
            <a:endCxn id="112" idx="0"/>
          </p:cNvCxnSpPr>
          <p:nvPr/>
        </p:nvCxnSpPr>
        <p:spPr>
          <a:xfrm>
            <a:off x="6168180" y="6630891"/>
            <a:ext cx="1152311" cy="323478"/>
          </a:xfrm>
          <a:prstGeom prst="bentConnector2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7" name="Gerade Verbindung mit Pfeil 136">
            <a:extLst>
              <a:ext uri="{FF2B5EF4-FFF2-40B4-BE49-F238E27FC236}">
                <a16:creationId xmlns:a16="http://schemas.microsoft.com/office/drawing/2014/main" id="{62A8314D-6B49-4A5D-B446-F5332EF47907}"/>
              </a:ext>
            </a:extLst>
          </p:cNvPr>
          <p:cNvCxnSpPr>
            <a:cxnSpLocks/>
          </p:cNvCxnSpPr>
          <p:nvPr/>
        </p:nvCxnSpPr>
        <p:spPr>
          <a:xfrm>
            <a:off x="4907975" y="8601808"/>
            <a:ext cx="0" cy="298292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0" name="Rechteck: gefaltete Ecke 139">
            <a:extLst>
              <a:ext uri="{FF2B5EF4-FFF2-40B4-BE49-F238E27FC236}">
                <a16:creationId xmlns:a16="http://schemas.microsoft.com/office/drawing/2014/main" id="{1326476F-1268-4508-814B-A9C89CD9CF83}"/>
              </a:ext>
            </a:extLst>
          </p:cNvPr>
          <p:cNvSpPr/>
          <p:nvPr/>
        </p:nvSpPr>
        <p:spPr>
          <a:xfrm>
            <a:off x="10033089" y="7447796"/>
            <a:ext cx="1055409" cy="634787"/>
          </a:xfrm>
          <a:prstGeom prst="foldedCorner">
            <a:avLst/>
          </a:prstGeom>
          <a:gradFill>
            <a:gsLst>
              <a:gs pos="0">
                <a:srgbClr val="FF0000"/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b="1" dirty="0" err="1">
                <a:solidFill>
                  <a:schemeClr val="bg1"/>
                </a:solidFill>
              </a:rPr>
              <a:t>Signed</a:t>
            </a:r>
            <a:endParaRPr lang="de-DE" sz="1400" b="1" dirty="0">
              <a:solidFill>
                <a:schemeClr val="bg1"/>
              </a:solidFill>
            </a:endParaRPr>
          </a:p>
          <a:p>
            <a:pPr algn="ctr"/>
            <a:r>
              <a:rPr lang="de-DE" sz="1400" b="1" dirty="0">
                <a:solidFill>
                  <a:schemeClr val="bg1"/>
                </a:solidFill>
              </a:rPr>
              <a:t>Workflow</a:t>
            </a:r>
          </a:p>
        </p:txBody>
      </p:sp>
      <p:sp>
        <p:nvSpPr>
          <p:cNvPr id="141" name="Ellipse 140">
            <a:extLst>
              <a:ext uri="{FF2B5EF4-FFF2-40B4-BE49-F238E27FC236}">
                <a16:creationId xmlns:a16="http://schemas.microsoft.com/office/drawing/2014/main" id="{0F516A32-699D-48D1-BEE3-114B6EA3F2D1}"/>
              </a:ext>
            </a:extLst>
          </p:cNvPr>
          <p:cNvSpPr/>
          <p:nvPr/>
        </p:nvSpPr>
        <p:spPr>
          <a:xfrm>
            <a:off x="11119482" y="6954369"/>
            <a:ext cx="1497804" cy="648504"/>
          </a:xfrm>
          <a:prstGeom prst="ellipse">
            <a:avLst/>
          </a:prstGeom>
          <a:gradFill>
            <a:gsLst>
              <a:gs pos="0">
                <a:schemeClr val="tx2">
                  <a:lumMod val="40000"/>
                  <a:lumOff val="60000"/>
                </a:schemeClr>
              </a:gs>
              <a:gs pos="100000">
                <a:srgbClr val="FF0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r>
              <a:rPr lang="de-DE" sz="1400" b="1" dirty="0" err="1">
                <a:solidFill>
                  <a:prstClr val="white"/>
                </a:solidFill>
                <a:latin typeface="Arial"/>
              </a:rPr>
              <a:t>Signing</a:t>
            </a:r>
            <a:r>
              <a:rPr lang="de-DE" sz="1400" b="1" dirty="0">
                <a:solidFill>
                  <a:prstClr val="white"/>
                </a:solidFill>
                <a:latin typeface="Arial"/>
              </a:rPr>
              <a:t> Certificate</a:t>
            </a:r>
          </a:p>
        </p:txBody>
      </p:sp>
      <p:cxnSp>
        <p:nvCxnSpPr>
          <p:cNvPr id="142" name="Verbinder: gewinkelt 141">
            <a:extLst>
              <a:ext uri="{FF2B5EF4-FFF2-40B4-BE49-F238E27FC236}">
                <a16:creationId xmlns:a16="http://schemas.microsoft.com/office/drawing/2014/main" id="{18C5032E-2B6F-4A63-9926-E6C3C141513E}"/>
              </a:ext>
            </a:extLst>
          </p:cNvPr>
          <p:cNvCxnSpPr>
            <a:cxnSpLocks/>
            <a:stCxn id="140" idx="1"/>
          </p:cNvCxnSpPr>
          <p:nvPr/>
        </p:nvCxnSpPr>
        <p:spPr>
          <a:xfrm rot="10800000" flipV="1">
            <a:off x="9836921" y="7765190"/>
            <a:ext cx="196169" cy="853994"/>
          </a:xfrm>
          <a:prstGeom prst="bentConnector2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4" name="Verbinder: gewinkelt 143">
            <a:extLst>
              <a:ext uri="{FF2B5EF4-FFF2-40B4-BE49-F238E27FC236}">
                <a16:creationId xmlns:a16="http://schemas.microsoft.com/office/drawing/2014/main" id="{2A2C5560-6D88-4764-AA21-7905708E17FC}"/>
              </a:ext>
            </a:extLst>
          </p:cNvPr>
          <p:cNvCxnSpPr>
            <a:cxnSpLocks/>
            <a:stCxn id="141" idx="4"/>
            <a:endCxn id="140" idx="3"/>
          </p:cNvCxnSpPr>
          <p:nvPr/>
        </p:nvCxnSpPr>
        <p:spPr>
          <a:xfrm rot="5400000">
            <a:off x="11397283" y="7294088"/>
            <a:ext cx="162317" cy="779886"/>
          </a:xfrm>
          <a:prstGeom prst="bentConnector2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7" name="Verbinder: gewinkelt 146">
            <a:extLst>
              <a:ext uri="{FF2B5EF4-FFF2-40B4-BE49-F238E27FC236}">
                <a16:creationId xmlns:a16="http://schemas.microsoft.com/office/drawing/2014/main" id="{99B1821C-F9D0-4D14-A002-297F5A38063E}"/>
              </a:ext>
            </a:extLst>
          </p:cNvPr>
          <p:cNvCxnSpPr>
            <a:cxnSpLocks/>
            <a:stCxn id="54" idx="3"/>
            <a:endCxn id="141" idx="0"/>
          </p:cNvCxnSpPr>
          <p:nvPr/>
        </p:nvCxnSpPr>
        <p:spPr>
          <a:xfrm>
            <a:off x="10739334" y="6630890"/>
            <a:ext cx="1129050" cy="323479"/>
          </a:xfrm>
          <a:prstGeom prst="bentConnector2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1" name="Textfeld 150">
            <a:extLst>
              <a:ext uri="{FF2B5EF4-FFF2-40B4-BE49-F238E27FC236}">
                <a16:creationId xmlns:a16="http://schemas.microsoft.com/office/drawing/2014/main" id="{EC6311C8-4AA8-4FD9-93BB-0DCE6F9C5FEB}"/>
              </a:ext>
            </a:extLst>
          </p:cNvPr>
          <p:cNvSpPr txBox="1"/>
          <p:nvPr/>
        </p:nvSpPr>
        <p:spPr>
          <a:xfrm>
            <a:off x="10733221" y="6637609"/>
            <a:ext cx="1968646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de-DE" sz="1400" dirty="0" err="1">
                <a:solidFill>
                  <a:prstClr val="black"/>
                </a:solidFill>
                <a:latin typeface="Arial"/>
                <a:ea typeface="ヒラギノ角ゴ Pro W3" pitchFamily="-109" charset="-128"/>
                <a:cs typeface="Arial"/>
              </a:rPr>
              <a:t>verify</a:t>
            </a:r>
            <a:endParaRPr lang="de-DE" sz="1200" dirty="0">
              <a:solidFill>
                <a:prstClr val="black"/>
              </a:solidFill>
              <a:latin typeface="Arial"/>
              <a:ea typeface="ヒラギノ角ゴ Pro W3" pitchFamily="-109" charset="-128"/>
              <a:cs typeface="Arial"/>
            </a:endParaRPr>
          </a:p>
        </p:txBody>
      </p:sp>
      <p:grpSp>
        <p:nvGrpSpPr>
          <p:cNvPr id="173" name="Gruppieren 172">
            <a:extLst>
              <a:ext uri="{FF2B5EF4-FFF2-40B4-BE49-F238E27FC236}">
                <a16:creationId xmlns:a16="http://schemas.microsoft.com/office/drawing/2014/main" id="{2DF49739-76D8-45F0-BA42-5B81371710E0}"/>
              </a:ext>
            </a:extLst>
          </p:cNvPr>
          <p:cNvGrpSpPr/>
          <p:nvPr/>
        </p:nvGrpSpPr>
        <p:grpSpPr>
          <a:xfrm>
            <a:off x="8481557" y="8900100"/>
            <a:ext cx="4289094" cy="1750554"/>
            <a:chOff x="8481557" y="8900100"/>
            <a:chExt cx="4289094" cy="1750554"/>
          </a:xfrm>
        </p:grpSpPr>
        <p:sp>
          <p:nvSpPr>
            <p:cNvPr id="85" name="Abgerundetes Rechteck 120">
              <a:extLst>
                <a:ext uri="{FF2B5EF4-FFF2-40B4-BE49-F238E27FC236}">
                  <a16:creationId xmlns:a16="http://schemas.microsoft.com/office/drawing/2014/main" id="{4006AC59-EE6C-40DD-9BA6-8539B02140BE}"/>
                </a:ext>
              </a:extLst>
            </p:cNvPr>
            <p:cNvSpPr/>
            <p:nvPr/>
          </p:nvSpPr>
          <p:spPr>
            <a:xfrm>
              <a:off x="8947587" y="9375751"/>
              <a:ext cx="1085009" cy="51861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Gill Sans" pitchFamily="-109" charset="0"/>
                </a:rPr>
                <a:t>Agent </a:t>
              </a:r>
            </a:p>
          </p:txBody>
        </p:sp>
        <p:sp>
          <p:nvSpPr>
            <p:cNvPr id="86" name="Rechteck 85">
              <a:extLst>
                <a:ext uri="{FF2B5EF4-FFF2-40B4-BE49-F238E27FC236}">
                  <a16:creationId xmlns:a16="http://schemas.microsoft.com/office/drawing/2014/main" id="{C5246368-FBA2-4B68-A21C-B387D512CCB0}"/>
                </a:ext>
              </a:extLst>
            </p:cNvPr>
            <p:cNvSpPr/>
            <p:nvPr/>
          </p:nvSpPr>
          <p:spPr>
            <a:xfrm>
              <a:off x="8481557" y="8900841"/>
              <a:ext cx="4289094" cy="1749813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4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endParaRPr>
            </a:p>
          </p:txBody>
        </p:sp>
        <p:sp>
          <p:nvSpPr>
            <p:cNvPr id="87" name="Textfeld 86">
              <a:extLst>
                <a:ext uri="{FF2B5EF4-FFF2-40B4-BE49-F238E27FC236}">
                  <a16:creationId xmlns:a16="http://schemas.microsoft.com/office/drawing/2014/main" id="{5EE23ABB-97CE-4E58-BF03-7B49AA295BB7}"/>
                </a:ext>
              </a:extLst>
            </p:cNvPr>
            <p:cNvSpPr txBox="1"/>
            <p:nvPr/>
          </p:nvSpPr>
          <p:spPr>
            <a:xfrm>
              <a:off x="8515404" y="8900100"/>
              <a:ext cx="2496895" cy="307777"/>
            </a:xfrm>
            <a:prstGeom prst="rect">
              <a:avLst/>
            </a:prstGeom>
          </p:spPr>
          <p:txBody>
            <a:bodyPr wrap="square" rtlCol="0">
              <a:spAutoFit/>
            </a:bodyPr>
            <a:lstStyle/>
            <a:p>
              <a:pPr marL="211501" marR="0" lvl="0" indent="-211501" algn="l" defTabSz="282001" rtl="0" eaLnBrk="0" fontAlgn="base" latinLnBrk="0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de-DE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ヒラギノ角ゴ Pro W3" pitchFamily="-109" charset="-128"/>
                  <a:cs typeface="Arial"/>
                  <a:sym typeface="Gill Sans" pitchFamily="-109" charset="0"/>
                </a:rPr>
                <a:t>JS7 Agent Instance</a:t>
              </a:r>
            </a:p>
          </p:txBody>
        </p:sp>
        <p:sp>
          <p:nvSpPr>
            <p:cNvPr id="152" name="Ellipse 151">
              <a:extLst>
                <a:ext uri="{FF2B5EF4-FFF2-40B4-BE49-F238E27FC236}">
                  <a16:creationId xmlns:a16="http://schemas.microsoft.com/office/drawing/2014/main" id="{E0885EB7-4FB6-40F3-B094-26BF439390B6}"/>
                </a:ext>
              </a:extLst>
            </p:cNvPr>
            <p:cNvSpPr/>
            <p:nvPr/>
          </p:nvSpPr>
          <p:spPr>
            <a:xfrm>
              <a:off x="11162140" y="9310527"/>
              <a:ext cx="1497804" cy="648504"/>
            </a:xfrm>
            <a:prstGeom prst="ellipse">
              <a:avLst/>
            </a:prstGeom>
            <a:gradFill>
              <a:gsLst>
                <a:gs pos="0">
                  <a:schemeClr val="tx2">
                    <a:lumMod val="40000"/>
                    <a:lumOff val="60000"/>
                  </a:schemeClr>
                </a:gs>
                <a:gs pos="100000">
                  <a:srgbClr val="FF0000"/>
                </a:gs>
              </a:gsLst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r>
                <a:rPr lang="de-DE" sz="1400" b="1" dirty="0" err="1">
                  <a:solidFill>
                    <a:prstClr val="white"/>
                  </a:solidFill>
                  <a:latin typeface="Arial"/>
                </a:rPr>
                <a:t>Signing</a:t>
              </a:r>
              <a:r>
                <a:rPr lang="de-DE" sz="1400" b="1" dirty="0">
                  <a:solidFill>
                    <a:prstClr val="white"/>
                  </a:solidFill>
                  <a:latin typeface="Arial"/>
                </a:rPr>
                <a:t> Certificate</a:t>
              </a:r>
            </a:p>
          </p:txBody>
        </p:sp>
        <p:sp>
          <p:nvSpPr>
            <p:cNvPr id="153" name="Rechteck: gefaltete Ecke 152">
              <a:extLst>
                <a:ext uri="{FF2B5EF4-FFF2-40B4-BE49-F238E27FC236}">
                  <a16:creationId xmlns:a16="http://schemas.microsoft.com/office/drawing/2014/main" id="{9181D90B-2ABB-4E4F-AE0F-552EFB499923}"/>
                </a:ext>
              </a:extLst>
            </p:cNvPr>
            <p:cNvSpPr/>
            <p:nvPr/>
          </p:nvSpPr>
          <p:spPr>
            <a:xfrm>
              <a:off x="10141062" y="9868291"/>
              <a:ext cx="1055409" cy="634787"/>
            </a:xfrm>
            <a:prstGeom prst="foldedCorner">
              <a:avLst/>
            </a:prstGeom>
            <a:gradFill>
              <a:gsLst>
                <a:gs pos="0">
                  <a:srgbClr val="FF0000"/>
                </a:gs>
                <a:gs pos="100000">
                  <a:schemeClr val="accent1">
                    <a:tint val="50000"/>
                    <a:shade val="100000"/>
                    <a:satMod val="350000"/>
                  </a:schemeClr>
                </a:gs>
              </a:gsLst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400" b="1" dirty="0" err="1">
                  <a:solidFill>
                    <a:schemeClr val="bg1"/>
                  </a:solidFill>
                </a:rPr>
                <a:t>Signed</a:t>
              </a:r>
              <a:endParaRPr lang="de-DE" sz="1400" b="1" dirty="0">
                <a:solidFill>
                  <a:schemeClr val="bg1"/>
                </a:solidFill>
              </a:endParaRPr>
            </a:p>
            <a:p>
              <a:pPr algn="ctr"/>
              <a:r>
                <a:rPr lang="de-DE" sz="1400" b="1" dirty="0">
                  <a:solidFill>
                    <a:schemeClr val="bg1"/>
                  </a:solidFill>
                </a:rPr>
                <a:t>Workflow</a:t>
              </a:r>
            </a:p>
          </p:txBody>
        </p:sp>
        <p:cxnSp>
          <p:nvCxnSpPr>
            <p:cNvPr id="155" name="Verbinder: gewinkelt 154">
              <a:extLst>
                <a:ext uri="{FF2B5EF4-FFF2-40B4-BE49-F238E27FC236}">
                  <a16:creationId xmlns:a16="http://schemas.microsoft.com/office/drawing/2014/main" id="{EDDD57F4-6F2B-4559-A79C-C0F6A610B5C9}"/>
                </a:ext>
              </a:extLst>
            </p:cNvPr>
            <p:cNvCxnSpPr>
              <a:cxnSpLocks/>
              <a:stCxn id="152" idx="4"/>
              <a:endCxn id="153" idx="3"/>
            </p:cNvCxnSpPr>
            <p:nvPr/>
          </p:nvCxnSpPr>
          <p:spPr>
            <a:xfrm rot="5400000">
              <a:off x="11440430" y="9715073"/>
              <a:ext cx="226654" cy="714571"/>
            </a:xfrm>
            <a:prstGeom prst="bentConnector2">
              <a:avLst/>
            </a:prstGeom>
            <a:ln w="5080">
              <a:solidFill>
                <a:schemeClr val="tx1"/>
              </a:solidFill>
              <a:headEnd type="none"/>
              <a:tailEnd type="triangle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7" name="Gerade Verbindung mit Pfeil 156">
              <a:extLst>
                <a:ext uri="{FF2B5EF4-FFF2-40B4-BE49-F238E27FC236}">
                  <a16:creationId xmlns:a16="http://schemas.microsoft.com/office/drawing/2014/main" id="{B77862A5-82FD-48DF-8056-F0E6203B50D3}"/>
                </a:ext>
              </a:extLst>
            </p:cNvPr>
            <p:cNvCxnSpPr>
              <a:stCxn id="85" idx="3"/>
              <a:endCxn id="152" idx="2"/>
            </p:cNvCxnSpPr>
            <p:nvPr/>
          </p:nvCxnSpPr>
          <p:spPr>
            <a:xfrm flipV="1">
              <a:off x="10032596" y="9634779"/>
              <a:ext cx="1129544" cy="280"/>
            </a:xfrm>
            <a:prstGeom prst="straightConnector1">
              <a:avLst/>
            </a:prstGeom>
            <a:ln w="5080">
              <a:solidFill>
                <a:schemeClr val="tx1"/>
              </a:solidFill>
              <a:headEnd type="none"/>
              <a:tailEnd type="triangle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74" name="Gruppieren 173">
            <a:extLst>
              <a:ext uri="{FF2B5EF4-FFF2-40B4-BE49-F238E27FC236}">
                <a16:creationId xmlns:a16="http://schemas.microsoft.com/office/drawing/2014/main" id="{9860EE72-A18D-4BF7-A256-3F80BCC7DF8C}"/>
              </a:ext>
            </a:extLst>
          </p:cNvPr>
          <p:cNvGrpSpPr/>
          <p:nvPr/>
        </p:nvGrpSpPr>
        <p:grpSpPr>
          <a:xfrm>
            <a:off x="3899440" y="8915145"/>
            <a:ext cx="4289094" cy="1750554"/>
            <a:chOff x="8481557" y="8900100"/>
            <a:chExt cx="4289094" cy="1750554"/>
          </a:xfrm>
        </p:grpSpPr>
        <p:sp>
          <p:nvSpPr>
            <p:cNvPr id="175" name="Abgerundetes Rechteck 120">
              <a:extLst>
                <a:ext uri="{FF2B5EF4-FFF2-40B4-BE49-F238E27FC236}">
                  <a16:creationId xmlns:a16="http://schemas.microsoft.com/office/drawing/2014/main" id="{181F3751-059A-41E1-AC3F-0A33BCBBB9C8}"/>
                </a:ext>
              </a:extLst>
            </p:cNvPr>
            <p:cNvSpPr/>
            <p:nvPr/>
          </p:nvSpPr>
          <p:spPr>
            <a:xfrm>
              <a:off x="8947587" y="9375751"/>
              <a:ext cx="1085009" cy="51861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Gill Sans" pitchFamily="-109" charset="0"/>
                </a:rPr>
                <a:t>Agent </a:t>
              </a:r>
            </a:p>
          </p:txBody>
        </p:sp>
        <p:sp>
          <p:nvSpPr>
            <p:cNvPr id="176" name="Rechteck 175">
              <a:extLst>
                <a:ext uri="{FF2B5EF4-FFF2-40B4-BE49-F238E27FC236}">
                  <a16:creationId xmlns:a16="http://schemas.microsoft.com/office/drawing/2014/main" id="{FFDB52FC-7091-4CD8-9E59-2E8A555725AC}"/>
                </a:ext>
              </a:extLst>
            </p:cNvPr>
            <p:cNvSpPr/>
            <p:nvPr/>
          </p:nvSpPr>
          <p:spPr>
            <a:xfrm>
              <a:off x="8481557" y="8900841"/>
              <a:ext cx="4289094" cy="1749813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4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endParaRPr>
            </a:p>
          </p:txBody>
        </p:sp>
        <p:sp>
          <p:nvSpPr>
            <p:cNvPr id="177" name="Textfeld 176">
              <a:extLst>
                <a:ext uri="{FF2B5EF4-FFF2-40B4-BE49-F238E27FC236}">
                  <a16:creationId xmlns:a16="http://schemas.microsoft.com/office/drawing/2014/main" id="{3B16E448-5842-482E-BB4B-2A42B1250453}"/>
                </a:ext>
              </a:extLst>
            </p:cNvPr>
            <p:cNvSpPr txBox="1"/>
            <p:nvPr/>
          </p:nvSpPr>
          <p:spPr>
            <a:xfrm>
              <a:off x="8505879" y="8900100"/>
              <a:ext cx="2377645" cy="307777"/>
            </a:xfrm>
            <a:prstGeom prst="rect">
              <a:avLst/>
            </a:prstGeom>
          </p:spPr>
          <p:txBody>
            <a:bodyPr wrap="square" rtlCol="0">
              <a:spAutoFit/>
            </a:bodyPr>
            <a:lstStyle/>
            <a:p>
              <a:pPr marL="211501" marR="0" lvl="0" indent="-211501" algn="l" defTabSz="282001" rtl="0" eaLnBrk="0" fontAlgn="base" latinLnBrk="0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de-DE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ヒラギノ角ゴ Pro W3" pitchFamily="-109" charset="-128"/>
                  <a:cs typeface="Arial"/>
                  <a:sym typeface="Gill Sans" pitchFamily="-109" charset="0"/>
                </a:rPr>
                <a:t>JS7 Agent Instance</a:t>
              </a:r>
            </a:p>
          </p:txBody>
        </p:sp>
        <p:sp>
          <p:nvSpPr>
            <p:cNvPr id="178" name="Ellipse 177">
              <a:extLst>
                <a:ext uri="{FF2B5EF4-FFF2-40B4-BE49-F238E27FC236}">
                  <a16:creationId xmlns:a16="http://schemas.microsoft.com/office/drawing/2014/main" id="{9F10C093-F9C5-45FD-9130-E7BF9E62FD38}"/>
                </a:ext>
              </a:extLst>
            </p:cNvPr>
            <p:cNvSpPr/>
            <p:nvPr/>
          </p:nvSpPr>
          <p:spPr>
            <a:xfrm>
              <a:off x="11162140" y="9310527"/>
              <a:ext cx="1497804" cy="648504"/>
            </a:xfrm>
            <a:prstGeom prst="ellipse">
              <a:avLst/>
            </a:prstGeom>
            <a:gradFill>
              <a:gsLst>
                <a:gs pos="0">
                  <a:schemeClr val="tx2">
                    <a:lumMod val="40000"/>
                    <a:lumOff val="60000"/>
                  </a:schemeClr>
                </a:gs>
                <a:gs pos="100000">
                  <a:srgbClr val="FF0000"/>
                </a:gs>
              </a:gsLst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r>
                <a:rPr lang="de-DE" sz="1400" b="1" dirty="0" err="1">
                  <a:solidFill>
                    <a:prstClr val="white"/>
                  </a:solidFill>
                  <a:latin typeface="Arial"/>
                </a:rPr>
                <a:t>Signing</a:t>
              </a:r>
              <a:r>
                <a:rPr lang="de-DE" sz="1400" b="1" dirty="0">
                  <a:solidFill>
                    <a:prstClr val="white"/>
                  </a:solidFill>
                  <a:latin typeface="Arial"/>
                </a:rPr>
                <a:t> Certificate</a:t>
              </a:r>
            </a:p>
          </p:txBody>
        </p:sp>
        <p:sp>
          <p:nvSpPr>
            <p:cNvPr id="179" name="Rechteck: gefaltete Ecke 178">
              <a:extLst>
                <a:ext uri="{FF2B5EF4-FFF2-40B4-BE49-F238E27FC236}">
                  <a16:creationId xmlns:a16="http://schemas.microsoft.com/office/drawing/2014/main" id="{8E415E10-B4B1-43E4-8514-079D1F510A4E}"/>
                </a:ext>
              </a:extLst>
            </p:cNvPr>
            <p:cNvSpPr/>
            <p:nvPr/>
          </p:nvSpPr>
          <p:spPr>
            <a:xfrm>
              <a:off x="10141062" y="9868291"/>
              <a:ext cx="1055409" cy="634787"/>
            </a:xfrm>
            <a:prstGeom prst="foldedCorner">
              <a:avLst/>
            </a:prstGeom>
            <a:gradFill>
              <a:gsLst>
                <a:gs pos="0">
                  <a:srgbClr val="FF0000"/>
                </a:gs>
                <a:gs pos="100000">
                  <a:schemeClr val="accent1">
                    <a:tint val="50000"/>
                    <a:shade val="100000"/>
                    <a:satMod val="350000"/>
                  </a:schemeClr>
                </a:gs>
              </a:gsLst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400" b="1" dirty="0" err="1">
                  <a:solidFill>
                    <a:schemeClr val="bg1"/>
                  </a:solidFill>
                </a:rPr>
                <a:t>Signed</a:t>
              </a:r>
              <a:endParaRPr lang="de-DE" sz="1400" b="1" dirty="0">
                <a:solidFill>
                  <a:schemeClr val="bg1"/>
                </a:solidFill>
              </a:endParaRPr>
            </a:p>
            <a:p>
              <a:pPr algn="ctr"/>
              <a:r>
                <a:rPr lang="de-DE" sz="1400" b="1" dirty="0">
                  <a:solidFill>
                    <a:schemeClr val="bg1"/>
                  </a:solidFill>
                </a:rPr>
                <a:t>Workflow</a:t>
              </a:r>
            </a:p>
          </p:txBody>
        </p:sp>
        <p:cxnSp>
          <p:nvCxnSpPr>
            <p:cNvPr id="180" name="Verbinder: gewinkelt 179">
              <a:extLst>
                <a:ext uri="{FF2B5EF4-FFF2-40B4-BE49-F238E27FC236}">
                  <a16:creationId xmlns:a16="http://schemas.microsoft.com/office/drawing/2014/main" id="{29DD9DF7-80B0-4175-85A4-94B7C6B4CDBC}"/>
                </a:ext>
              </a:extLst>
            </p:cNvPr>
            <p:cNvCxnSpPr>
              <a:cxnSpLocks/>
              <a:stCxn id="178" idx="4"/>
              <a:endCxn id="179" idx="3"/>
            </p:cNvCxnSpPr>
            <p:nvPr/>
          </p:nvCxnSpPr>
          <p:spPr>
            <a:xfrm rot="5400000">
              <a:off x="11440430" y="9715073"/>
              <a:ext cx="226654" cy="714571"/>
            </a:xfrm>
            <a:prstGeom prst="bentConnector2">
              <a:avLst/>
            </a:prstGeom>
            <a:ln w="5080">
              <a:solidFill>
                <a:schemeClr val="tx1"/>
              </a:solidFill>
              <a:headEnd type="none"/>
              <a:tailEnd type="triangle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1" name="Gerade Verbindung mit Pfeil 180">
              <a:extLst>
                <a:ext uri="{FF2B5EF4-FFF2-40B4-BE49-F238E27FC236}">
                  <a16:creationId xmlns:a16="http://schemas.microsoft.com/office/drawing/2014/main" id="{45E27E19-FE0C-4122-BBA8-0B5DAC49FF69}"/>
                </a:ext>
              </a:extLst>
            </p:cNvPr>
            <p:cNvCxnSpPr>
              <a:stCxn id="175" idx="3"/>
              <a:endCxn id="178" idx="2"/>
            </p:cNvCxnSpPr>
            <p:nvPr/>
          </p:nvCxnSpPr>
          <p:spPr>
            <a:xfrm flipV="1">
              <a:off x="10032596" y="9634779"/>
              <a:ext cx="1129544" cy="280"/>
            </a:xfrm>
            <a:prstGeom prst="straightConnector1">
              <a:avLst/>
            </a:prstGeom>
            <a:ln w="5080">
              <a:solidFill>
                <a:schemeClr val="tx1"/>
              </a:solidFill>
              <a:headEnd type="none"/>
              <a:tailEnd type="triangle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13299261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Inhaltsplatzhalter 32"/>
          <p:cNvSpPr>
            <a:spLocks noGrp="1"/>
          </p:cNvSpPr>
          <p:nvPr>
            <p:ph sz="quarter" idx="11"/>
          </p:nvPr>
        </p:nvSpPr>
        <p:spPr>
          <a:xfrm>
            <a:off x="342933" y="2400300"/>
            <a:ext cx="2893753" cy="8001000"/>
          </a:xfrm>
        </p:spPr>
        <p:txBody>
          <a:bodyPr/>
          <a:lstStyle/>
          <a:p>
            <a:pPr marL="0" indent="0">
              <a:buNone/>
            </a:pPr>
            <a:r>
              <a:rPr lang="de-DE" sz="1700" b="1" dirty="0"/>
              <a:t>JOC Cockpit </a:t>
            </a:r>
            <a:r>
              <a:rPr lang="de-DE" sz="1700" b="1" dirty="0" err="1"/>
              <a:t>Signing</a:t>
            </a:r>
            <a:endParaRPr lang="de-DE" sz="1700" b="1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800" dirty="0"/>
              <a:t>Workflows </a:t>
            </a:r>
            <a:r>
              <a:rPr lang="de-DE" sz="1800" dirty="0" err="1"/>
              <a:t>are</a:t>
            </a:r>
            <a:r>
              <a:rPr lang="de-DE" sz="1800" dirty="0"/>
              <a:t> </a:t>
            </a:r>
            <a:r>
              <a:rPr lang="de-DE" sz="1800" dirty="0" err="1"/>
              <a:t>signed</a:t>
            </a:r>
            <a:r>
              <a:rPr lang="de-DE" sz="1800" dirty="0"/>
              <a:t> </a:t>
            </a:r>
            <a:r>
              <a:rPr lang="de-DE" sz="1800" dirty="0" err="1"/>
              <a:t>for</a:t>
            </a:r>
            <a:r>
              <a:rPr lang="de-DE" sz="1800" dirty="0"/>
              <a:t> </a:t>
            </a:r>
            <a:r>
              <a:rPr lang="de-DE" sz="1800" dirty="0" err="1"/>
              <a:t>deployment</a:t>
            </a:r>
            <a:r>
              <a:rPr lang="de-DE" sz="1800" dirty="0"/>
              <a:t> </a:t>
            </a:r>
            <a:r>
              <a:rPr lang="de-DE" sz="1800" dirty="0" err="1"/>
              <a:t>using</a:t>
            </a:r>
            <a:r>
              <a:rPr lang="de-DE" sz="1800" dirty="0"/>
              <a:t> a </a:t>
            </a:r>
            <a:r>
              <a:rPr lang="de-DE" sz="1800" dirty="0" err="1"/>
              <a:t>Sign-ing</a:t>
            </a:r>
            <a:r>
              <a:rPr lang="de-DE" sz="1800" dirty="0"/>
              <a:t> Key </a:t>
            </a:r>
            <a:r>
              <a:rPr lang="de-DE" sz="1800" dirty="0" err="1"/>
              <a:t>from</a:t>
            </a:r>
            <a:r>
              <a:rPr lang="de-DE" sz="1800" dirty="0"/>
              <a:t> </a:t>
            </a:r>
            <a:r>
              <a:rPr lang="de-DE" sz="1800" dirty="0" err="1"/>
              <a:t>the</a:t>
            </a:r>
            <a:r>
              <a:rPr lang="de-DE" sz="1800" dirty="0"/>
              <a:t> </a:t>
            </a:r>
            <a:r>
              <a:rPr lang="de-DE" sz="1800" dirty="0" err="1"/>
              <a:t>database</a:t>
            </a:r>
            <a:endParaRPr lang="de-DE" sz="18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800" dirty="0"/>
              <a:t>The </a:t>
            </a:r>
            <a:r>
              <a:rPr lang="de-DE" sz="1800" dirty="0" err="1"/>
              <a:t>signature</a:t>
            </a:r>
            <a:r>
              <a:rPr lang="de-DE" sz="1800" dirty="0"/>
              <a:t> </a:t>
            </a:r>
            <a:r>
              <a:rPr lang="de-DE" sz="1800" dirty="0" err="1"/>
              <a:t>is</a:t>
            </a:r>
            <a:r>
              <a:rPr lang="de-DE" sz="1800" dirty="0"/>
              <a:t> </a:t>
            </a:r>
            <a:r>
              <a:rPr lang="de-DE" sz="1800" dirty="0" err="1"/>
              <a:t>deployed</a:t>
            </a:r>
            <a:r>
              <a:rPr lang="de-DE" sz="1800" dirty="0"/>
              <a:t> </a:t>
            </a:r>
            <a:r>
              <a:rPr lang="de-DE" sz="1800" dirty="0" err="1"/>
              <a:t>with</a:t>
            </a:r>
            <a:r>
              <a:rPr lang="de-DE" sz="1800" dirty="0"/>
              <a:t> </a:t>
            </a:r>
            <a:r>
              <a:rPr lang="de-DE" sz="1800" dirty="0" err="1"/>
              <a:t>the</a:t>
            </a:r>
            <a:r>
              <a:rPr lang="de-DE" sz="1800" dirty="0"/>
              <a:t> </a:t>
            </a:r>
            <a:r>
              <a:rPr lang="de-DE" sz="1800" dirty="0" err="1"/>
              <a:t>workflow</a:t>
            </a:r>
            <a:endParaRPr lang="de-DE" sz="1800" dirty="0"/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endParaRPr lang="de-DE" sz="1700" dirty="0"/>
          </a:p>
          <a:p>
            <a:pPr marL="0" indent="0">
              <a:buNone/>
            </a:pPr>
            <a:r>
              <a:rPr lang="de-DE" sz="1800" b="1" dirty="0"/>
              <a:t>Controller </a:t>
            </a:r>
            <a:r>
              <a:rPr lang="de-DE" sz="1800" b="1" dirty="0" err="1"/>
              <a:t>Signature</a:t>
            </a:r>
            <a:r>
              <a:rPr lang="de-DE" sz="1800" b="1" dirty="0"/>
              <a:t> Check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800" dirty="0"/>
              <a:t>Workflows </a:t>
            </a:r>
            <a:r>
              <a:rPr lang="de-DE" sz="1800" dirty="0" err="1"/>
              <a:t>are</a:t>
            </a:r>
            <a:r>
              <a:rPr lang="de-DE" sz="1800" dirty="0"/>
              <a:t> </a:t>
            </a:r>
            <a:r>
              <a:rPr lang="de-DE" sz="1800" dirty="0" err="1"/>
              <a:t>checked</a:t>
            </a:r>
            <a:r>
              <a:rPr lang="de-DE" sz="1800" dirty="0"/>
              <a:t> </a:t>
            </a:r>
            <a:r>
              <a:rPr lang="de-DE" sz="1800" dirty="0" err="1"/>
              <a:t>if</a:t>
            </a:r>
            <a:r>
              <a:rPr lang="de-DE" sz="1800" dirty="0"/>
              <a:t> </a:t>
            </a:r>
            <a:r>
              <a:rPr lang="de-DE" sz="1800" dirty="0" err="1"/>
              <a:t>they</a:t>
            </a:r>
            <a:r>
              <a:rPr lang="de-DE" sz="1800" dirty="0"/>
              <a:t> match </a:t>
            </a:r>
            <a:r>
              <a:rPr lang="de-DE" sz="1800" dirty="0" err="1"/>
              <a:t>the</a:t>
            </a:r>
            <a:r>
              <a:rPr lang="de-DE" sz="1800" dirty="0"/>
              <a:t> </a:t>
            </a:r>
            <a:r>
              <a:rPr lang="de-DE" sz="1800" dirty="0" err="1"/>
              <a:t>signature</a:t>
            </a:r>
            <a:r>
              <a:rPr lang="de-DE" sz="1800" dirty="0"/>
              <a:t> </a:t>
            </a:r>
            <a:r>
              <a:rPr lang="de-DE" sz="1800" dirty="0" err="1"/>
              <a:t>provided</a:t>
            </a:r>
            <a:r>
              <a:rPr lang="de-DE" sz="1800" dirty="0"/>
              <a:t> </a:t>
            </a:r>
            <a:r>
              <a:rPr lang="de-DE" sz="1800" dirty="0" err="1"/>
              <a:t>with</a:t>
            </a:r>
            <a:r>
              <a:rPr lang="de-DE" sz="1800" dirty="0"/>
              <a:t> certificates </a:t>
            </a:r>
            <a:r>
              <a:rPr lang="de-DE" sz="1800" dirty="0" err="1"/>
              <a:t>available</a:t>
            </a:r>
            <a:r>
              <a:rPr lang="de-DE" sz="1800" dirty="0"/>
              <a:t> </a:t>
            </a:r>
            <a:r>
              <a:rPr lang="de-DE" sz="1800" dirty="0" err="1"/>
              <a:t>to</a:t>
            </a:r>
            <a:r>
              <a:rPr lang="de-DE" sz="1800" dirty="0"/>
              <a:t> </a:t>
            </a:r>
            <a:r>
              <a:rPr lang="de-DE" sz="1800" dirty="0" err="1"/>
              <a:t>the</a:t>
            </a:r>
            <a:r>
              <a:rPr lang="de-DE" sz="1800" dirty="0"/>
              <a:t> Controller and </a:t>
            </a:r>
            <a:r>
              <a:rPr lang="de-DE" sz="1800" dirty="0" err="1"/>
              <a:t>otherwise</a:t>
            </a:r>
            <a:r>
              <a:rPr lang="de-DE" sz="1800" dirty="0"/>
              <a:t> </a:t>
            </a:r>
            <a:r>
              <a:rPr lang="de-DE" sz="1800" dirty="0" err="1"/>
              <a:t>are</a:t>
            </a:r>
            <a:r>
              <a:rPr lang="de-DE" sz="1800" dirty="0"/>
              <a:t> </a:t>
            </a:r>
            <a:r>
              <a:rPr lang="de-DE" sz="1800" dirty="0" err="1"/>
              <a:t>denied</a:t>
            </a:r>
            <a:endParaRPr lang="de-DE" sz="18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800" dirty="0" err="1"/>
              <a:t>Similar</a:t>
            </a:r>
            <a:r>
              <a:rPr lang="de-DE" sz="1800" dirty="0"/>
              <a:t> check </a:t>
            </a:r>
            <a:r>
              <a:rPr lang="de-DE" sz="1800" dirty="0" err="1"/>
              <a:t>is</a:t>
            </a:r>
            <a:r>
              <a:rPr lang="de-DE" sz="1800" dirty="0"/>
              <a:t> </a:t>
            </a:r>
            <a:r>
              <a:rPr lang="de-DE" sz="1800" dirty="0" err="1"/>
              <a:t>performed</a:t>
            </a:r>
            <a:r>
              <a:rPr lang="de-DE" sz="1800" dirty="0"/>
              <a:t> </a:t>
            </a:r>
            <a:r>
              <a:rPr lang="de-DE" sz="1800" dirty="0" err="1"/>
              <a:t>by</a:t>
            </a:r>
            <a:r>
              <a:rPr lang="de-DE" sz="1800" dirty="0"/>
              <a:t> </a:t>
            </a:r>
            <a:r>
              <a:rPr lang="de-DE" sz="1800" dirty="0" err="1"/>
              <a:t>the</a:t>
            </a:r>
            <a:r>
              <a:rPr lang="de-DE" sz="1800" dirty="0"/>
              <a:t> Standby Controller </a:t>
            </a:r>
            <a:r>
              <a:rPr lang="de-DE" sz="1800" dirty="0" err="1"/>
              <a:t>that</a:t>
            </a:r>
            <a:r>
              <a:rPr lang="de-DE" sz="1800" dirty="0"/>
              <a:t> </a:t>
            </a:r>
            <a:r>
              <a:rPr lang="de-DE" sz="1800" dirty="0" err="1"/>
              <a:t>requires</a:t>
            </a:r>
            <a:r>
              <a:rPr lang="de-DE" sz="1800" dirty="0"/>
              <a:t> </a:t>
            </a:r>
            <a:r>
              <a:rPr lang="de-DE" sz="1800" dirty="0" err="1"/>
              <a:t>availability</a:t>
            </a:r>
            <a:r>
              <a:rPr lang="de-DE" sz="1800" dirty="0"/>
              <a:t> </a:t>
            </a:r>
            <a:r>
              <a:rPr lang="de-DE" sz="1800" dirty="0" err="1"/>
              <a:t>of</a:t>
            </a:r>
            <a:r>
              <a:rPr lang="de-DE" sz="1800" dirty="0"/>
              <a:t> </a:t>
            </a:r>
            <a:r>
              <a:rPr lang="de-DE" sz="1800" dirty="0" err="1"/>
              <a:t>the</a:t>
            </a:r>
            <a:r>
              <a:rPr lang="de-DE" sz="1800" dirty="0"/>
              <a:t> same certificates</a:t>
            </a:r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endParaRPr lang="de-DE" sz="1700" dirty="0"/>
          </a:p>
          <a:p>
            <a:pPr marL="0" indent="0">
              <a:buNone/>
            </a:pPr>
            <a:r>
              <a:rPr lang="de-DE" sz="1800" b="1" dirty="0"/>
              <a:t>Agent </a:t>
            </a:r>
            <a:r>
              <a:rPr lang="de-DE" sz="1800" b="1" dirty="0" err="1"/>
              <a:t>Signature</a:t>
            </a:r>
            <a:r>
              <a:rPr lang="de-DE" sz="1800" b="1" dirty="0"/>
              <a:t> Check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800" dirty="0"/>
              <a:t>Workflows </a:t>
            </a:r>
            <a:r>
              <a:rPr lang="de-DE" sz="1800" dirty="0" err="1"/>
              <a:t>are</a:t>
            </a:r>
            <a:r>
              <a:rPr lang="de-DE" sz="1800" dirty="0"/>
              <a:t> </a:t>
            </a:r>
            <a:r>
              <a:rPr lang="de-DE" sz="1800" dirty="0" err="1"/>
              <a:t>checked</a:t>
            </a:r>
            <a:r>
              <a:rPr lang="de-DE" sz="1800" dirty="0"/>
              <a:t> </a:t>
            </a:r>
            <a:r>
              <a:rPr lang="de-DE" sz="1800" dirty="0" err="1"/>
              <a:t>if</a:t>
            </a:r>
            <a:r>
              <a:rPr lang="de-DE" sz="1800" dirty="0"/>
              <a:t> </a:t>
            </a:r>
            <a:r>
              <a:rPr lang="de-DE" sz="1800" dirty="0" err="1"/>
              <a:t>they</a:t>
            </a:r>
            <a:r>
              <a:rPr lang="de-DE" sz="1800" dirty="0"/>
              <a:t> match </a:t>
            </a:r>
            <a:r>
              <a:rPr lang="de-DE" sz="1800" dirty="0" err="1"/>
              <a:t>the</a:t>
            </a:r>
            <a:r>
              <a:rPr lang="de-DE" sz="1800" dirty="0"/>
              <a:t> </a:t>
            </a:r>
            <a:r>
              <a:rPr lang="de-DE" sz="1800" dirty="0" err="1"/>
              <a:t>signature</a:t>
            </a:r>
            <a:r>
              <a:rPr lang="de-DE" sz="1800" dirty="0"/>
              <a:t> </a:t>
            </a:r>
            <a:r>
              <a:rPr lang="de-DE" sz="1800" dirty="0" err="1"/>
              <a:t>provided</a:t>
            </a:r>
            <a:r>
              <a:rPr lang="de-DE" sz="1800" dirty="0"/>
              <a:t> </a:t>
            </a:r>
            <a:r>
              <a:rPr lang="de-DE" sz="1800" dirty="0" err="1"/>
              <a:t>with</a:t>
            </a:r>
            <a:r>
              <a:rPr lang="de-DE" sz="1800" dirty="0"/>
              <a:t> certificates </a:t>
            </a:r>
            <a:r>
              <a:rPr lang="de-DE" sz="1800" dirty="0" err="1"/>
              <a:t>available</a:t>
            </a:r>
            <a:r>
              <a:rPr lang="de-DE" sz="1800" dirty="0"/>
              <a:t> </a:t>
            </a:r>
            <a:r>
              <a:rPr lang="de-DE" sz="1800" dirty="0" err="1"/>
              <a:t>to</a:t>
            </a:r>
            <a:r>
              <a:rPr lang="de-DE" sz="1800" dirty="0"/>
              <a:t> </a:t>
            </a:r>
            <a:r>
              <a:rPr lang="de-DE" sz="1800" dirty="0" err="1"/>
              <a:t>the</a:t>
            </a:r>
            <a:r>
              <a:rPr lang="de-DE" sz="1800" dirty="0"/>
              <a:t> Agent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800" dirty="0"/>
              <a:t>Workflows </a:t>
            </a:r>
            <a:r>
              <a:rPr lang="de-DE" sz="1800" dirty="0" err="1"/>
              <a:t>are</a:t>
            </a:r>
            <a:r>
              <a:rPr lang="de-DE" sz="1800" dirty="0"/>
              <a:t> not </a:t>
            </a:r>
            <a:r>
              <a:rPr lang="de-DE" sz="1800" dirty="0" err="1"/>
              <a:t>accepted</a:t>
            </a:r>
            <a:r>
              <a:rPr lang="de-DE" sz="1800" dirty="0"/>
              <a:t> in </a:t>
            </a:r>
            <a:r>
              <a:rPr lang="de-DE" sz="1800" dirty="0" err="1"/>
              <a:t>case</a:t>
            </a:r>
            <a:r>
              <a:rPr lang="de-DE" sz="1800" dirty="0"/>
              <a:t> </a:t>
            </a:r>
            <a:r>
              <a:rPr lang="de-DE" sz="1800" dirty="0" err="1"/>
              <a:t>of</a:t>
            </a:r>
            <a:r>
              <a:rPr lang="de-DE" sz="1800" dirty="0"/>
              <a:t> </a:t>
            </a:r>
            <a:r>
              <a:rPr lang="de-DE" sz="1800" dirty="0" err="1"/>
              <a:t>failed</a:t>
            </a:r>
            <a:r>
              <a:rPr lang="de-DE" sz="1800" dirty="0"/>
              <a:t> </a:t>
            </a:r>
            <a:r>
              <a:rPr lang="de-DE" sz="1800" dirty="0" err="1"/>
              <a:t>signature</a:t>
            </a:r>
            <a:r>
              <a:rPr lang="de-DE" sz="1800" dirty="0"/>
              <a:t> </a:t>
            </a:r>
            <a:r>
              <a:rPr lang="de-DE" sz="1800" dirty="0" err="1"/>
              <a:t>checks</a:t>
            </a:r>
            <a:endParaRPr lang="de-DE" sz="18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endParaRPr lang="de-DE" sz="1700" dirty="0"/>
          </a:p>
        </p:txBody>
      </p:sp>
      <p:sp>
        <p:nvSpPr>
          <p:cNvPr id="27" name="Titel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Secure Deployment: Security Level Medium</a:t>
            </a:r>
            <a:endParaRPr lang="de-DE" dirty="0"/>
          </a:p>
        </p:txBody>
      </p:sp>
      <p:sp>
        <p:nvSpPr>
          <p:cNvPr id="29" name="Textplatzhalter 2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/>
              <a:t>Secure Operation</a:t>
            </a:r>
            <a:endParaRPr lang="en-US" dirty="0"/>
          </a:p>
        </p:txBody>
      </p:sp>
      <p:sp>
        <p:nvSpPr>
          <p:cNvPr id="24" name="Abgerundetes Rechteck 99"/>
          <p:cNvSpPr/>
          <p:nvPr/>
        </p:nvSpPr>
        <p:spPr>
          <a:xfrm>
            <a:off x="4217460" y="3021295"/>
            <a:ext cx="1950720" cy="1051560"/>
          </a:xfrm>
          <a:prstGeom prst="roundRect">
            <a:avLst/>
          </a:prstGeom>
          <a:gradFill>
            <a:gsLst>
              <a:gs pos="0">
                <a:srgbClr val="FF0000"/>
              </a:gs>
              <a:gs pos="100000">
                <a:srgbClr val="FFFF00"/>
              </a:gs>
            </a:gsLst>
          </a:gradFill>
          <a:ln w="952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JOC Cockpit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Medium Security</a:t>
            </a:r>
          </a:p>
        </p:txBody>
      </p:sp>
      <p:sp>
        <p:nvSpPr>
          <p:cNvPr id="4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38290F6-9EEA-4939-92A4-98C369575716}" type="slidenum">
              <a:rPr kumimoji="0" lang="de-DE" sz="36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ヒラギノ角ゴ ProN W3" pitchFamily="-109" charset="-128"/>
                <a:cs typeface="+mn-cs"/>
                <a:sym typeface="Gill Sans" pitchFamily="-109" charset="0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de-DE" sz="3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ヒラギノ角ゴ ProN W3" pitchFamily="-109" charset="-128"/>
              <a:cs typeface="+mn-cs"/>
              <a:sym typeface="Gill Sans" pitchFamily="-109" charset="0"/>
            </a:endParaRPr>
          </a:p>
        </p:txBody>
      </p:sp>
      <p:sp>
        <p:nvSpPr>
          <p:cNvPr id="80" name="Rechteck 79"/>
          <p:cNvSpPr/>
          <p:nvPr/>
        </p:nvSpPr>
        <p:spPr>
          <a:xfrm>
            <a:off x="3865381" y="2457451"/>
            <a:ext cx="8905269" cy="278673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116" name="Textfeld 115"/>
          <p:cNvSpPr txBox="1"/>
          <p:nvPr/>
        </p:nvSpPr>
        <p:spPr>
          <a:xfrm>
            <a:off x="3865383" y="2482553"/>
            <a:ext cx="3204652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de-DE" sz="1400" dirty="0">
                <a:solidFill>
                  <a:prstClr val="black"/>
                </a:solidFill>
                <a:latin typeface="Arial"/>
                <a:ea typeface="ヒラギノ角ゴ Pro W3" pitchFamily="-109" charset="-128"/>
                <a:cs typeface="Arial"/>
              </a:rPr>
              <a:t>JS7 Primary JOC Cockpit Instance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  <a:sym typeface="Gill Sans" pitchFamily="-109" charset="0"/>
            </a:endParaRPr>
          </a:p>
        </p:txBody>
      </p:sp>
      <p:sp>
        <p:nvSpPr>
          <p:cNvPr id="38" name="Abgerundetes Rechteck 35">
            <a:extLst>
              <a:ext uri="{FF2B5EF4-FFF2-40B4-BE49-F238E27FC236}">
                <a16:creationId xmlns:a16="http://schemas.microsoft.com/office/drawing/2014/main" id="{6C4C50CC-7077-4FCD-A367-C85409638BB9}"/>
              </a:ext>
            </a:extLst>
          </p:cNvPr>
          <p:cNvSpPr/>
          <p:nvPr/>
        </p:nvSpPr>
        <p:spPr>
          <a:xfrm>
            <a:off x="4217460" y="6105111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Active</a:t>
            </a:r>
            <a:endParaRPr lang="de-DE" sz="1800" b="1" dirty="0">
              <a:solidFill>
                <a:prstClr val="white"/>
              </a:solidFill>
              <a:latin typeface="Arial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Controller</a:t>
            </a:r>
          </a:p>
        </p:txBody>
      </p:sp>
      <p:sp>
        <p:nvSpPr>
          <p:cNvPr id="40" name="Rechteck 39">
            <a:extLst>
              <a:ext uri="{FF2B5EF4-FFF2-40B4-BE49-F238E27FC236}">
                <a16:creationId xmlns:a16="http://schemas.microsoft.com/office/drawing/2014/main" id="{74444B5B-492C-426C-BB26-9C0B8BE872C3}"/>
              </a:ext>
            </a:extLst>
          </p:cNvPr>
          <p:cNvSpPr/>
          <p:nvPr/>
        </p:nvSpPr>
        <p:spPr>
          <a:xfrm>
            <a:off x="3866699" y="5603140"/>
            <a:ext cx="4330242" cy="268127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41" name="Textfeld 40">
            <a:extLst>
              <a:ext uri="{FF2B5EF4-FFF2-40B4-BE49-F238E27FC236}">
                <a16:creationId xmlns:a16="http://schemas.microsoft.com/office/drawing/2014/main" id="{9FFDF6FB-29E0-4816-A1A3-D5218E4AC011}"/>
              </a:ext>
            </a:extLst>
          </p:cNvPr>
          <p:cNvSpPr txBox="1"/>
          <p:nvPr/>
        </p:nvSpPr>
        <p:spPr>
          <a:xfrm>
            <a:off x="3898037" y="5635406"/>
            <a:ext cx="2906954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JS7 Primary Controller Instance</a:t>
            </a:r>
          </a:p>
        </p:txBody>
      </p:sp>
      <p:sp>
        <p:nvSpPr>
          <p:cNvPr id="54" name="Abgerundetes Rechteck 35">
            <a:extLst>
              <a:ext uri="{FF2B5EF4-FFF2-40B4-BE49-F238E27FC236}">
                <a16:creationId xmlns:a16="http://schemas.microsoft.com/office/drawing/2014/main" id="{F3A0AB3F-1716-4190-80A1-E9F860179E4B}"/>
              </a:ext>
            </a:extLst>
          </p:cNvPr>
          <p:cNvSpPr/>
          <p:nvPr/>
        </p:nvSpPr>
        <p:spPr>
          <a:xfrm>
            <a:off x="8788614" y="6105110"/>
            <a:ext cx="1950720" cy="1051560"/>
          </a:xfrm>
          <a:prstGeom prst="roundRect">
            <a:avLst/>
          </a:prstGeom>
          <a:gradFill>
            <a:gsLst>
              <a:gs pos="0">
                <a:srgbClr val="FF0000"/>
              </a:gs>
              <a:gs pos="100000">
                <a:schemeClr val="accent2">
                  <a:lumMod val="20000"/>
                  <a:lumOff val="80000"/>
                </a:schemeClr>
              </a:gs>
            </a:gsLst>
          </a:gra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Standby</a:t>
            </a:r>
          </a:p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Controller</a:t>
            </a:r>
          </a:p>
        </p:txBody>
      </p:sp>
      <p:sp>
        <p:nvSpPr>
          <p:cNvPr id="55" name="Rechteck 54">
            <a:extLst>
              <a:ext uri="{FF2B5EF4-FFF2-40B4-BE49-F238E27FC236}">
                <a16:creationId xmlns:a16="http://schemas.microsoft.com/office/drawing/2014/main" id="{DFA33132-A472-4E65-BFBE-C053E0A411F9}"/>
              </a:ext>
            </a:extLst>
          </p:cNvPr>
          <p:cNvSpPr/>
          <p:nvPr/>
        </p:nvSpPr>
        <p:spPr>
          <a:xfrm>
            <a:off x="8481557" y="5598440"/>
            <a:ext cx="4289094" cy="268127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56" name="Textfeld 55">
            <a:extLst>
              <a:ext uri="{FF2B5EF4-FFF2-40B4-BE49-F238E27FC236}">
                <a16:creationId xmlns:a16="http://schemas.microsoft.com/office/drawing/2014/main" id="{4A25656F-AF24-40A6-A241-3C9E18508BAD}"/>
              </a:ext>
            </a:extLst>
          </p:cNvPr>
          <p:cNvSpPr txBox="1"/>
          <p:nvPr/>
        </p:nvSpPr>
        <p:spPr>
          <a:xfrm>
            <a:off x="8508944" y="5635405"/>
            <a:ext cx="3260819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JS7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Secondary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Controller Instance</a:t>
            </a:r>
          </a:p>
        </p:txBody>
      </p:sp>
      <p:cxnSp>
        <p:nvCxnSpPr>
          <p:cNvPr id="30" name="Gerade Verbindung mit Pfeil 29">
            <a:extLst>
              <a:ext uri="{FF2B5EF4-FFF2-40B4-BE49-F238E27FC236}">
                <a16:creationId xmlns:a16="http://schemas.microsoft.com/office/drawing/2014/main" id="{2E31B066-6011-49F6-89F8-502C9F738F40}"/>
              </a:ext>
            </a:extLst>
          </p:cNvPr>
          <p:cNvCxnSpPr>
            <a:cxnSpLocks/>
            <a:stCxn id="38" idx="3"/>
          </p:cNvCxnSpPr>
          <p:nvPr/>
        </p:nvCxnSpPr>
        <p:spPr>
          <a:xfrm>
            <a:off x="6168180" y="6630891"/>
            <a:ext cx="2313377" cy="6718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3" name="Gerader Verbinder 62">
            <a:extLst>
              <a:ext uri="{FF2B5EF4-FFF2-40B4-BE49-F238E27FC236}">
                <a16:creationId xmlns:a16="http://schemas.microsoft.com/office/drawing/2014/main" id="{38725C05-1ED9-41A2-B6C0-453356BF069D}"/>
              </a:ext>
            </a:extLst>
          </p:cNvPr>
          <p:cNvCxnSpPr>
            <a:cxnSpLocks/>
          </p:cNvCxnSpPr>
          <p:nvPr/>
        </p:nvCxnSpPr>
        <p:spPr>
          <a:xfrm>
            <a:off x="3774106" y="8592215"/>
            <a:ext cx="8996545" cy="46557"/>
          </a:xfrm>
          <a:prstGeom prst="line">
            <a:avLst/>
          </a:prstGeom>
          <a:ln w="508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2" name="Gerade Verbindung mit Pfeil 71">
            <a:extLst>
              <a:ext uri="{FF2B5EF4-FFF2-40B4-BE49-F238E27FC236}">
                <a16:creationId xmlns:a16="http://schemas.microsoft.com/office/drawing/2014/main" id="{E63C0644-EF06-4C56-B26B-FE201F3E421D}"/>
              </a:ext>
            </a:extLst>
          </p:cNvPr>
          <p:cNvCxnSpPr>
            <a:cxnSpLocks/>
          </p:cNvCxnSpPr>
          <p:nvPr/>
        </p:nvCxnSpPr>
        <p:spPr>
          <a:xfrm>
            <a:off x="9490092" y="8601808"/>
            <a:ext cx="0" cy="313337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5" name="Rechteck: gefaltete Ecke 64">
            <a:extLst>
              <a:ext uri="{FF2B5EF4-FFF2-40B4-BE49-F238E27FC236}">
                <a16:creationId xmlns:a16="http://schemas.microsoft.com/office/drawing/2014/main" id="{5A52AF1A-5EE2-4F37-AF3E-DFA53B8950D5}"/>
              </a:ext>
            </a:extLst>
          </p:cNvPr>
          <p:cNvSpPr/>
          <p:nvPr/>
        </p:nvSpPr>
        <p:spPr>
          <a:xfrm>
            <a:off x="6604812" y="3878974"/>
            <a:ext cx="1055409" cy="634787"/>
          </a:xfrm>
          <a:prstGeom prst="foldedCorner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chemeClr val="accent1">
                  <a:lumMod val="40000"/>
                  <a:lumOff val="6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b="1" dirty="0" err="1">
                <a:solidFill>
                  <a:schemeClr val="bg1"/>
                </a:solidFill>
              </a:rPr>
              <a:t>Unsigned</a:t>
            </a:r>
            <a:endParaRPr lang="de-DE" sz="1400" b="1" dirty="0">
              <a:solidFill>
                <a:schemeClr val="bg1"/>
              </a:solidFill>
            </a:endParaRPr>
          </a:p>
          <a:p>
            <a:pPr algn="ctr"/>
            <a:r>
              <a:rPr lang="de-DE" sz="1400" b="1" dirty="0">
                <a:solidFill>
                  <a:schemeClr val="bg1"/>
                </a:solidFill>
              </a:rPr>
              <a:t>Workflow</a:t>
            </a:r>
          </a:p>
        </p:txBody>
      </p:sp>
      <p:sp>
        <p:nvSpPr>
          <p:cNvPr id="91" name="Rechteck: gefaltete Ecke 90">
            <a:extLst>
              <a:ext uri="{FF2B5EF4-FFF2-40B4-BE49-F238E27FC236}">
                <a16:creationId xmlns:a16="http://schemas.microsoft.com/office/drawing/2014/main" id="{C505C782-A949-4246-ADDD-C455545E0C0D}"/>
              </a:ext>
            </a:extLst>
          </p:cNvPr>
          <p:cNvSpPr/>
          <p:nvPr/>
        </p:nvSpPr>
        <p:spPr>
          <a:xfrm>
            <a:off x="5399732" y="4379972"/>
            <a:ext cx="1055409" cy="634787"/>
          </a:xfrm>
          <a:prstGeom prst="foldedCorner">
            <a:avLst/>
          </a:prstGeom>
          <a:gradFill>
            <a:gsLst>
              <a:gs pos="0">
                <a:srgbClr val="FF0000"/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b="1" dirty="0" err="1">
                <a:solidFill>
                  <a:schemeClr val="bg1"/>
                </a:solidFill>
              </a:rPr>
              <a:t>Signed</a:t>
            </a:r>
            <a:endParaRPr lang="de-DE" sz="1400" b="1" dirty="0">
              <a:solidFill>
                <a:schemeClr val="bg1"/>
              </a:solidFill>
            </a:endParaRPr>
          </a:p>
          <a:p>
            <a:pPr algn="ctr"/>
            <a:r>
              <a:rPr lang="de-DE" sz="1400" b="1" dirty="0">
                <a:solidFill>
                  <a:schemeClr val="bg1"/>
                </a:solidFill>
              </a:rPr>
              <a:t>Workflow</a:t>
            </a:r>
          </a:p>
        </p:txBody>
      </p:sp>
      <p:cxnSp>
        <p:nvCxnSpPr>
          <p:cNvPr id="68" name="Verbinder: gewinkelt 67">
            <a:extLst>
              <a:ext uri="{FF2B5EF4-FFF2-40B4-BE49-F238E27FC236}">
                <a16:creationId xmlns:a16="http://schemas.microsoft.com/office/drawing/2014/main" id="{DD29A7DB-EEFA-45B3-BB7B-7A9087D0B94A}"/>
              </a:ext>
            </a:extLst>
          </p:cNvPr>
          <p:cNvCxnSpPr>
            <a:stCxn id="24" idx="3"/>
            <a:endCxn id="65" idx="0"/>
          </p:cNvCxnSpPr>
          <p:nvPr/>
        </p:nvCxnSpPr>
        <p:spPr>
          <a:xfrm>
            <a:off x="6168180" y="3547075"/>
            <a:ext cx="964337" cy="331899"/>
          </a:xfrm>
          <a:prstGeom prst="bentConnector2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1" name="Verbinder: gewinkelt 70">
            <a:extLst>
              <a:ext uri="{FF2B5EF4-FFF2-40B4-BE49-F238E27FC236}">
                <a16:creationId xmlns:a16="http://schemas.microsoft.com/office/drawing/2014/main" id="{F65C4112-65B8-4469-AD2E-6CDA58CDE0CA}"/>
              </a:ext>
            </a:extLst>
          </p:cNvPr>
          <p:cNvCxnSpPr>
            <a:stCxn id="65" idx="2"/>
            <a:endCxn id="91" idx="3"/>
          </p:cNvCxnSpPr>
          <p:nvPr/>
        </p:nvCxnSpPr>
        <p:spPr>
          <a:xfrm rot="5400000">
            <a:off x="6702027" y="4266875"/>
            <a:ext cx="183605" cy="677376"/>
          </a:xfrm>
          <a:prstGeom prst="bentConnector2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6" name="Inhaltsplatzhalter 32">
            <a:extLst>
              <a:ext uri="{FF2B5EF4-FFF2-40B4-BE49-F238E27FC236}">
                <a16:creationId xmlns:a16="http://schemas.microsoft.com/office/drawing/2014/main" id="{3BA8A2C9-8533-41E0-B9EF-07EFCFC3B902}"/>
              </a:ext>
            </a:extLst>
          </p:cNvPr>
          <p:cNvSpPr txBox="1">
            <a:spLocks/>
          </p:cNvSpPr>
          <p:nvPr/>
        </p:nvSpPr>
        <p:spPr>
          <a:xfrm>
            <a:off x="13009859" y="2482553"/>
            <a:ext cx="2737560" cy="3702710"/>
          </a:xfrm>
          <a:prstGeom prst="rect">
            <a:avLst/>
          </a:prstGeom>
        </p:spPr>
        <p:txBody>
          <a:bodyPr lIns="0" tIns="0" rIns="0" bIns="0"/>
          <a:lstStyle>
            <a:lvl1pPr marL="342843" indent="-342843" algn="l" defTabSz="457124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C0000"/>
              </a:buClr>
              <a:buFont typeface="Wingdings" pitchFamily="2" charset="2"/>
              <a:buChar char="§"/>
              <a:defRPr sz="3200" kern="1200">
                <a:solidFill>
                  <a:schemeClr val="tx1"/>
                </a:solidFill>
                <a:latin typeface="Arial" pitchFamily="34" charset="0"/>
                <a:ea typeface="ヒラギノ角ゴ Pro W3" pitchFamily="-109" charset="-128"/>
                <a:cs typeface="Arial" pitchFamily="34" charset="0"/>
              </a:defRPr>
            </a:lvl1pPr>
            <a:lvl2pPr marL="558707" indent="-279353" algn="l" defTabSz="457124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444444"/>
              </a:buClr>
              <a:buFont typeface="Wingdings" pitchFamily="2" charset="2"/>
              <a:buChar char="§"/>
              <a:defRPr sz="2800" kern="1200">
                <a:solidFill>
                  <a:schemeClr val="tx1"/>
                </a:solidFill>
                <a:latin typeface="Arial" pitchFamily="34" charset="0"/>
                <a:ea typeface="ヒラギノ角ゴ Pro W3" pitchFamily="-109" charset="-128"/>
                <a:cs typeface="Arial" pitchFamily="34" charset="0"/>
              </a:defRPr>
            </a:lvl2pPr>
            <a:lvl3pPr marL="838060" indent="-228561" algn="l" defTabSz="457124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7FA4DD"/>
              </a:buClr>
              <a:buFont typeface="Wingdings" pitchFamily="2" charset="2"/>
              <a:buChar char="§"/>
              <a:defRPr sz="2800" kern="1200">
                <a:solidFill>
                  <a:schemeClr val="tx1"/>
                </a:solidFill>
                <a:latin typeface="Arial" pitchFamily="34" charset="0"/>
                <a:ea typeface="ヒラギノ角ゴ Pro W3" pitchFamily="-109" charset="-128"/>
                <a:cs typeface="Arial" pitchFamily="34" charset="0"/>
              </a:defRPr>
            </a:lvl3pPr>
            <a:lvl4pPr marL="1117414" indent="-228561" algn="l" defTabSz="457124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444444"/>
              </a:buClr>
              <a:buFont typeface="Wingdings" pitchFamily="2" charset="2"/>
              <a:buChar char="§"/>
              <a:defRPr sz="2300" kern="1200">
                <a:solidFill>
                  <a:schemeClr val="tx1"/>
                </a:solidFill>
                <a:latin typeface="Arial" pitchFamily="34" charset="0"/>
                <a:ea typeface="ヒラギノ角ゴ Pro W3" pitchFamily="-109" charset="-128"/>
                <a:cs typeface="Arial" pitchFamily="34" charset="0"/>
              </a:defRPr>
            </a:lvl4pPr>
            <a:lvl5pPr marL="1396767" indent="-228561" algn="l" defTabSz="457124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4"/>
              </a:buClr>
              <a:buFont typeface="Wingdings" pitchFamily="2" charset="2"/>
              <a:buChar char="§"/>
              <a:defRPr sz="2300" kern="1200">
                <a:solidFill>
                  <a:schemeClr val="tx1"/>
                </a:solidFill>
                <a:latin typeface="Arial" pitchFamily="34" charset="0"/>
                <a:ea typeface="ヒラギノ角ゴ Pro W3" pitchFamily="-109" charset="-128"/>
                <a:cs typeface="Arial" pitchFamily="34" charset="0"/>
              </a:defRPr>
            </a:lvl5pPr>
            <a:lvl6pPr marL="2514179" indent="-228561" algn="l" defTabSz="457124" rtl="0" eaLnBrk="1" latinLnBrk="0" hangingPunct="1">
              <a:spcBef>
                <a:spcPct val="20000"/>
              </a:spcBef>
              <a:buFont typeface="Arial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303" indent="-228561" algn="l" defTabSz="457124" rtl="0" eaLnBrk="1" latinLnBrk="0" hangingPunct="1">
              <a:spcBef>
                <a:spcPct val="20000"/>
              </a:spcBef>
              <a:buFont typeface="Arial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426" indent="-228561" algn="l" defTabSz="457124" rtl="0" eaLnBrk="1" latinLnBrk="0" hangingPunct="1">
              <a:spcBef>
                <a:spcPct val="20000"/>
              </a:spcBef>
              <a:buFont typeface="Arial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550" indent="-228561" algn="l" defTabSz="457124" rtl="0" eaLnBrk="1" latinLnBrk="0" hangingPunct="1">
              <a:spcBef>
                <a:spcPct val="20000"/>
              </a:spcBef>
              <a:buFont typeface="Arial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" pitchFamily="2" charset="2"/>
              <a:buNone/>
            </a:pPr>
            <a:r>
              <a:rPr lang="de-DE" sz="1400" b="1" dirty="0"/>
              <a:t>User </a:t>
            </a:r>
            <a:r>
              <a:rPr lang="de-DE" sz="1400" b="1" dirty="0" err="1"/>
              <a:t>based</a:t>
            </a:r>
            <a:r>
              <a:rPr lang="de-DE" sz="1400" b="1" dirty="0"/>
              <a:t> </a:t>
            </a:r>
            <a:r>
              <a:rPr lang="de-DE" sz="1400" b="1" dirty="0" err="1"/>
              <a:t>Signing</a:t>
            </a:r>
            <a:endParaRPr lang="de-DE" sz="1400" b="1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400" dirty="0"/>
              <a:t>Workflows </a:t>
            </a:r>
            <a:r>
              <a:rPr lang="de-DE" sz="1400" dirty="0" err="1"/>
              <a:t>are</a:t>
            </a:r>
            <a:r>
              <a:rPr lang="de-DE" sz="1400" dirty="0"/>
              <a:t> </a:t>
            </a:r>
            <a:r>
              <a:rPr lang="de-DE" sz="1400" dirty="0" err="1"/>
              <a:t>signed</a:t>
            </a:r>
            <a:r>
              <a:rPr lang="de-DE" sz="1400" dirty="0"/>
              <a:t> </a:t>
            </a:r>
            <a:r>
              <a:rPr lang="de-DE" sz="1400" dirty="0" err="1"/>
              <a:t>indivi-dually</a:t>
            </a:r>
            <a:r>
              <a:rPr lang="de-DE" sz="1400" dirty="0"/>
              <a:t> per </a:t>
            </a:r>
            <a:r>
              <a:rPr lang="de-DE" sz="1400" dirty="0" err="1"/>
              <a:t>user</a:t>
            </a:r>
            <a:r>
              <a:rPr lang="de-DE" sz="1400" dirty="0"/>
              <a:t> </a:t>
            </a:r>
            <a:r>
              <a:rPr lang="de-DE" sz="1400" dirty="0" err="1"/>
              <a:t>for</a:t>
            </a:r>
            <a:r>
              <a:rPr lang="de-DE" sz="1400" dirty="0"/>
              <a:t> </a:t>
            </a:r>
            <a:r>
              <a:rPr lang="de-DE" sz="1400" dirty="0" err="1"/>
              <a:t>deployment</a:t>
            </a:r>
            <a:r>
              <a:rPr lang="de-DE" sz="1400" dirty="0"/>
              <a:t> </a:t>
            </a:r>
            <a:r>
              <a:rPr lang="de-DE" sz="1400" dirty="0" err="1"/>
              <a:t>with</a:t>
            </a:r>
            <a:r>
              <a:rPr lang="de-DE" sz="1400" dirty="0"/>
              <a:t> an individual </a:t>
            </a:r>
            <a:r>
              <a:rPr lang="de-DE" sz="1400" dirty="0" err="1"/>
              <a:t>Signing</a:t>
            </a:r>
            <a:r>
              <a:rPr lang="de-DE" sz="1400" dirty="0"/>
              <a:t> Key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400" dirty="0" err="1"/>
              <a:t>Deployment</a:t>
            </a:r>
            <a:r>
              <a:rPr lang="de-DE" sz="1400" dirty="0"/>
              <a:t> </a:t>
            </a:r>
            <a:r>
              <a:rPr lang="de-DE" sz="1400" dirty="0" err="1"/>
              <a:t>is</a:t>
            </a:r>
            <a:r>
              <a:rPr lang="de-DE" sz="1400" dirty="0"/>
              <a:t> a </a:t>
            </a:r>
            <a:r>
              <a:rPr lang="de-DE" sz="1400" dirty="0" err="1"/>
              <a:t>single</a:t>
            </a:r>
            <a:r>
              <a:rPr lang="de-DE" sz="1400" dirty="0"/>
              <a:t> </a:t>
            </a:r>
            <a:r>
              <a:rPr lang="de-DE" sz="1400" dirty="0" err="1"/>
              <a:t>click</a:t>
            </a:r>
            <a:r>
              <a:rPr lang="de-DE" sz="1400" dirty="0"/>
              <a:t> </a:t>
            </a:r>
            <a:r>
              <a:rPr lang="de-DE" sz="1400" dirty="0" err="1"/>
              <a:t>operation</a:t>
            </a:r>
            <a:r>
              <a:rPr lang="de-DE" sz="1400" dirty="0"/>
              <a:t> in </a:t>
            </a:r>
            <a:r>
              <a:rPr lang="de-DE" sz="1400" dirty="0" err="1"/>
              <a:t>the</a:t>
            </a:r>
            <a:r>
              <a:rPr lang="de-DE" sz="1400" dirty="0"/>
              <a:t> </a:t>
            </a:r>
            <a:r>
              <a:rPr lang="de-DE" sz="1400" dirty="0" err="1"/>
              <a:t>user</a:t>
            </a:r>
            <a:r>
              <a:rPr lang="de-DE" sz="1400" dirty="0"/>
              <a:t> interface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endParaRPr lang="de-DE" sz="1400" dirty="0"/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Font typeface="Wingdings" pitchFamily="2" charset="2"/>
              <a:buNone/>
            </a:pPr>
            <a:r>
              <a:rPr lang="de-DE" sz="1400" b="1" dirty="0"/>
              <a:t>Security Level Medium</a:t>
            </a:r>
            <a:endParaRPr lang="de-DE" sz="14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400" dirty="0"/>
              <a:t>JOC Cockpit </a:t>
            </a:r>
            <a:r>
              <a:rPr lang="de-DE" sz="1400" dirty="0" err="1"/>
              <a:t>offers</a:t>
            </a:r>
            <a:r>
              <a:rPr lang="de-DE" sz="1400" dirty="0"/>
              <a:t> </a:t>
            </a:r>
            <a:r>
              <a:rPr lang="de-DE" sz="1400" dirty="0" err="1"/>
              <a:t>built</a:t>
            </a:r>
            <a:r>
              <a:rPr lang="de-DE" sz="1400" dirty="0"/>
              <a:t>-in </a:t>
            </a:r>
            <a:r>
              <a:rPr lang="de-DE" sz="1400" dirty="0" err="1"/>
              <a:t>signing</a:t>
            </a:r>
            <a:r>
              <a:rPr lang="de-DE" sz="1400" dirty="0"/>
              <a:t> </a:t>
            </a:r>
            <a:r>
              <a:rPr lang="de-DE" sz="1400" dirty="0" err="1"/>
              <a:t>operations</a:t>
            </a:r>
            <a:r>
              <a:rPr lang="de-DE" sz="1400" dirty="0"/>
              <a:t> </a:t>
            </a:r>
            <a:r>
              <a:rPr lang="de-DE" sz="1400" dirty="0" err="1"/>
              <a:t>for</a:t>
            </a:r>
            <a:r>
              <a:rPr lang="de-DE" sz="1400" dirty="0"/>
              <a:t> </a:t>
            </a:r>
            <a:r>
              <a:rPr lang="de-DE" sz="1400" dirty="0" err="1"/>
              <a:t>workflows</a:t>
            </a:r>
            <a:endParaRPr lang="de-DE" sz="14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400" dirty="0" err="1"/>
              <a:t>Each</a:t>
            </a:r>
            <a:r>
              <a:rPr lang="de-DE" sz="1400" dirty="0"/>
              <a:t> </a:t>
            </a:r>
            <a:r>
              <a:rPr lang="de-DE" sz="1400" dirty="0" err="1"/>
              <a:t>signed</a:t>
            </a:r>
            <a:r>
              <a:rPr lang="de-DE" sz="1400" dirty="0"/>
              <a:t> </a:t>
            </a:r>
            <a:r>
              <a:rPr lang="de-DE" sz="1400" dirty="0" err="1"/>
              <a:t>workflow</a:t>
            </a:r>
            <a:r>
              <a:rPr lang="de-DE" sz="1400" dirty="0"/>
              <a:t> </a:t>
            </a:r>
            <a:r>
              <a:rPr lang="de-DE" sz="1400" dirty="0" err="1"/>
              <a:t>is</a:t>
            </a:r>
            <a:r>
              <a:rPr lang="de-DE" sz="1400" dirty="0"/>
              <a:t> </a:t>
            </a:r>
            <a:r>
              <a:rPr lang="de-DE" sz="1400" dirty="0" err="1"/>
              <a:t>associated</a:t>
            </a:r>
            <a:r>
              <a:rPr lang="de-DE" sz="1400" dirty="0"/>
              <a:t> </a:t>
            </a:r>
            <a:r>
              <a:rPr lang="de-DE" sz="1400" dirty="0" err="1"/>
              <a:t>with</a:t>
            </a:r>
            <a:r>
              <a:rPr lang="de-DE" sz="1400" dirty="0"/>
              <a:t> a </a:t>
            </a:r>
            <a:r>
              <a:rPr lang="de-DE" sz="1400" dirty="0" err="1"/>
              <a:t>user</a:t>
            </a:r>
            <a:endParaRPr lang="de-DE" sz="14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400" dirty="0"/>
              <a:t>The </a:t>
            </a:r>
            <a:r>
              <a:rPr lang="de-DE" sz="1400" dirty="0" err="1"/>
              <a:t>Signing</a:t>
            </a:r>
            <a:r>
              <a:rPr lang="de-DE" sz="1400" dirty="0"/>
              <a:t> Key </a:t>
            </a:r>
            <a:r>
              <a:rPr lang="de-DE" sz="1400" dirty="0" err="1"/>
              <a:t>might</a:t>
            </a:r>
            <a:r>
              <a:rPr lang="de-DE" sz="1400" dirty="0"/>
              <a:t> </a:t>
            </a:r>
            <a:r>
              <a:rPr lang="de-DE" sz="1400" dirty="0" err="1"/>
              <a:t>be</a:t>
            </a:r>
            <a:r>
              <a:rPr lang="de-DE" sz="1400" dirty="0"/>
              <a:t> </a:t>
            </a:r>
            <a:r>
              <a:rPr lang="de-DE" sz="1400" dirty="0" err="1"/>
              <a:t>copied</a:t>
            </a:r>
            <a:r>
              <a:rPr lang="de-DE" sz="1400" dirty="0"/>
              <a:t> </a:t>
            </a:r>
            <a:r>
              <a:rPr lang="de-DE" sz="1400" dirty="0" err="1"/>
              <a:t>or</a:t>
            </a:r>
            <a:r>
              <a:rPr lang="de-DE" sz="1400" dirty="0"/>
              <a:t> </a:t>
            </a:r>
            <a:r>
              <a:rPr lang="de-DE" sz="1400" dirty="0" err="1"/>
              <a:t>compromised</a:t>
            </a:r>
            <a:r>
              <a:rPr lang="de-DE" sz="1400" dirty="0"/>
              <a:t> </a:t>
            </a:r>
            <a:r>
              <a:rPr lang="de-DE" sz="1400" dirty="0" err="1"/>
              <a:t>as</a:t>
            </a:r>
            <a:r>
              <a:rPr lang="de-DE" sz="1400" dirty="0"/>
              <a:t> </a:t>
            </a:r>
            <a:r>
              <a:rPr lang="de-DE" sz="1400" dirty="0" err="1"/>
              <a:t>it</a:t>
            </a:r>
            <a:r>
              <a:rPr lang="de-DE" sz="1400" dirty="0"/>
              <a:t> </a:t>
            </a:r>
            <a:r>
              <a:rPr lang="de-DE" sz="1400" dirty="0" err="1"/>
              <a:t>is</a:t>
            </a:r>
            <a:r>
              <a:rPr lang="de-DE" sz="1400" dirty="0"/>
              <a:t> </a:t>
            </a:r>
            <a:r>
              <a:rPr lang="de-DE" sz="1400" dirty="0" err="1"/>
              <a:t>accessible</a:t>
            </a:r>
            <a:r>
              <a:rPr lang="de-DE" sz="1400" dirty="0"/>
              <a:t> </a:t>
            </a:r>
            <a:r>
              <a:rPr lang="de-DE" sz="1400" dirty="0" err="1"/>
              <a:t>from</a:t>
            </a:r>
            <a:r>
              <a:rPr lang="de-DE" sz="1400" dirty="0"/>
              <a:t> </a:t>
            </a:r>
            <a:r>
              <a:rPr lang="de-DE" sz="1400" dirty="0" err="1"/>
              <a:t>the</a:t>
            </a:r>
            <a:r>
              <a:rPr lang="de-DE" sz="1400" dirty="0"/>
              <a:t> </a:t>
            </a:r>
            <a:r>
              <a:rPr lang="de-DE" sz="1400" dirty="0" err="1"/>
              <a:t>database</a:t>
            </a:r>
            <a:endParaRPr lang="de-DE" sz="1400" dirty="0"/>
          </a:p>
        </p:txBody>
      </p:sp>
      <p:sp>
        <p:nvSpPr>
          <p:cNvPr id="98" name="Zylinder 97">
            <a:extLst>
              <a:ext uri="{FF2B5EF4-FFF2-40B4-BE49-F238E27FC236}">
                <a16:creationId xmlns:a16="http://schemas.microsoft.com/office/drawing/2014/main" id="{EACFB7BD-F17F-4EC5-A847-E9C9B67DF2D5}"/>
              </a:ext>
            </a:extLst>
          </p:cNvPr>
          <p:cNvSpPr/>
          <p:nvPr/>
        </p:nvSpPr>
        <p:spPr>
          <a:xfrm>
            <a:off x="10109286" y="3763528"/>
            <a:ext cx="903015" cy="895375"/>
          </a:xfrm>
          <a:prstGeom prst="ca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Database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sz="1400" b="1" dirty="0">
                <a:solidFill>
                  <a:prstClr val="white"/>
                </a:solidFill>
                <a:latin typeface="Arial"/>
              </a:rPr>
              <a:t>Service</a:t>
            </a:r>
            <a:endParaRPr kumimoji="0" lang="de-DE" sz="1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cxnSp>
        <p:nvCxnSpPr>
          <p:cNvPr id="74" name="Verbinder: gewinkelt 73">
            <a:extLst>
              <a:ext uri="{FF2B5EF4-FFF2-40B4-BE49-F238E27FC236}">
                <a16:creationId xmlns:a16="http://schemas.microsoft.com/office/drawing/2014/main" id="{5EDA03DC-F06D-4672-9EFE-F1A8B6EBFBA8}"/>
              </a:ext>
            </a:extLst>
          </p:cNvPr>
          <p:cNvCxnSpPr>
            <a:cxnSpLocks/>
            <a:stCxn id="101" idx="4"/>
            <a:endCxn id="91" idx="3"/>
          </p:cNvCxnSpPr>
          <p:nvPr/>
        </p:nvCxnSpPr>
        <p:spPr>
          <a:xfrm rot="5400000">
            <a:off x="7502897" y="3486291"/>
            <a:ext cx="163320" cy="2258831"/>
          </a:xfrm>
          <a:prstGeom prst="bentConnector2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1" name="Ellipse 100">
            <a:extLst>
              <a:ext uri="{FF2B5EF4-FFF2-40B4-BE49-F238E27FC236}">
                <a16:creationId xmlns:a16="http://schemas.microsoft.com/office/drawing/2014/main" id="{F95FF46F-5EFC-4EB3-9015-3A2DBF33528B}"/>
              </a:ext>
            </a:extLst>
          </p:cNvPr>
          <p:cNvSpPr/>
          <p:nvPr/>
        </p:nvSpPr>
        <p:spPr>
          <a:xfrm>
            <a:off x="7965070" y="3885542"/>
            <a:ext cx="1497804" cy="648504"/>
          </a:xfrm>
          <a:prstGeom prst="ellipse">
            <a:avLst/>
          </a:prstGeom>
          <a:gradFill>
            <a:gsLst>
              <a:gs pos="0">
                <a:srgbClr val="FF0000"/>
              </a:gs>
              <a:gs pos="100000">
                <a:schemeClr val="tx2">
                  <a:lumMod val="40000"/>
                  <a:lumOff val="6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r>
              <a:rPr lang="de-DE" sz="1400" b="1" dirty="0">
                <a:solidFill>
                  <a:prstClr val="white"/>
                </a:solidFill>
                <a:latin typeface="Arial"/>
              </a:rPr>
              <a:t>User</a:t>
            </a:r>
            <a:br>
              <a:rPr lang="de-DE" sz="1400" b="1" dirty="0">
                <a:solidFill>
                  <a:prstClr val="white"/>
                </a:solidFill>
                <a:latin typeface="Arial"/>
              </a:rPr>
            </a:br>
            <a:r>
              <a:rPr lang="de-DE" sz="1400" b="1" dirty="0" err="1">
                <a:solidFill>
                  <a:prstClr val="white"/>
                </a:solidFill>
                <a:latin typeface="Arial"/>
              </a:rPr>
              <a:t>Signing</a:t>
            </a:r>
            <a:r>
              <a:rPr lang="de-DE" sz="1400" b="1" dirty="0">
                <a:solidFill>
                  <a:prstClr val="white"/>
                </a:solidFill>
                <a:latin typeface="Arial"/>
              </a:rPr>
              <a:t> Key</a:t>
            </a:r>
          </a:p>
        </p:txBody>
      </p:sp>
      <p:cxnSp>
        <p:nvCxnSpPr>
          <p:cNvPr id="88" name="Gerade Verbindung mit Pfeil 87">
            <a:extLst>
              <a:ext uri="{FF2B5EF4-FFF2-40B4-BE49-F238E27FC236}">
                <a16:creationId xmlns:a16="http://schemas.microsoft.com/office/drawing/2014/main" id="{A65F6D66-A224-4C6C-BFDA-2E71CBA1DD8F}"/>
              </a:ext>
            </a:extLst>
          </p:cNvPr>
          <p:cNvCxnSpPr>
            <a:cxnSpLocks/>
            <a:stCxn id="98" idx="2"/>
            <a:endCxn id="101" idx="6"/>
          </p:cNvCxnSpPr>
          <p:nvPr/>
        </p:nvCxnSpPr>
        <p:spPr>
          <a:xfrm flipH="1" flipV="1">
            <a:off x="9462874" y="4209794"/>
            <a:ext cx="646412" cy="1422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7" name="Textfeld 106">
            <a:extLst>
              <a:ext uri="{FF2B5EF4-FFF2-40B4-BE49-F238E27FC236}">
                <a16:creationId xmlns:a16="http://schemas.microsoft.com/office/drawing/2014/main" id="{29C66348-2EF6-4C5E-A3D3-D944D5F1EACE}"/>
              </a:ext>
            </a:extLst>
          </p:cNvPr>
          <p:cNvSpPr txBox="1"/>
          <p:nvPr/>
        </p:nvSpPr>
        <p:spPr>
          <a:xfrm>
            <a:off x="6167140" y="6338791"/>
            <a:ext cx="1968646" cy="566309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algn="r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de-DE" sz="1400" dirty="0" err="1">
                <a:solidFill>
                  <a:prstClr val="black"/>
                </a:solidFill>
                <a:latin typeface="Arial"/>
                <a:ea typeface="ヒラギノ角ゴ Pro W3" pitchFamily="-109" charset="-128"/>
                <a:cs typeface="Arial"/>
              </a:rPr>
              <a:t>synchronize</a:t>
            </a:r>
            <a:endParaRPr lang="de-DE" sz="1400" dirty="0">
              <a:solidFill>
                <a:prstClr val="black"/>
              </a:solidFill>
              <a:latin typeface="Arial"/>
              <a:ea typeface="ヒラギノ角ゴ Pro W3" pitchFamily="-109" charset="-128"/>
              <a:cs typeface="Arial"/>
            </a:endParaRPr>
          </a:p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de-DE" sz="1400" dirty="0" err="1">
                <a:solidFill>
                  <a:prstClr val="black"/>
                </a:solidFill>
                <a:latin typeface="Arial"/>
                <a:ea typeface="ヒラギノ角ゴ Pro W3" pitchFamily="-109" charset="-128"/>
                <a:cs typeface="Arial"/>
              </a:rPr>
              <a:t>verify</a:t>
            </a:r>
            <a:endParaRPr lang="de-DE" sz="1200" dirty="0">
              <a:solidFill>
                <a:prstClr val="black"/>
              </a:solidFill>
              <a:latin typeface="Arial"/>
              <a:ea typeface="ヒラギノ角ゴ Pro W3" pitchFamily="-109" charset="-128"/>
              <a:cs typeface="Arial"/>
            </a:endParaRPr>
          </a:p>
        </p:txBody>
      </p:sp>
      <p:cxnSp>
        <p:nvCxnSpPr>
          <p:cNvPr id="93" name="Verbinder: gewinkelt 92">
            <a:extLst>
              <a:ext uri="{FF2B5EF4-FFF2-40B4-BE49-F238E27FC236}">
                <a16:creationId xmlns:a16="http://schemas.microsoft.com/office/drawing/2014/main" id="{3B2199D3-E62C-447D-892F-A34E4AB94753}"/>
              </a:ext>
            </a:extLst>
          </p:cNvPr>
          <p:cNvCxnSpPr>
            <a:cxnSpLocks/>
            <a:stCxn id="91" idx="1"/>
          </p:cNvCxnSpPr>
          <p:nvPr/>
        </p:nvCxnSpPr>
        <p:spPr>
          <a:xfrm rot="10800000" flipV="1">
            <a:off x="5217320" y="4697366"/>
            <a:ext cx="182413" cy="901074"/>
          </a:xfrm>
          <a:prstGeom prst="bentConnector2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2" name="Ellipse 111">
            <a:extLst>
              <a:ext uri="{FF2B5EF4-FFF2-40B4-BE49-F238E27FC236}">
                <a16:creationId xmlns:a16="http://schemas.microsoft.com/office/drawing/2014/main" id="{D6A68F58-01CE-4E0F-9420-38FB69208416}"/>
              </a:ext>
            </a:extLst>
          </p:cNvPr>
          <p:cNvSpPr/>
          <p:nvPr/>
        </p:nvSpPr>
        <p:spPr>
          <a:xfrm>
            <a:off x="6571589" y="6954369"/>
            <a:ext cx="1497804" cy="648504"/>
          </a:xfrm>
          <a:prstGeom prst="ellipse">
            <a:avLst/>
          </a:prstGeom>
          <a:gradFill>
            <a:gsLst>
              <a:gs pos="0">
                <a:schemeClr val="tx2">
                  <a:lumMod val="40000"/>
                  <a:lumOff val="60000"/>
                </a:schemeClr>
              </a:gs>
              <a:gs pos="100000">
                <a:srgbClr val="FF0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r>
              <a:rPr lang="de-DE" sz="1400" b="1" dirty="0" err="1">
                <a:solidFill>
                  <a:prstClr val="white"/>
                </a:solidFill>
                <a:latin typeface="Arial"/>
              </a:rPr>
              <a:t>Signing</a:t>
            </a:r>
            <a:r>
              <a:rPr lang="de-DE" sz="1400" b="1" dirty="0">
                <a:solidFill>
                  <a:prstClr val="white"/>
                </a:solidFill>
                <a:latin typeface="Arial"/>
              </a:rPr>
              <a:t> Certificate</a:t>
            </a:r>
          </a:p>
        </p:txBody>
      </p:sp>
      <p:sp>
        <p:nvSpPr>
          <p:cNvPr id="114" name="Rechteck: gefaltete Ecke 113">
            <a:extLst>
              <a:ext uri="{FF2B5EF4-FFF2-40B4-BE49-F238E27FC236}">
                <a16:creationId xmlns:a16="http://schemas.microsoft.com/office/drawing/2014/main" id="{7A4C794E-AA9B-43F1-A8E9-261F656DC0C7}"/>
              </a:ext>
            </a:extLst>
          </p:cNvPr>
          <p:cNvSpPr/>
          <p:nvPr/>
        </p:nvSpPr>
        <p:spPr>
          <a:xfrm>
            <a:off x="5391519" y="7445821"/>
            <a:ext cx="1055409" cy="634787"/>
          </a:xfrm>
          <a:prstGeom prst="foldedCorner">
            <a:avLst/>
          </a:prstGeom>
          <a:gradFill>
            <a:gsLst>
              <a:gs pos="0">
                <a:srgbClr val="FF0000"/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b="1" dirty="0" err="1">
                <a:solidFill>
                  <a:schemeClr val="bg1"/>
                </a:solidFill>
              </a:rPr>
              <a:t>Signed</a:t>
            </a:r>
            <a:endParaRPr lang="de-DE" sz="1400" b="1" dirty="0">
              <a:solidFill>
                <a:schemeClr val="bg1"/>
              </a:solidFill>
            </a:endParaRPr>
          </a:p>
          <a:p>
            <a:pPr algn="ctr"/>
            <a:r>
              <a:rPr lang="de-DE" sz="1400" b="1" dirty="0">
                <a:solidFill>
                  <a:schemeClr val="bg1"/>
                </a:solidFill>
              </a:rPr>
              <a:t>Workflow</a:t>
            </a:r>
          </a:p>
        </p:txBody>
      </p:sp>
      <p:cxnSp>
        <p:nvCxnSpPr>
          <p:cNvPr id="95" name="Verbinder: gewinkelt 94">
            <a:extLst>
              <a:ext uri="{FF2B5EF4-FFF2-40B4-BE49-F238E27FC236}">
                <a16:creationId xmlns:a16="http://schemas.microsoft.com/office/drawing/2014/main" id="{2CD0A835-E70C-448C-A453-1D5604BEE33C}"/>
              </a:ext>
            </a:extLst>
          </p:cNvPr>
          <p:cNvCxnSpPr>
            <a:cxnSpLocks/>
            <a:stCxn id="114" idx="1"/>
          </p:cNvCxnSpPr>
          <p:nvPr/>
        </p:nvCxnSpPr>
        <p:spPr>
          <a:xfrm rot="10800000" flipV="1">
            <a:off x="5153025" y="7763214"/>
            <a:ext cx="238494" cy="838593"/>
          </a:xfrm>
          <a:prstGeom prst="bentConnector2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9" name="Verbinder: gewinkelt 108">
            <a:extLst>
              <a:ext uri="{FF2B5EF4-FFF2-40B4-BE49-F238E27FC236}">
                <a16:creationId xmlns:a16="http://schemas.microsoft.com/office/drawing/2014/main" id="{CBF2A620-A8AB-446C-9052-BB3ADD41D9D5}"/>
              </a:ext>
            </a:extLst>
          </p:cNvPr>
          <p:cNvCxnSpPr>
            <a:stCxn id="112" idx="4"/>
            <a:endCxn id="114" idx="3"/>
          </p:cNvCxnSpPr>
          <p:nvPr/>
        </p:nvCxnSpPr>
        <p:spPr>
          <a:xfrm rot="5400000">
            <a:off x="6803539" y="7246263"/>
            <a:ext cx="160342" cy="873563"/>
          </a:xfrm>
          <a:prstGeom prst="bentConnector2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6" name="Verbinder: gewinkelt 125">
            <a:extLst>
              <a:ext uri="{FF2B5EF4-FFF2-40B4-BE49-F238E27FC236}">
                <a16:creationId xmlns:a16="http://schemas.microsoft.com/office/drawing/2014/main" id="{BEFAC00E-5F95-4548-9A38-15C5B6A270FA}"/>
              </a:ext>
            </a:extLst>
          </p:cNvPr>
          <p:cNvCxnSpPr>
            <a:stCxn id="24" idx="3"/>
            <a:endCxn id="98" idx="1"/>
          </p:cNvCxnSpPr>
          <p:nvPr/>
        </p:nvCxnSpPr>
        <p:spPr>
          <a:xfrm>
            <a:off x="6168180" y="3547075"/>
            <a:ext cx="4392614" cy="216453"/>
          </a:xfrm>
          <a:prstGeom prst="bentConnector2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8" name="Verbinder: gewinkelt 127">
            <a:extLst>
              <a:ext uri="{FF2B5EF4-FFF2-40B4-BE49-F238E27FC236}">
                <a16:creationId xmlns:a16="http://schemas.microsoft.com/office/drawing/2014/main" id="{57FAA5F9-304E-4166-8431-2F79044F897C}"/>
              </a:ext>
            </a:extLst>
          </p:cNvPr>
          <p:cNvCxnSpPr>
            <a:stCxn id="38" idx="3"/>
            <a:endCxn id="112" idx="0"/>
          </p:cNvCxnSpPr>
          <p:nvPr/>
        </p:nvCxnSpPr>
        <p:spPr>
          <a:xfrm>
            <a:off x="6168180" y="6630891"/>
            <a:ext cx="1152311" cy="323478"/>
          </a:xfrm>
          <a:prstGeom prst="bentConnector2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7" name="Gerade Verbindung mit Pfeil 136">
            <a:extLst>
              <a:ext uri="{FF2B5EF4-FFF2-40B4-BE49-F238E27FC236}">
                <a16:creationId xmlns:a16="http://schemas.microsoft.com/office/drawing/2014/main" id="{62A8314D-6B49-4A5D-B446-F5332EF47907}"/>
              </a:ext>
            </a:extLst>
          </p:cNvPr>
          <p:cNvCxnSpPr>
            <a:cxnSpLocks/>
          </p:cNvCxnSpPr>
          <p:nvPr/>
        </p:nvCxnSpPr>
        <p:spPr>
          <a:xfrm>
            <a:off x="4907975" y="8601808"/>
            <a:ext cx="0" cy="313337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0" name="Rechteck: gefaltete Ecke 139">
            <a:extLst>
              <a:ext uri="{FF2B5EF4-FFF2-40B4-BE49-F238E27FC236}">
                <a16:creationId xmlns:a16="http://schemas.microsoft.com/office/drawing/2014/main" id="{1326476F-1268-4508-814B-A9C89CD9CF83}"/>
              </a:ext>
            </a:extLst>
          </p:cNvPr>
          <p:cNvSpPr/>
          <p:nvPr/>
        </p:nvSpPr>
        <p:spPr>
          <a:xfrm>
            <a:off x="10033089" y="7447796"/>
            <a:ext cx="1055409" cy="634787"/>
          </a:xfrm>
          <a:prstGeom prst="foldedCorner">
            <a:avLst/>
          </a:prstGeom>
          <a:gradFill>
            <a:gsLst>
              <a:gs pos="0">
                <a:srgbClr val="FF0000"/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b="1" dirty="0" err="1">
                <a:solidFill>
                  <a:schemeClr val="bg1"/>
                </a:solidFill>
              </a:rPr>
              <a:t>Signed</a:t>
            </a:r>
            <a:endParaRPr lang="de-DE" sz="1400" b="1" dirty="0">
              <a:solidFill>
                <a:schemeClr val="bg1"/>
              </a:solidFill>
            </a:endParaRPr>
          </a:p>
          <a:p>
            <a:pPr algn="ctr"/>
            <a:r>
              <a:rPr lang="de-DE" sz="1400" b="1" dirty="0">
                <a:solidFill>
                  <a:schemeClr val="bg1"/>
                </a:solidFill>
              </a:rPr>
              <a:t>Workflow</a:t>
            </a:r>
          </a:p>
        </p:txBody>
      </p:sp>
      <p:sp>
        <p:nvSpPr>
          <p:cNvPr id="141" name="Ellipse 140">
            <a:extLst>
              <a:ext uri="{FF2B5EF4-FFF2-40B4-BE49-F238E27FC236}">
                <a16:creationId xmlns:a16="http://schemas.microsoft.com/office/drawing/2014/main" id="{0F516A32-699D-48D1-BEE3-114B6EA3F2D1}"/>
              </a:ext>
            </a:extLst>
          </p:cNvPr>
          <p:cNvSpPr/>
          <p:nvPr/>
        </p:nvSpPr>
        <p:spPr>
          <a:xfrm>
            <a:off x="11119482" y="6954369"/>
            <a:ext cx="1497804" cy="648504"/>
          </a:xfrm>
          <a:prstGeom prst="ellipse">
            <a:avLst/>
          </a:prstGeom>
          <a:gradFill>
            <a:gsLst>
              <a:gs pos="0">
                <a:schemeClr val="tx2">
                  <a:lumMod val="40000"/>
                  <a:lumOff val="60000"/>
                </a:schemeClr>
              </a:gs>
              <a:gs pos="100000">
                <a:srgbClr val="FF0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r>
              <a:rPr lang="de-DE" sz="1400" b="1" dirty="0" err="1">
                <a:solidFill>
                  <a:prstClr val="white"/>
                </a:solidFill>
                <a:latin typeface="Arial"/>
              </a:rPr>
              <a:t>Signing</a:t>
            </a:r>
            <a:r>
              <a:rPr lang="de-DE" sz="1400" b="1" dirty="0">
                <a:solidFill>
                  <a:prstClr val="white"/>
                </a:solidFill>
                <a:latin typeface="Arial"/>
              </a:rPr>
              <a:t> Certificate</a:t>
            </a:r>
          </a:p>
        </p:txBody>
      </p:sp>
      <p:cxnSp>
        <p:nvCxnSpPr>
          <p:cNvPr id="142" name="Verbinder: gewinkelt 141">
            <a:extLst>
              <a:ext uri="{FF2B5EF4-FFF2-40B4-BE49-F238E27FC236}">
                <a16:creationId xmlns:a16="http://schemas.microsoft.com/office/drawing/2014/main" id="{18C5032E-2B6F-4A63-9926-E6C3C141513E}"/>
              </a:ext>
            </a:extLst>
          </p:cNvPr>
          <p:cNvCxnSpPr>
            <a:cxnSpLocks/>
            <a:stCxn id="140" idx="1"/>
          </p:cNvCxnSpPr>
          <p:nvPr/>
        </p:nvCxnSpPr>
        <p:spPr>
          <a:xfrm rot="10800000" flipV="1">
            <a:off x="9836921" y="7765190"/>
            <a:ext cx="196169" cy="853994"/>
          </a:xfrm>
          <a:prstGeom prst="bentConnector2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4" name="Verbinder: gewinkelt 143">
            <a:extLst>
              <a:ext uri="{FF2B5EF4-FFF2-40B4-BE49-F238E27FC236}">
                <a16:creationId xmlns:a16="http://schemas.microsoft.com/office/drawing/2014/main" id="{2A2C5560-6D88-4764-AA21-7905708E17FC}"/>
              </a:ext>
            </a:extLst>
          </p:cNvPr>
          <p:cNvCxnSpPr>
            <a:cxnSpLocks/>
            <a:stCxn id="141" idx="4"/>
            <a:endCxn id="140" idx="3"/>
          </p:cNvCxnSpPr>
          <p:nvPr/>
        </p:nvCxnSpPr>
        <p:spPr>
          <a:xfrm rot="5400000">
            <a:off x="11397283" y="7294088"/>
            <a:ext cx="162317" cy="779886"/>
          </a:xfrm>
          <a:prstGeom prst="bentConnector2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7" name="Verbinder: gewinkelt 146">
            <a:extLst>
              <a:ext uri="{FF2B5EF4-FFF2-40B4-BE49-F238E27FC236}">
                <a16:creationId xmlns:a16="http://schemas.microsoft.com/office/drawing/2014/main" id="{99B1821C-F9D0-4D14-A002-297F5A38063E}"/>
              </a:ext>
            </a:extLst>
          </p:cNvPr>
          <p:cNvCxnSpPr>
            <a:cxnSpLocks/>
            <a:stCxn id="54" idx="3"/>
            <a:endCxn id="141" idx="0"/>
          </p:cNvCxnSpPr>
          <p:nvPr/>
        </p:nvCxnSpPr>
        <p:spPr>
          <a:xfrm>
            <a:off x="10739334" y="6630890"/>
            <a:ext cx="1129050" cy="323479"/>
          </a:xfrm>
          <a:prstGeom prst="bentConnector2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1" name="Textfeld 150">
            <a:extLst>
              <a:ext uri="{FF2B5EF4-FFF2-40B4-BE49-F238E27FC236}">
                <a16:creationId xmlns:a16="http://schemas.microsoft.com/office/drawing/2014/main" id="{EC6311C8-4AA8-4FD9-93BB-0DCE6F9C5FEB}"/>
              </a:ext>
            </a:extLst>
          </p:cNvPr>
          <p:cNvSpPr txBox="1"/>
          <p:nvPr/>
        </p:nvSpPr>
        <p:spPr>
          <a:xfrm>
            <a:off x="10733221" y="6637609"/>
            <a:ext cx="1968646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de-DE" sz="1400" dirty="0" err="1">
                <a:solidFill>
                  <a:prstClr val="black"/>
                </a:solidFill>
                <a:latin typeface="Arial"/>
                <a:ea typeface="ヒラギノ角ゴ Pro W3" pitchFamily="-109" charset="-128"/>
                <a:cs typeface="Arial"/>
              </a:rPr>
              <a:t>verify</a:t>
            </a:r>
            <a:endParaRPr lang="de-DE" sz="1200" dirty="0">
              <a:solidFill>
                <a:prstClr val="black"/>
              </a:solidFill>
              <a:latin typeface="Arial"/>
              <a:ea typeface="ヒラギノ角ゴ Pro W3" pitchFamily="-109" charset="-128"/>
              <a:cs typeface="Arial"/>
            </a:endParaRPr>
          </a:p>
        </p:txBody>
      </p:sp>
      <p:grpSp>
        <p:nvGrpSpPr>
          <p:cNvPr id="173" name="Gruppieren 172">
            <a:extLst>
              <a:ext uri="{FF2B5EF4-FFF2-40B4-BE49-F238E27FC236}">
                <a16:creationId xmlns:a16="http://schemas.microsoft.com/office/drawing/2014/main" id="{2DF49739-76D8-45F0-BA42-5B81371710E0}"/>
              </a:ext>
            </a:extLst>
          </p:cNvPr>
          <p:cNvGrpSpPr/>
          <p:nvPr/>
        </p:nvGrpSpPr>
        <p:grpSpPr>
          <a:xfrm>
            <a:off x="8481557" y="8900100"/>
            <a:ext cx="4289094" cy="1750554"/>
            <a:chOff x="8481557" y="8900100"/>
            <a:chExt cx="4289094" cy="1750554"/>
          </a:xfrm>
        </p:grpSpPr>
        <p:sp>
          <p:nvSpPr>
            <p:cNvPr id="85" name="Abgerundetes Rechteck 120">
              <a:extLst>
                <a:ext uri="{FF2B5EF4-FFF2-40B4-BE49-F238E27FC236}">
                  <a16:creationId xmlns:a16="http://schemas.microsoft.com/office/drawing/2014/main" id="{4006AC59-EE6C-40DD-9BA6-8539B02140BE}"/>
                </a:ext>
              </a:extLst>
            </p:cNvPr>
            <p:cNvSpPr/>
            <p:nvPr/>
          </p:nvSpPr>
          <p:spPr>
            <a:xfrm>
              <a:off x="8947587" y="9375751"/>
              <a:ext cx="1085009" cy="51861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Gill Sans" pitchFamily="-109" charset="0"/>
                </a:rPr>
                <a:t>Agent </a:t>
              </a:r>
            </a:p>
          </p:txBody>
        </p:sp>
        <p:sp>
          <p:nvSpPr>
            <p:cNvPr id="86" name="Rechteck 85">
              <a:extLst>
                <a:ext uri="{FF2B5EF4-FFF2-40B4-BE49-F238E27FC236}">
                  <a16:creationId xmlns:a16="http://schemas.microsoft.com/office/drawing/2014/main" id="{C5246368-FBA2-4B68-A21C-B387D512CCB0}"/>
                </a:ext>
              </a:extLst>
            </p:cNvPr>
            <p:cNvSpPr/>
            <p:nvPr/>
          </p:nvSpPr>
          <p:spPr>
            <a:xfrm>
              <a:off x="8481557" y="8900841"/>
              <a:ext cx="4289094" cy="1749813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4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endParaRPr>
            </a:p>
          </p:txBody>
        </p:sp>
        <p:sp>
          <p:nvSpPr>
            <p:cNvPr id="87" name="Textfeld 86">
              <a:extLst>
                <a:ext uri="{FF2B5EF4-FFF2-40B4-BE49-F238E27FC236}">
                  <a16:creationId xmlns:a16="http://schemas.microsoft.com/office/drawing/2014/main" id="{5EE23ABB-97CE-4E58-BF03-7B49AA295BB7}"/>
                </a:ext>
              </a:extLst>
            </p:cNvPr>
            <p:cNvSpPr txBox="1"/>
            <p:nvPr/>
          </p:nvSpPr>
          <p:spPr>
            <a:xfrm>
              <a:off x="8515404" y="8900100"/>
              <a:ext cx="1762323" cy="307777"/>
            </a:xfrm>
            <a:prstGeom prst="rect">
              <a:avLst/>
            </a:prstGeom>
          </p:spPr>
          <p:txBody>
            <a:bodyPr wrap="square" rtlCol="0">
              <a:spAutoFit/>
            </a:bodyPr>
            <a:lstStyle/>
            <a:p>
              <a:pPr marL="211501" marR="0" lvl="0" indent="-211501" algn="l" defTabSz="282001" rtl="0" eaLnBrk="0" fontAlgn="base" latinLnBrk="0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de-DE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ヒラギノ角ゴ Pro W3" pitchFamily="-109" charset="-128"/>
                  <a:cs typeface="Arial"/>
                  <a:sym typeface="Gill Sans" pitchFamily="-109" charset="0"/>
                </a:rPr>
                <a:t>JS7 Agent Instance</a:t>
              </a:r>
            </a:p>
          </p:txBody>
        </p:sp>
        <p:sp>
          <p:nvSpPr>
            <p:cNvPr id="152" name="Ellipse 151">
              <a:extLst>
                <a:ext uri="{FF2B5EF4-FFF2-40B4-BE49-F238E27FC236}">
                  <a16:creationId xmlns:a16="http://schemas.microsoft.com/office/drawing/2014/main" id="{E0885EB7-4FB6-40F3-B094-26BF439390B6}"/>
                </a:ext>
              </a:extLst>
            </p:cNvPr>
            <p:cNvSpPr/>
            <p:nvPr/>
          </p:nvSpPr>
          <p:spPr>
            <a:xfrm>
              <a:off x="11162140" y="9310527"/>
              <a:ext cx="1497804" cy="648504"/>
            </a:xfrm>
            <a:prstGeom prst="ellipse">
              <a:avLst/>
            </a:prstGeom>
            <a:gradFill>
              <a:gsLst>
                <a:gs pos="0">
                  <a:schemeClr val="tx2">
                    <a:lumMod val="40000"/>
                    <a:lumOff val="60000"/>
                  </a:schemeClr>
                </a:gs>
                <a:gs pos="100000">
                  <a:srgbClr val="FF0000"/>
                </a:gs>
              </a:gsLst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r>
                <a:rPr lang="de-DE" sz="1400" b="1" dirty="0" err="1">
                  <a:solidFill>
                    <a:prstClr val="white"/>
                  </a:solidFill>
                  <a:latin typeface="Arial"/>
                </a:rPr>
                <a:t>Signing</a:t>
              </a:r>
              <a:r>
                <a:rPr lang="de-DE" sz="1400" b="1" dirty="0">
                  <a:solidFill>
                    <a:prstClr val="white"/>
                  </a:solidFill>
                  <a:latin typeface="Arial"/>
                </a:rPr>
                <a:t> Certificate</a:t>
              </a:r>
            </a:p>
          </p:txBody>
        </p:sp>
        <p:sp>
          <p:nvSpPr>
            <p:cNvPr id="153" name="Rechteck: gefaltete Ecke 152">
              <a:extLst>
                <a:ext uri="{FF2B5EF4-FFF2-40B4-BE49-F238E27FC236}">
                  <a16:creationId xmlns:a16="http://schemas.microsoft.com/office/drawing/2014/main" id="{9181D90B-2ABB-4E4F-AE0F-552EFB499923}"/>
                </a:ext>
              </a:extLst>
            </p:cNvPr>
            <p:cNvSpPr/>
            <p:nvPr/>
          </p:nvSpPr>
          <p:spPr>
            <a:xfrm>
              <a:off x="10141062" y="9868291"/>
              <a:ext cx="1055409" cy="634787"/>
            </a:xfrm>
            <a:prstGeom prst="foldedCorner">
              <a:avLst/>
            </a:prstGeom>
            <a:gradFill>
              <a:gsLst>
                <a:gs pos="0">
                  <a:srgbClr val="FF0000"/>
                </a:gs>
                <a:gs pos="100000">
                  <a:schemeClr val="accent1">
                    <a:tint val="50000"/>
                    <a:shade val="100000"/>
                    <a:satMod val="350000"/>
                  </a:schemeClr>
                </a:gs>
              </a:gsLst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400" b="1" dirty="0" err="1">
                  <a:solidFill>
                    <a:schemeClr val="bg1"/>
                  </a:solidFill>
                </a:rPr>
                <a:t>Signed</a:t>
              </a:r>
              <a:endParaRPr lang="de-DE" sz="1400" b="1" dirty="0">
                <a:solidFill>
                  <a:schemeClr val="bg1"/>
                </a:solidFill>
              </a:endParaRPr>
            </a:p>
            <a:p>
              <a:pPr algn="ctr"/>
              <a:r>
                <a:rPr lang="de-DE" sz="1400" b="1" dirty="0">
                  <a:solidFill>
                    <a:schemeClr val="bg1"/>
                  </a:solidFill>
                </a:rPr>
                <a:t>Workflow</a:t>
              </a:r>
            </a:p>
          </p:txBody>
        </p:sp>
        <p:cxnSp>
          <p:nvCxnSpPr>
            <p:cNvPr id="155" name="Verbinder: gewinkelt 154">
              <a:extLst>
                <a:ext uri="{FF2B5EF4-FFF2-40B4-BE49-F238E27FC236}">
                  <a16:creationId xmlns:a16="http://schemas.microsoft.com/office/drawing/2014/main" id="{EDDD57F4-6F2B-4559-A79C-C0F6A610B5C9}"/>
                </a:ext>
              </a:extLst>
            </p:cNvPr>
            <p:cNvCxnSpPr>
              <a:cxnSpLocks/>
              <a:stCxn id="152" idx="4"/>
              <a:endCxn id="153" idx="3"/>
            </p:cNvCxnSpPr>
            <p:nvPr/>
          </p:nvCxnSpPr>
          <p:spPr>
            <a:xfrm rot="5400000">
              <a:off x="11440430" y="9715073"/>
              <a:ext cx="226654" cy="714571"/>
            </a:xfrm>
            <a:prstGeom prst="bentConnector2">
              <a:avLst/>
            </a:prstGeom>
            <a:ln w="5080">
              <a:solidFill>
                <a:schemeClr val="tx1"/>
              </a:solidFill>
              <a:headEnd type="none"/>
              <a:tailEnd type="triangle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7" name="Gerade Verbindung mit Pfeil 156">
              <a:extLst>
                <a:ext uri="{FF2B5EF4-FFF2-40B4-BE49-F238E27FC236}">
                  <a16:creationId xmlns:a16="http://schemas.microsoft.com/office/drawing/2014/main" id="{B77862A5-82FD-48DF-8056-F0E6203B50D3}"/>
                </a:ext>
              </a:extLst>
            </p:cNvPr>
            <p:cNvCxnSpPr>
              <a:stCxn id="85" idx="3"/>
              <a:endCxn id="152" idx="2"/>
            </p:cNvCxnSpPr>
            <p:nvPr/>
          </p:nvCxnSpPr>
          <p:spPr>
            <a:xfrm flipV="1">
              <a:off x="10032596" y="9634779"/>
              <a:ext cx="1129544" cy="280"/>
            </a:xfrm>
            <a:prstGeom prst="straightConnector1">
              <a:avLst/>
            </a:prstGeom>
            <a:ln w="5080">
              <a:solidFill>
                <a:schemeClr val="tx1"/>
              </a:solidFill>
              <a:headEnd type="none"/>
              <a:tailEnd type="triangle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74" name="Gruppieren 173">
            <a:extLst>
              <a:ext uri="{FF2B5EF4-FFF2-40B4-BE49-F238E27FC236}">
                <a16:creationId xmlns:a16="http://schemas.microsoft.com/office/drawing/2014/main" id="{9860EE72-A18D-4BF7-A256-3F80BCC7DF8C}"/>
              </a:ext>
            </a:extLst>
          </p:cNvPr>
          <p:cNvGrpSpPr/>
          <p:nvPr/>
        </p:nvGrpSpPr>
        <p:grpSpPr>
          <a:xfrm>
            <a:off x="3899440" y="8915145"/>
            <a:ext cx="4289094" cy="1750554"/>
            <a:chOff x="8481557" y="8900100"/>
            <a:chExt cx="4289094" cy="1750554"/>
          </a:xfrm>
        </p:grpSpPr>
        <p:sp>
          <p:nvSpPr>
            <p:cNvPr id="175" name="Abgerundetes Rechteck 120">
              <a:extLst>
                <a:ext uri="{FF2B5EF4-FFF2-40B4-BE49-F238E27FC236}">
                  <a16:creationId xmlns:a16="http://schemas.microsoft.com/office/drawing/2014/main" id="{181F3751-059A-41E1-AC3F-0A33BCBBB9C8}"/>
                </a:ext>
              </a:extLst>
            </p:cNvPr>
            <p:cNvSpPr/>
            <p:nvPr/>
          </p:nvSpPr>
          <p:spPr>
            <a:xfrm>
              <a:off x="8947587" y="9375751"/>
              <a:ext cx="1085009" cy="51861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Gill Sans" pitchFamily="-109" charset="0"/>
                </a:rPr>
                <a:t>Agent </a:t>
              </a:r>
            </a:p>
          </p:txBody>
        </p:sp>
        <p:sp>
          <p:nvSpPr>
            <p:cNvPr id="176" name="Rechteck 175">
              <a:extLst>
                <a:ext uri="{FF2B5EF4-FFF2-40B4-BE49-F238E27FC236}">
                  <a16:creationId xmlns:a16="http://schemas.microsoft.com/office/drawing/2014/main" id="{FFDB52FC-7091-4CD8-9E59-2E8A555725AC}"/>
                </a:ext>
              </a:extLst>
            </p:cNvPr>
            <p:cNvSpPr/>
            <p:nvPr/>
          </p:nvSpPr>
          <p:spPr>
            <a:xfrm>
              <a:off x="8481557" y="8900841"/>
              <a:ext cx="4289094" cy="1749813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4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endParaRPr>
            </a:p>
          </p:txBody>
        </p:sp>
        <p:sp>
          <p:nvSpPr>
            <p:cNvPr id="177" name="Textfeld 176">
              <a:extLst>
                <a:ext uri="{FF2B5EF4-FFF2-40B4-BE49-F238E27FC236}">
                  <a16:creationId xmlns:a16="http://schemas.microsoft.com/office/drawing/2014/main" id="{3B16E448-5842-482E-BB4B-2A42B1250453}"/>
                </a:ext>
              </a:extLst>
            </p:cNvPr>
            <p:cNvSpPr txBox="1"/>
            <p:nvPr/>
          </p:nvSpPr>
          <p:spPr>
            <a:xfrm>
              <a:off x="8505879" y="8900100"/>
              <a:ext cx="2463786" cy="307777"/>
            </a:xfrm>
            <a:prstGeom prst="rect">
              <a:avLst/>
            </a:prstGeom>
          </p:spPr>
          <p:txBody>
            <a:bodyPr wrap="square" rtlCol="0">
              <a:spAutoFit/>
            </a:bodyPr>
            <a:lstStyle/>
            <a:p>
              <a:pPr marL="211501" marR="0" lvl="0" indent="-211501" algn="l" defTabSz="282001" rtl="0" eaLnBrk="0" fontAlgn="base" latinLnBrk="0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de-DE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ヒラギノ角ゴ Pro W3" pitchFamily="-109" charset="-128"/>
                  <a:cs typeface="Arial"/>
                  <a:sym typeface="Gill Sans" pitchFamily="-109" charset="0"/>
                </a:rPr>
                <a:t>JS7 Agent Instance</a:t>
              </a:r>
            </a:p>
          </p:txBody>
        </p:sp>
        <p:sp>
          <p:nvSpPr>
            <p:cNvPr id="178" name="Ellipse 177">
              <a:extLst>
                <a:ext uri="{FF2B5EF4-FFF2-40B4-BE49-F238E27FC236}">
                  <a16:creationId xmlns:a16="http://schemas.microsoft.com/office/drawing/2014/main" id="{9F10C093-F9C5-45FD-9130-E7BF9E62FD38}"/>
                </a:ext>
              </a:extLst>
            </p:cNvPr>
            <p:cNvSpPr/>
            <p:nvPr/>
          </p:nvSpPr>
          <p:spPr>
            <a:xfrm>
              <a:off x="11162140" y="9310527"/>
              <a:ext cx="1497804" cy="648504"/>
            </a:xfrm>
            <a:prstGeom prst="ellipse">
              <a:avLst/>
            </a:prstGeom>
            <a:gradFill>
              <a:gsLst>
                <a:gs pos="0">
                  <a:schemeClr val="tx2">
                    <a:lumMod val="40000"/>
                    <a:lumOff val="60000"/>
                  </a:schemeClr>
                </a:gs>
                <a:gs pos="100000">
                  <a:srgbClr val="FF0000"/>
                </a:gs>
              </a:gsLst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r>
                <a:rPr lang="de-DE" sz="1400" b="1" dirty="0" err="1">
                  <a:solidFill>
                    <a:prstClr val="white"/>
                  </a:solidFill>
                  <a:latin typeface="Arial"/>
                </a:rPr>
                <a:t>Signing</a:t>
              </a:r>
              <a:r>
                <a:rPr lang="de-DE" sz="1400" b="1" dirty="0">
                  <a:solidFill>
                    <a:prstClr val="white"/>
                  </a:solidFill>
                  <a:latin typeface="Arial"/>
                </a:rPr>
                <a:t> Certificate</a:t>
              </a:r>
            </a:p>
          </p:txBody>
        </p:sp>
        <p:sp>
          <p:nvSpPr>
            <p:cNvPr id="179" name="Rechteck: gefaltete Ecke 178">
              <a:extLst>
                <a:ext uri="{FF2B5EF4-FFF2-40B4-BE49-F238E27FC236}">
                  <a16:creationId xmlns:a16="http://schemas.microsoft.com/office/drawing/2014/main" id="{8E415E10-B4B1-43E4-8514-079D1F510A4E}"/>
                </a:ext>
              </a:extLst>
            </p:cNvPr>
            <p:cNvSpPr/>
            <p:nvPr/>
          </p:nvSpPr>
          <p:spPr>
            <a:xfrm>
              <a:off x="10141062" y="9868291"/>
              <a:ext cx="1055409" cy="634787"/>
            </a:xfrm>
            <a:prstGeom prst="foldedCorner">
              <a:avLst/>
            </a:prstGeom>
            <a:gradFill>
              <a:gsLst>
                <a:gs pos="0">
                  <a:srgbClr val="FF0000"/>
                </a:gs>
                <a:gs pos="100000">
                  <a:schemeClr val="accent1">
                    <a:tint val="50000"/>
                    <a:shade val="100000"/>
                    <a:satMod val="350000"/>
                  </a:schemeClr>
                </a:gs>
              </a:gsLst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400" b="1" dirty="0" err="1">
                  <a:solidFill>
                    <a:schemeClr val="bg1"/>
                  </a:solidFill>
                </a:rPr>
                <a:t>Signed</a:t>
              </a:r>
              <a:endParaRPr lang="de-DE" sz="1400" b="1" dirty="0">
                <a:solidFill>
                  <a:schemeClr val="bg1"/>
                </a:solidFill>
              </a:endParaRPr>
            </a:p>
            <a:p>
              <a:pPr algn="ctr"/>
              <a:r>
                <a:rPr lang="de-DE" sz="1400" b="1" dirty="0">
                  <a:solidFill>
                    <a:schemeClr val="bg1"/>
                  </a:solidFill>
                </a:rPr>
                <a:t>Workflow</a:t>
              </a:r>
            </a:p>
          </p:txBody>
        </p:sp>
        <p:cxnSp>
          <p:nvCxnSpPr>
            <p:cNvPr id="180" name="Verbinder: gewinkelt 179">
              <a:extLst>
                <a:ext uri="{FF2B5EF4-FFF2-40B4-BE49-F238E27FC236}">
                  <a16:creationId xmlns:a16="http://schemas.microsoft.com/office/drawing/2014/main" id="{29DD9DF7-80B0-4175-85A4-94B7C6B4CDBC}"/>
                </a:ext>
              </a:extLst>
            </p:cNvPr>
            <p:cNvCxnSpPr>
              <a:cxnSpLocks/>
              <a:stCxn id="178" idx="4"/>
              <a:endCxn id="179" idx="3"/>
            </p:cNvCxnSpPr>
            <p:nvPr/>
          </p:nvCxnSpPr>
          <p:spPr>
            <a:xfrm rot="5400000">
              <a:off x="11440430" y="9715073"/>
              <a:ext cx="226654" cy="714571"/>
            </a:xfrm>
            <a:prstGeom prst="bentConnector2">
              <a:avLst/>
            </a:prstGeom>
            <a:ln w="5080">
              <a:solidFill>
                <a:schemeClr val="tx1"/>
              </a:solidFill>
              <a:headEnd type="none"/>
              <a:tailEnd type="triangle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1" name="Gerade Verbindung mit Pfeil 180">
              <a:extLst>
                <a:ext uri="{FF2B5EF4-FFF2-40B4-BE49-F238E27FC236}">
                  <a16:creationId xmlns:a16="http://schemas.microsoft.com/office/drawing/2014/main" id="{45E27E19-FE0C-4122-BBA8-0B5DAC49FF69}"/>
                </a:ext>
              </a:extLst>
            </p:cNvPr>
            <p:cNvCxnSpPr>
              <a:stCxn id="175" idx="3"/>
              <a:endCxn id="178" idx="2"/>
            </p:cNvCxnSpPr>
            <p:nvPr/>
          </p:nvCxnSpPr>
          <p:spPr>
            <a:xfrm flipV="1">
              <a:off x="10032596" y="9634779"/>
              <a:ext cx="1129544" cy="280"/>
            </a:xfrm>
            <a:prstGeom prst="straightConnector1">
              <a:avLst/>
            </a:prstGeom>
            <a:ln w="5080">
              <a:solidFill>
                <a:schemeClr val="tx1"/>
              </a:solidFill>
              <a:headEnd type="none"/>
              <a:tailEnd type="triangle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81192488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Inhaltsplatzhalter 32"/>
          <p:cNvSpPr>
            <a:spLocks noGrp="1"/>
          </p:cNvSpPr>
          <p:nvPr>
            <p:ph sz="quarter" idx="11"/>
          </p:nvPr>
        </p:nvSpPr>
        <p:spPr>
          <a:xfrm>
            <a:off x="342933" y="2400300"/>
            <a:ext cx="2893753" cy="8001000"/>
          </a:xfrm>
        </p:spPr>
        <p:txBody>
          <a:bodyPr/>
          <a:lstStyle/>
          <a:p>
            <a:pPr marL="0" indent="0">
              <a:buNone/>
            </a:pPr>
            <a:r>
              <a:rPr lang="de-DE" sz="1700" b="1" dirty="0"/>
              <a:t>External </a:t>
            </a:r>
            <a:r>
              <a:rPr lang="de-DE" sz="1700" b="1" dirty="0" err="1"/>
              <a:t>Signing</a:t>
            </a:r>
            <a:endParaRPr lang="de-DE" sz="1700" b="1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800" dirty="0"/>
              <a:t>Workflows </a:t>
            </a:r>
            <a:r>
              <a:rPr lang="de-DE" sz="1800" dirty="0" err="1"/>
              <a:t>are</a:t>
            </a:r>
            <a:r>
              <a:rPr lang="de-DE" sz="1800" dirty="0"/>
              <a:t> </a:t>
            </a:r>
            <a:r>
              <a:rPr lang="de-DE" sz="1800" dirty="0" err="1"/>
              <a:t>signed</a:t>
            </a:r>
            <a:r>
              <a:rPr lang="de-DE" sz="1800" dirty="0"/>
              <a:t> </a:t>
            </a:r>
            <a:r>
              <a:rPr lang="de-DE" sz="1800" dirty="0" err="1"/>
              <a:t>for</a:t>
            </a:r>
            <a:r>
              <a:rPr lang="de-DE" sz="1800" dirty="0"/>
              <a:t> </a:t>
            </a:r>
            <a:r>
              <a:rPr lang="de-DE" sz="1800" dirty="0" err="1"/>
              <a:t>deployment</a:t>
            </a:r>
            <a:r>
              <a:rPr lang="de-DE" sz="1800" dirty="0"/>
              <a:t> </a:t>
            </a:r>
            <a:r>
              <a:rPr lang="de-DE" sz="1800" dirty="0" err="1"/>
              <a:t>performing</a:t>
            </a:r>
            <a:r>
              <a:rPr lang="de-DE" sz="1800" dirty="0"/>
              <a:t> </a:t>
            </a:r>
            <a:r>
              <a:rPr lang="de-DE" sz="1800" dirty="0" err="1"/>
              <a:t>the</a:t>
            </a:r>
            <a:r>
              <a:rPr lang="de-DE" sz="1800" dirty="0"/>
              <a:t> </a:t>
            </a:r>
            <a:r>
              <a:rPr lang="de-DE" sz="1800" dirty="0" err="1"/>
              <a:t>signing</a:t>
            </a:r>
            <a:r>
              <a:rPr lang="de-DE" sz="1800" dirty="0"/>
              <a:t> </a:t>
            </a:r>
            <a:r>
              <a:rPr lang="de-DE" sz="1800" dirty="0" err="1"/>
              <a:t>from</a:t>
            </a:r>
            <a:r>
              <a:rPr lang="de-DE" sz="1800" dirty="0"/>
              <a:t> a </a:t>
            </a:r>
            <a:r>
              <a:rPr lang="de-DE" sz="1800" dirty="0" err="1"/>
              <a:t>secure</a:t>
            </a:r>
            <a:r>
              <a:rPr lang="de-DE" sz="1800" dirty="0"/>
              <a:t> external </a:t>
            </a:r>
            <a:r>
              <a:rPr lang="de-DE" sz="1800" dirty="0" err="1"/>
              <a:t>device</a:t>
            </a:r>
            <a:r>
              <a:rPr lang="de-DE" sz="1800" dirty="0"/>
              <a:t>. 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800" dirty="0"/>
              <a:t>The </a:t>
            </a:r>
            <a:r>
              <a:rPr lang="de-DE" sz="1800" dirty="0" err="1"/>
              <a:t>signature</a:t>
            </a:r>
            <a:r>
              <a:rPr lang="de-DE" sz="1800" dirty="0"/>
              <a:t> </a:t>
            </a:r>
            <a:r>
              <a:rPr lang="de-DE" sz="1800" dirty="0" err="1"/>
              <a:t>is</a:t>
            </a:r>
            <a:r>
              <a:rPr lang="de-DE" sz="1800" dirty="0"/>
              <a:t> </a:t>
            </a:r>
            <a:r>
              <a:rPr lang="de-DE" sz="1800" dirty="0" err="1"/>
              <a:t>deployed</a:t>
            </a:r>
            <a:r>
              <a:rPr lang="de-DE" sz="1800" dirty="0"/>
              <a:t> </a:t>
            </a:r>
            <a:r>
              <a:rPr lang="de-DE" sz="1800" dirty="0" err="1"/>
              <a:t>with</a:t>
            </a:r>
            <a:r>
              <a:rPr lang="de-DE" sz="1800" dirty="0"/>
              <a:t> </a:t>
            </a:r>
            <a:r>
              <a:rPr lang="de-DE" sz="1800" dirty="0" err="1"/>
              <a:t>the</a:t>
            </a:r>
            <a:r>
              <a:rPr lang="de-DE" sz="1800" dirty="0"/>
              <a:t> </a:t>
            </a:r>
            <a:r>
              <a:rPr lang="de-DE" sz="1800" dirty="0" err="1"/>
              <a:t>workflow</a:t>
            </a:r>
            <a:endParaRPr lang="de-DE" sz="1800" dirty="0"/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endParaRPr lang="de-DE" sz="1700" dirty="0"/>
          </a:p>
          <a:p>
            <a:pPr marL="0" indent="0">
              <a:buNone/>
            </a:pPr>
            <a:r>
              <a:rPr lang="de-DE" sz="1800" b="1" dirty="0"/>
              <a:t>Controller </a:t>
            </a:r>
            <a:r>
              <a:rPr lang="de-DE" sz="1800" b="1" dirty="0" err="1"/>
              <a:t>Signature</a:t>
            </a:r>
            <a:r>
              <a:rPr lang="de-DE" sz="1800" b="1" dirty="0"/>
              <a:t> Check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800" dirty="0"/>
              <a:t>Workflows </a:t>
            </a:r>
            <a:r>
              <a:rPr lang="de-DE" sz="1800" dirty="0" err="1"/>
              <a:t>are</a:t>
            </a:r>
            <a:r>
              <a:rPr lang="de-DE" sz="1800" dirty="0"/>
              <a:t> </a:t>
            </a:r>
            <a:r>
              <a:rPr lang="de-DE" sz="1800" dirty="0" err="1"/>
              <a:t>checked</a:t>
            </a:r>
            <a:r>
              <a:rPr lang="de-DE" sz="1800" dirty="0"/>
              <a:t> </a:t>
            </a:r>
            <a:r>
              <a:rPr lang="de-DE" sz="1800" dirty="0" err="1"/>
              <a:t>if</a:t>
            </a:r>
            <a:r>
              <a:rPr lang="de-DE" sz="1800" dirty="0"/>
              <a:t> </a:t>
            </a:r>
            <a:r>
              <a:rPr lang="de-DE" sz="1800" dirty="0" err="1"/>
              <a:t>they</a:t>
            </a:r>
            <a:r>
              <a:rPr lang="de-DE" sz="1800" dirty="0"/>
              <a:t> match </a:t>
            </a:r>
            <a:r>
              <a:rPr lang="de-DE" sz="1800" dirty="0" err="1"/>
              <a:t>the</a:t>
            </a:r>
            <a:r>
              <a:rPr lang="de-DE" sz="1800" dirty="0"/>
              <a:t> </a:t>
            </a:r>
            <a:r>
              <a:rPr lang="de-DE" sz="1800" dirty="0" err="1"/>
              <a:t>signature</a:t>
            </a:r>
            <a:r>
              <a:rPr lang="de-DE" sz="1800" dirty="0"/>
              <a:t> </a:t>
            </a:r>
            <a:r>
              <a:rPr lang="de-DE" sz="1800" dirty="0" err="1"/>
              <a:t>provided</a:t>
            </a:r>
            <a:r>
              <a:rPr lang="de-DE" sz="1800" dirty="0"/>
              <a:t> </a:t>
            </a:r>
            <a:r>
              <a:rPr lang="de-DE" sz="1800" dirty="0" err="1"/>
              <a:t>with</a:t>
            </a:r>
            <a:r>
              <a:rPr lang="de-DE" sz="1800" dirty="0"/>
              <a:t> certificates </a:t>
            </a:r>
            <a:r>
              <a:rPr lang="de-DE" sz="1800" dirty="0" err="1"/>
              <a:t>available</a:t>
            </a:r>
            <a:r>
              <a:rPr lang="de-DE" sz="1800" dirty="0"/>
              <a:t> </a:t>
            </a:r>
            <a:r>
              <a:rPr lang="de-DE" sz="1800" dirty="0" err="1"/>
              <a:t>to</a:t>
            </a:r>
            <a:r>
              <a:rPr lang="de-DE" sz="1800" dirty="0"/>
              <a:t> </a:t>
            </a:r>
            <a:r>
              <a:rPr lang="de-DE" sz="1800" dirty="0" err="1"/>
              <a:t>the</a:t>
            </a:r>
            <a:r>
              <a:rPr lang="de-DE" sz="1800" dirty="0"/>
              <a:t> Controller and </a:t>
            </a:r>
            <a:r>
              <a:rPr lang="de-DE" sz="1800" dirty="0" err="1"/>
              <a:t>otherwise</a:t>
            </a:r>
            <a:r>
              <a:rPr lang="de-DE" sz="1800" dirty="0"/>
              <a:t> </a:t>
            </a:r>
            <a:r>
              <a:rPr lang="de-DE" sz="1800" dirty="0" err="1"/>
              <a:t>are</a:t>
            </a:r>
            <a:r>
              <a:rPr lang="de-DE" sz="1800" dirty="0"/>
              <a:t> </a:t>
            </a:r>
            <a:r>
              <a:rPr lang="de-DE" sz="1800" dirty="0" err="1"/>
              <a:t>denied</a:t>
            </a:r>
            <a:endParaRPr lang="de-DE" sz="18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800" dirty="0" err="1"/>
              <a:t>Similar</a:t>
            </a:r>
            <a:r>
              <a:rPr lang="de-DE" sz="1800" dirty="0"/>
              <a:t> check </a:t>
            </a:r>
            <a:r>
              <a:rPr lang="de-DE" sz="1800" dirty="0" err="1"/>
              <a:t>is</a:t>
            </a:r>
            <a:r>
              <a:rPr lang="de-DE" sz="1800" dirty="0"/>
              <a:t> </a:t>
            </a:r>
            <a:r>
              <a:rPr lang="de-DE" sz="1800" dirty="0" err="1"/>
              <a:t>performed</a:t>
            </a:r>
            <a:r>
              <a:rPr lang="de-DE" sz="1800" dirty="0"/>
              <a:t> </a:t>
            </a:r>
            <a:r>
              <a:rPr lang="de-DE" sz="1800" dirty="0" err="1"/>
              <a:t>by</a:t>
            </a:r>
            <a:r>
              <a:rPr lang="de-DE" sz="1800" dirty="0"/>
              <a:t> </a:t>
            </a:r>
            <a:r>
              <a:rPr lang="de-DE" sz="1800" dirty="0" err="1"/>
              <a:t>the</a:t>
            </a:r>
            <a:r>
              <a:rPr lang="de-DE" sz="1800" dirty="0"/>
              <a:t> Standby Controller </a:t>
            </a:r>
            <a:r>
              <a:rPr lang="de-DE" sz="1800" dirty="0" err="1"/>
              <a:t>that</a:t>
            </a:r>
            <a:r>
              <a:rPr lang="de-DE" sz="1800" dirty="0"/>
              <a:t> </a:t>
            </a:r>
            <a:r>
              <a:rPr lang="de-DE" sz="1800" dirty="0" err="1"/>
              <a:t>requires</a:t>
            </a:r>
            <a:r>
              <a:rPr lang="de-DE" sz="1800" dirty="0"/>
              <a:t> </a:t>
            </a:r>
            <a:r>
              <a:rPr lang="de-DE" sz="1800" dirty="0" err="1"/>
              <a:t>availability</a:t>
            </a:r>
            <a:r>
              <a:rPr lang="de-DE" sz="1800" dirty="0"/>
              <a:t> </a:t>
            </a:r>
            <a:r>
              <a:rPr lang="de-DE" sz="1800" dirty="0" err="1"/>
              <a:t>of</a:t>
            </a:r>
            <a:r>
              <a:rPr lang="de-DE" sz="1800" dirty="0"/>
              <a:t> </a:t>
            </a:r>
            <a:r>
              <a:rPr lang="de-DE" sz="1800" dirty="0" err="1"/>
              <a:t>the</a:t>
            </a:r>
            <a:r>
              <a:rPr lang="de-DE" sz="1800" dirty="0"/>
              <a:t> same certificates</a:t>
            </a:r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endParaRPr lang="de-DE" sz="1700" dirty="0"/>
          </a:p>
          <a:p>
            <a:pPr marL="0" indent="0">
              <a:buNone/>
            </a:pPr>
            <a:r>
              <a:rPr lang="de-DE" sz="1800" b="1" dirty="0"/>
              <a:t>Agent </a:t>
            </a:r>
            <a:r>
              <a:rPr lang="de-DE" sz="1800" b="1" dirty="0" err="1"/>
              <a:t>Signature</a:t>
            </a:r>
            <a:r>
              <a:rPr lang="de-DE" sz="1800" b="1" dirty="0"/>
              <a:t> Check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800" dirty="0"/>
              <a:t>Workflows </a:t>
            </a:r>
            <a:r>
              <a:rPr lang="de-DE" sz="1800" dirty="0" err="1"/>
              <a:t>are</a:t>
            </a:r>
            <a:r>
              <a:rPr lang="de-DE" sz="1800" dirty="0"/>
              <a:t> </a:t>
            </a:r>
            <a:r>
              <a:rPr lang="de-DE" sz="1800" dirty="0" err="1"/>
              <a:t>checked</a:t>
            </a:r>
            <a:r>
              <a:rPr lang="de-DE" sz="1800" dirty="0"/>
              <a:t> </a:t>
            </a:r>
            <a:r>
              <a:rPr lang="de-DE" sz="1800" dirty="0" err="1"/>
              <a:t>if</a:t>
            </a:r>
            <a:r>
              <a:rPr lang="de-DE" sz="1800" dirty="0"/>
              <a:t> </a:t>
            </a:r>
            <a:r>
              <a:rPr lang="de-DE" sz="1800" dirty="0" err="1"/>
              <a:t>they</a:t>
            </a:r>
            <a:r>
              <a:rPr lang="de-DE" sz="1800" dirty="0"/>
              <a:t> match </a:t>
            </a:r>
            <a:r>
              <a:rPr lang="de-DE" sz="1800" dirty="0" err="1"/>
              <a:t>the</a:t>
            </a:r>
            <a:r>
              <a:rPr lang="de-DE" sz="1800" dirty="0"/>
              <a:t> </a:t>
            </a:r>
            <a:r>
              <a:rPr lang="de-DE" sz="1800" dirty="0" err="1"/>
              <a:t>signature</a:t>
            </a:r>
            <a:r>
              <a:rPr lang="de-DE" sz="1800" dirty="0"/>
              <a:t> </a:t>
            </a:r>
            <a:r>
              <a:rPr lang="de-DE" sz="1800" dirty="0" err="1"/>
              <a:t>provided</a:t>
            </a:r>
            <a:r>
              <a:rPr lang="de-DE" sz="1800" dirty="0"/>
              <a:t> </a:t>
            </a:r>
            <a:r>
              <a:rPr lang="de-DE" sz="1800" dirty="0" err="1"/>
              <a:t>with</a:t>
            </a:r>
            <a:r>
              <a:rPr lang="de-DE" sz="1800" dirty="0"/>
              <a:t> certificates </a:t>
            </a:r>
            <a:r>
              <a:rPr lang="de-DE" sz="1800" dirty="0" err="1"/>
              <a:t>available</a:t>
            </a:r>
            <a:r>
              <a:rPr lang="de-DE" sz="1800" dirty="0"/>
              <a:t> </a:t>
            </a:r>
            <a:r>
              <a:rPr lang="de-DE" sz="1800" dirty="0" err="1"/>
              <a:t>to</a:t>
            </a:r>
            <a:r>
              <a:rPr lang="de-DE" sz="1800" dirty="0"/>
              <a:t> </a:t>
            </a:r>
            <a:r>
              <a:rPr lang="de-DE" sz="1800" dirty="0" err="1"/>
              <a:t>the</a:t>
            </a:r>
            <a:r>
              <a:rPr lang="de-DE" sz="1800" dirty="0"/>
              <a:t> Agent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800" dirty="0"/>
              <a:t>Workflows </a:t>
            </a:r>
            <a:r>
              <a:rPr lang="de-DE" sz="1800" dirty="0" err="1"/>
              <a:t>are</a:t>
            </a:r>
            <a:r>
              <a:rPr lang="de-DE" sz="1800" dirty="0"/>
              <a:t> not </a:t>
            </a:r>
            <a:r>
              <a:rPr lang="de-DE" sz="1800" dirty="0" err="1"/>
              <a:t>accepted</a:t>
            </a:r>
            <a:r>
              <a:rPr lang="de-DE" sz="1800" dirty="0"/>
              <a:t> in </a:t>
            </a:r>
            <a:r>
              <a:rPr lang="de-DE" sz="1800" dirty="0" err="1"/>
              <a:t>case</a:t>
            </a:r>
            <a:r>
              <a:rPr lang="de-DE" sz="1800" dirty="0"/>
              <a:t> </a:t>
            </a:r>
            <a:r>
              <a:rPr lang="de-DE" sz="1800" dirty="0" err="1"/>
              <a:t>of</a:t>
            </a:r>
            <a:r>
              <a:rPr lang="de-DE" sz="1800" dirty="0"/>
              <a:t> </a:t>
            </a:r>
            <a:r>
              <a:rPr lang="de-DE" sz="1800" dirty="0" err="1"/>
              <a:t>failed</a:t>
            </a:r>
            <a:r>
              <a:rPr lang="de-DE" sz="1800" dirty="0"/>
              <a:t> </a:t>
            </a:r>
            <a:r>
              <a:rPr lang="de-DE" sz="1800" dirty="0" err="1"/>
              <a:t>signature</a:t>
            </a:r>
            <a:r>
              <a:rPr lang="de-DE" sz="1800" dirty="0"/>
              <a:t> </a:t>
            </a:r>
            <a:r>
              <a:rPr lang="de-DE" sz="1800" dirty="0" err="1"/>
              <a:t>checks</a:t>
            </a:r>
            <a:endParaRPr lang="de-DE" sz="18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endParaRPr lang="de-DE" sz="1700" dirty="0"/>
          </a:p>
        </p:txBody>
      </p:sp>
      <p:sp>
        <p:nvSpPr>
          <p:cNvPr id="27" name="Titel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Secure Deployment: Security Level High</a:t>
            </a:r>
            <a:endParaRPr lang="de-DE" dirty="0"/>
          </a:p>
        </p:txBody>
      </p:sp>
      <p:sp>
        <p:nvSpPr>
          <p:cNvPr id="29" name="Textplatzhalter 2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/>
              <a:t>Secure Operation</a:t>
            </a:r>
            <a:endParaRPr lang="en-US" dirty="0"/>
          </a:p>
        </p:txBody>
      </p:sp>
      <p:sp>
        <p:nvSpPr>
          <p:cNvPr id="24" name="Abgerundetes Rechteck 99"/>
          <p:cNvSpPr/>
          <p:nvPr/>
        </p:nvSpPr>
        <p:spPr>
          <a:xfrm>
            <a:off x="4217460" y="3021295"/>
            <a:ext cx="1950720" cy="1051560"/>
          </a:xfrm>
          <a:prstGeom prst="roundRect">
            <a:avLst/>
          </a:prstGeom>
          <a:gradFill>
            <a:gsLst>
              <a:gs pos="0">
                <a:srgbClr val="00B050"/>
              </a:gs>
              <a:gs pos="100000">
                <a:srgbClr val="92D050"/>
              </a:gs>
            </a:gsLst>
          </a:gradFill>
          <a:ln w="9525"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JOC Cockpit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High Security</a:t>
            </a:r>
          </a:p>
        </p:txBody>
      </p:sp>
      <p:sp>
        <p:nvSpPr>
          <p:cNvPr id="4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38290F6-9EEA-4939-92A4-98C369575716}" type="slidenum">
              <a:rPr kumimoji="0" lang="de-DE" sz="36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ヒラギノ角ゴ ProN W3" pitchFamily="-109" charset="-128"/>
                <a:cs typeface="+mn-cs"/>
                <a:sym typeface="Gill Sans" pitchFamily="-109" charset="0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de-DE" sz="3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ヒラギノ角ゴ ProN W3" pitchFamily="-109" charset="-128"/>
              <a:cs typeface="+mn-cs"/>
              <a:sym typeface="Gill Sans" pitchFamily="-109" charset="0"/>
            </a:endParaRPr>
          </a:p>
        </p:txBody>
      </p:sp>
      <p:sp>
        <p:nvSpPr>
          <p:cNvPr id="80" name="Rechteck 79"/>
          <p:cNvSpPr/>
          <p:nvPr/>
        </p:nvSpPr>
        <p:spPr>
          <a:xfrm>
            <a:off x="3865381" y="2457451"/>
            <a:ext cx="4323153" cy="278673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116" name="Textfeld 115"/>
          <p:cNvSpPr txBox="1"/>
          <p:nvPr/>
        </p:nvSpPr>
        <p:spPr>
          <a:xfrm>
            <a:off x="3865383" y="2471123"/>
            <a:ext cx="321509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de-DE" sz="1400" dirty="0">
                <a:solidFill>
                  <a:prstClr val="black"/>
                </a:solidFill>
                <a:latin typeface="Arial"/>
                <a:ea typeface="ヒラギノ角ゴ Pro W3" pitchFamily="-109" charset="-128"/>
                <a:cs typeface="Arial"/>
              </a:rPr>
              <a:t>JS7 Primary JOC Cockpit Instance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  <a:sym typeface="Gill Sans" pitchFamily="-109" charset="0"/>
            </a:endParaRPr>
          </a:p>
        </p:txBody>
      </p:sp>
      <p:sp>
        <p:nvSpPr>
          <p:cNvPr id="38" name="Abgerundetes Rechteck 35">
            <a:extLst>
              <a:ext uri="{FF2B5EF4-FFF2-40B4-BE49-F238E27FC236}">
                <a16:creationId xmlns:a16="http://schemas.microsoft.com/office/drawing/2014/main" id="{6C4C50CC-7077-4FCD-A367-C85409638BB9}"/>
              </a:ext>
            </a:extLst>
          </p:cNvPr>
          <p:cNvSpPr/>
          <p:nvPr/>
        </p:nvSpPr>
        <p:spPr>
          <a:xfrm>
            <a:off x="4217460" y="6105111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Active</a:t>
            </a:r>
            <a:endParaRPr lang="de-DE" sz="1800" b="1" dirty="0">
              <a:solidFill>
                <a:prstClr val="white"/>
              </a:solidFill>
              <a:latin typeface="Arial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Controller</a:t>
            </a:r>
          </a:p>
        </p:txBody>
      </p:sp>
      <p:sp>
        <p:nvSpPr>
          <p:cNvPr id="40" name="Rechteck 39">
            <a:extLst>
              <a:ext uri="{FF2B5EF4-FFF2-40B4-BE49-F238E27FC236}">
                <a16:creationId xmlns:a16="http://schemas.microsoft.com/office/drawing/2014/main" id="{74444B5B-492C-426C-BB26-9C0B8BE872C3}"/>
              </a:ext>
            </a:extLst>
          </p:cNvPr>
          <p:cNvSpPr/>
          <p:nvPr/>
        </p:nvSpPr>
        <p:spPr>
          <a:xfrm>
            <a:off x="3866699" y="5603140"/>
            <a:ext cx="4330242" cy="268127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41" name="Textfeld 40">
            <a:extLst>
              <a:ext uri="{FF2B5EF4-FFF2-40B4-BE49-F238E27FC236}">
                <a16:creationId xmlns:a16="http://schemas.microsoft.com/office/drawing/2014/main" id="{9FFDF6FB-29E0-4816-A1A3-D5218E4AC011}"/>
              </a:ext>
            </a:extLst>
          </p:cNvPr>
          <p:cNvSpPr txBox="1"/>
          <p:nvPr/>
        </p:nvSpPr>
        <p:spPr>
          <a:xfrm>
            <a:off x="3898037" y="5608736"/>
            <a:ext cx="3182436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JS7 Primary Controller Instance</a:t>
            </a:r>
          </a:p>
        </p:txBody>
      </p:sp>
      <p:sp>
        <p:nvSpPr>
          <p:cNvPr id="54" name="Abgerundetes Rechteck 35">
            <a:extLst>
              <a:ext uri="{FF2B5EF4-FFF2-40B4-BE49-F238E27FC236}">
                <a16:creationId xmlns:a16="http://schemas.microsoft.com/office/drawing/2014/main" id="{F3A0AB3F-1716-4190-80A1-E9F860179E4B}"/>
              </a:ext>
            </a:extLst>
          </p:cNvPr>
          <p:cNvSpPr/>
          <p:nvPr/>
        </p:nvSpPr>
        <p:spPr>
          <a:xfrm>
            <a:off x="8788614" y="6105110"/>
            <a:ext cx="1950720" cy="1051560"/>
          </a:xfrm>
          <a:prstGeom prst="roundRect">
            <a:avLst/>
          </a:prstGeom>
          <a:gradFill>
            <a:gsLst>
              <a:gs pos="0">
                <a:srgbClr val="FF0000"/>
              </a:gs>
              <a:gs pos="100000">
                <a:schemeClr val="accent2">
                  <a:lumMod val="20000"/>
                  <a:lumOff val="80000"/>
                </a:schemeClr>
              </a:gs>
            </a:gsLst>
          </a:gra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Standby</a:t>
            </a:r>
          </a:p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Controller</a:t>
            </a:r>
          </a:p>
        </p:txBody>
      </p:sp>
      <p:sp>
        <p:nvSpPr>
          <p:cNvPr id="55" name="Rechteck 54">
            <a:extLst>
              <a:ext uri="{FF2B5EF4-FFF2-40B4-BE49-F238E27FC236}">
                <a16:creationId xmlns:a16="http://schemas.microsoft.com/office/drawing/2014/main" id="{DFA33132-A472-4E65-BFBE-C053E0A411F9}"/>
              </a:ext>
            </a:extLst>
          </p:cNvPr>
          <p:cNvSpPr/>
          <p:nvPr/>
        </p:nvSpPr>
        <p:spPr>
          <a:xfrm>
            <a:off x="8481557" y="5598440"/>
            <a:ext cx="4289094" cy="268127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56" name="Textfeld 55">
            <a:extLst>
              <a:ext uri="{FF2B5EF4-FFF2-40B4-BE49-F238E27FC236}">
                <a16:creationId xmlns:a16="http://schemas.microsoft.com/office/drawing/2014/main" id="{4A25656F-AF24-40A6-A241-3C9E18508BAD}"/>
              </a:ext>
            </a:extLst>
          </p:cNvPr>
          <p:cNvSpPr txBox="1"/>
          <p:nvPr/>
        </p:nvSpPr>
        <p:spPr>
          <a:xfrm>
            <a:off x="8508944" y="5604925"/>
            <a:ext cx="3311995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JS7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Secondary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Controller Instance</a:t>
            </a:r>
          </a:p>
        </p:txBody>
      </p:sp>
      <p:cxnSp>
        <p:nvCxnSpPr>
          <p:cNvPr id="30" name="Gerade Verbindung mit Pfeil 29">
            <a:extLst>
              <a:ext uri="{FF2B5EF4-FFF2-40B4-BE49-F238E27FC236}">
                <a16:creationId xmlns:a16="http://schemas.microsoft.com/office/drawing/2014/main" id="{2E31B066-6011-49F6-89F8-502C9F738F40}"/>
              </a:ext>
            </a:extLst>
          </p:cNvPr>
          <p:cNvCxnSpPr>
            <a:cxnSpLocks/>
            <a:stCxn id="38" idx="3"/>
          </p:cNvCxnSpPr>
          <p:nvPr/>
        </p:nvCxnSpPr>
        <p:spPr>
          <a:xfrm>
            <a:off x="6168180" y="6630891"/>
            <a:ext cx="2313377" cy="6718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3" name="Gerader Verbinder 62">
            <a:extLst>
              <a:ext uri="{FF2B5EF4-FFF2-40B4-BE49-F238E27FC236}">
                <a16:creationId xmlns:a16="http://schemas.microsoft.com/office/drawing/2014/main" id="{38725C05-1ED9-41A2-B6C0-453356BF069D}"/>
              </a:ext>
            </a:extLst>
          </p:cNvPr>
          <p:cNvCxnSpPr>
            <a:cxnSpLocks/>
          </p:cNvCxnSpPr>
          <p:nvPr/>
        </p:nvCxnSpPr>
        <p:spPr>
          <a:xfrm>
            <a:off x="3774106" y="8592215"/>
            <a:ext cx="8996545" cy="46557"/>
          </a:xfrm>
          <a:prstGeom prst="line">
            <a:avLst/>
          </a:prstGeom>
          <a:ln w="508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2" name="Gerade Verbindung mit Pfeil 71">
            <a:extLst>
              <a:ext uri="{FF2B5EF4-FFF2-40B4-BE49-F238E27FC236}">
                <a16:creationId xmlns:a16="http://schemas.microsoft.com/office/drawing/2014/main" id="{E63C0644-EF06-4C56-B26B-FE201F3E421D}"/>
              </a:ext>
            </a:extLst>
          </p:cNvPr>
          <p:cNvCxnSpPr>
            <a:cxnSpLocks/>
          </p:cNvCxnSpPr>
          <p:nvPr/>
        </p:nvCxnSpPr>
        <p:spPr>
          <a:xfrm>
            <a:off x="9490092" y="8601808"/>
            <a:ext cx="0" cy="298292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5" name="Rechteck: gefaltete Ecke 64">
            <a:extLst>
              <a:ext uri="{FF2B5EF4-FFF2-40B4-BE49-F238E27FC236}">
                <a16:creationId xmlns:a16="http://schemas.microsoft.com/office/drawing/2014/main" id="{5A52AF1A-5EE2-4F37-AF3E-DFA53B8950D5}"/>
              </a:ext>
            </a:extLst>
          </p:cNvPr>
          <p:cNvSpPr/>
          <p:nvPr/>
        </p:nvSpPr>
        <p:spPr>
          <a:xfrm>
            <a:off x="6875218" y="3235428"/>
            <a:ext cx="1055409" cy="634787"/>
          </a:xfrm>
          <a:prstGeom prst="foldedCorner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chemeClr val="accent1">
                  <a:lumMod val="40000"/>
                  <a:lumOff val="6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b="1" dirty="0" err="1">
                <a:solidFill>
                  <a:schemeClr val="bg1"/>
                </a:solidFill>
              </a:rPr>
              <a:t>Unsigned</a:t>
            </a:r>
            <a:endParaRPr lang="de-DE" sz="1400" b="1" dirty="0">
              <a:solidFill>
                <a:schemeClr val="bg1"/>
              </a:solidFill>
            </a:endParaRPr>
          </a:p>
          <a:p>
            <a:pPr algn="ctr"/>
            <a:r>
              <a:rPr lang="de-DE" sz="1400" b="1" dirty="0">
                <a:solidFill>
                  <a:schemeClr val="bg1"/>
                </a:solidFill>
              </a:rPr>
              <a:t>Workflow</a:t>
            </a:r>
          </a:p>
        </p:txBody>
      </p:sp>
      <p:sp>
        <p:nvSpPr>
          <p:cNvPr id="91" name="Rechteck: gefaltete Ecke 90">
            <a:extLst>
              <a:ext uri="{FF2B5EF4-FFF2-40B4-BE49-F238E27FC236}">
                <a16:creationId xmlns:a16="http://schemas.microsoft.com/office/drawing/2014/main" id="{C505C782-A949-4246-ADDD-C455545E0C0D}"/>
              </a:ext>
            </a:extLst>
          </p:cNvPr>
          <p:cNvSpPr/>
          <p:nvPr/>
        </p:nvSpPr>
        <p:spPr>
          <a:xfrm>
            <a:off x="5399732" y="4379972"/>
            <a:ext cx="1055409" cy="634787"/>
          </a:xfrm>
          <a:prstGeom prst="foldedCorner">
            <a:avLst/>
          </a:prstGeom>
          <a:gradFill>
            <a:gsLst>
              <a:gs pos="0">
                <a:srgbClr val="FF0000"/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b="1" dirty="0" err="1">
                <a:solidFill>
                  <a:schemeClr val="bg1"/>
                </a:solidFill>
              </a:rPr>
              <a:t>Signed</a:t>
            </a:r>
            <a:endParaRPr lang="de-DE" sz="1400" b="1" dirty="0">
              <a:solidFill>
                <a:schemeClr val="bg1"/>
              </a:solidFill>
            </a:endParaRPr>
          </a:p>
          <a:p>
            <a:pPr algn="ctr"/>
            <a:r>
              <a:rPr lang="de-DE" sz="1400" b="1" dirty="0">
                <a:solidFill>
                  <a:schemeClr val="bg1"/>
                </a:solidFill>
              </a:rPr>
              <a:t>Workflow</a:t>
            </a:r>
          </a:p>
        </p:txBody>
      </p:sp>
      <p:sp>
        <p:nvSpPr>
          <p:cNvPr id="96" name="Inhaltsplatzhalter 32">
            <a:extLst>
              <a:ext uri="{FF2B5EF4-FFF2-40B4-BE49-F238E27FC236}">
                <a16:creationId xmlns:a16="http://schemas.microsoft.com/office/drawing/2014/main" id="{3BA8A2C9-8533-41E0-B9EF-07EFCFC3B902}"/>
              </a:ext>
            </a:extLst>
          </p:cNvPr>
          <p:cNvSpPr txBox="1">
            <a:spLocks/>
          </p:cNvSpPr>
          <p:nvPr/>
        </p:nvSpPr>
        <p:spPr>
          <a:xfrm>
            <a:off x="13009859" y="2482552"/>
            <a:ext cx="2904796" cy="5191877"/>
          </a:xfrm>
          <a:prstGeom prst="rect">
            <a:avLst/>
          </a:prstGeom>
        </p:spPr>
        <p:txBody>
          <a:bodyPr lIns="0" tIns="0" rIns="0" bIns="0"/>
          <a:lstStyle>
            <a:lvl1pPr marL="342843" indent="-342843" algn="l" defTabSz="457124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C0000"/>
              </a:buClr>
              <a:buFont typeface="Wingdings" pitchFamily="2" charset="2"/>
              <a:buChar char="§"/>
              <a:defRPr sz="3200" kern="1200">
                <a:solidFill>
                  <a:schemeClr val="tx1"/>
                </a:solidFill>
                <a:latin typeface="Arial" pitchFamily="34" charset="0"/>
                <a:ea typeface="ヒラギノ角ゴ Pro W3" pitchFamily="-109" charset="-128"/>
                <a:cs typeface="Arial" pitchFamily="34" charset="0"/>
              </a:defRPr>
            </a:lvl1pPr>
            <a:lvl2pPr marL="558707" indent="-279353" algn="l" defTabSz="457124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444444"/>
              </a:buClr>
              <a:buFont typeface="Wingdings" pitchFamily="2" charset="2"/>
              <a:buChar char="§"/>
              <a:defRPr sz="2800" kern="1200">
                <a:solidFill>
                  <a:schemeClr val="tx1"/>
                </a:solidFill>
                <a:latin typeface="Arial" pitchFamily="34" charset="0"/>
                <a:ea typeface="ヒラギノ角ゴ Pro W3" pitchFamily="-109" charset="-128"/>
                <a:cs typeface="Arial" pitchFamily="34" charset="0"/>
              </a:defRPr>
            </a:lvl2pPr>
            <a:lvl3pPr marL="838060" indent="-228561" algn="l" defTabSz="457124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7FA4DD"/>
              </a:buClr>
              <a:buFont typeface="Wingdings" pitchFamily="2" charset="2"/>
              <a:buChar char="§"/>
              <a:defRPr sz="2800" kern="1200">
                <a:solidFill>
                  <a:schemeClr val="tx1"/>
                </a:solidFill>
                <a:latin typeface="Arial" pitchFamily="34" charset="0"/>
                <a:ea typeface="ヒラギノ角ゴ Pro W3" pitchFamily="-109" charset="-128"/>
                <a:cs typeface="Arial" pitchFamily="34" charset="0"/>
              </a:defRPr>
            </a:lvl3pPr>
            <a:lvl4pPr marL="1117414" indent="-228561" algn="l" defTabSz="457124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444444"/>
              </a:buClr>
              <a:buFont typeface="Wingdings" pitchFamily="2" charset="2"/>
              <a:buChar char="§"/>
              <a:defRPr sz="2300" kern="1200">
                <a:solidFill>
                  <a:schemeClr val="tx1"/>
                </a:solidFill>
                <a:latin typeface="Arial" pitchFamily="34" charset="0"/>
                <a:ea typeface="ヒラギノ角ゴ Pro W3" pitchFamily="-109" charset="-128"/>
                <a:cs typeface="Arial" pitchFamily="34" charset="0"/>
              </a:defRPr>
            </a:lvl4pPr>
            <a:lvl5pPr marL="1396767" indent="-228561" algn="l" defTabSz="457124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4"/>
              </a:buClr>
              <a:buFont typeface="Wingdings" pitchFamily="2" charset="2"/>
              <a:buChar char="§"/>
              <a:defRPr sz="2300" kern="1200">
                <a:solidFill>
                  <a:schemeClr val="tx1"/>
                </a:solidFill>
                <a:latin typeface="Arial" pitchFamily="34" charset="0"/>
                <a:ea typeface="ヒラギノ角ゴ Pro W3" pitchFamily="-109" charset="-128"/>
                <a:cs typeface="Arial" pitchFamily="34" charset="0"/>
              </a:defRPr>
            </a:lvl5pPr>
            <a:lvl6pPr marL="2514179" indent="-228561" algn="l" defTabSz="457124" rtl="0" eaLnBrk="1" latinLnBrk="0" hangingPunct="1">
              <a:spcBef>
                <a:spcPct val="20000"/>
              </a:spcBef>
              <a:buFont typeface="Arial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303" indent="-228561" algn="l" defTabSz="457124" rtl="0" eaLnBrk="1" latinLnBrk="0" hangingPunct="1">
              <a:spcBef>
                <a:spcPct val="20000"/>
              </a:spcBef>
              <a:buFont typeface="Arial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426" indent="-228561" algn="l" defTabSz="457124" rtl="0" eaLnBrk="1" latinLnBrk="0" hangingPunct="1">
              <a:spcBef>
                <a:spcPct val="20000"/>
              </a:spcBef>
              <a:buFont typeface="Arial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550" indent="-228561" algn="l" defTabSz="457124" rtl="0" eaLnBrk="1" latinLnBrk="0" hangingPunct="1">
              <a:spcBef>
                <a:spcPct val="20000"/>
              </a:spcBef>
              <a:buFont typeface="Arial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" pitchFamily="2" charset="2"/>
              <a:buNone/>
            </a:pPr>
            <a:r>
              <a:rPr lang="de-DE" sz="1400" b="1" dirty="0"/>
              <a:t>External </a:t>
            </a:r>
            <a:r>
              <a:rPr lang="de-DE" sz="1400" b="1" dirty="0" err="1"/>
              <a:t>Signing</a:t>
            </a:r>
            <a:endParaRPr lang="de-DE" sz="1400" b="1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400" dirty="0"/>
              <a:t>Workflows </a:t>
            </a:r>
            <a:r>
              <a:rPr lang="de-DE" sz="1400" dirty="0" err="1"/>
              <a:t>are</a:t>
            </a:r>
            <a:r>
              <a:rPr lang="de-DE" sz="1400" dirty="0"/>
              <a:t> </a:t>
            </a:r>
            <a:r>
              <a:rPr lang="de-DE" sz="1400" dirty="0" err="1"/>
              <a:t>downloaded</a:t>
            </a:r>
            <a:r>
              <a:rPr lang="de-DE" sz="1400" dirty="0"/>
              <a:t> </a:t>
            </a:r>
            <a:r>
              <a:rPr lang="de-DE" sz="1400" dirty="0" err="1"/>
              <a:t>to</a:t>
            </a:r>
            <a:r>
              <a:rPr lang="de-DE" sz="1400" dirty="0"/>
              <a:t> a </a:t>
            </a:r>
            <a:r>
              <a:rPr lang="de-DE" sz="1400" dirty="0" err="1"/>
              <a:t>secure</a:t>
            </a:r>
            <a:r>
              <a:rPr lang="de-DE" sz="1400" dirty="0"/>
              <a:t> external </a:t>
            </a:r>
            <a:r>
              <a:rPr lang="de-DE" sz="1400" dirty="0" err="1"/>
              <a:t>computer</a:t>
            </a:r>
            <a:r>
              <a:rPr lang="de-DE" sz="1400" dirty="0"/>
              <a:t>, </a:t>
            </a:r>
            <a:r>
              <a:rPr lang="de-DE" sz="1400" dirty="0" err="1"/>
              <a:t>the</a:t>
            </a:r>
            <a:r>
              <a:rPr lang="de-DE" sz="1400" dirty="0"/>
              <a:t> </a:t>
            </a:r>
            <a:r>
              <a:rPr lang="de-DE" sz="1400" dirty="0" err="1"/>
              <a:t>user‘s</a:t>
            </a:r>
            <a:r>
              <a:rPr lang="de-DE" sz="1400" dirty="0"/>
              <a:t> </a:t>
            </a:r>
            <a:r>
              <a:rPr lang="de-DE" sz="1400" dirty="0" err="1"/>
              <a:t>Signing</a:t>
            </a:r>
            <a:r>
              <a:rPr lang="de-DE" sz="1400" dirty="0"/>
              <a:t> Key </a:t>
            </a:r>
            <a:r>
              <a:rPr lang="de-DE" sz="1400" dirty="0" err="1"/>
              <a:t>might</a:t>
            </a:r>
            <a:r>
              <a:rPr lang="de-DE" sz="1400" dirty="0"/>
              <a:t> </a:t>
            </a:r>
            <a:r>
              <a:rPr lang="de-DE" sz="1400" dirty="0" err="1"/>
              <a:t>be</a:t>
            </a:r>
            <a:r>
              <a:rPr lang="de-DE" sz="1400" dirty="0"/>
              <a:t> </a:t>
            </a:r>
            <a:r>
              <a:rPr lang="de-DE" sz="1400" dirty="0" err="1"/>
              <a:t>provided</a:t>
            </a:r>
            <a:r>
              <a:rPr lang="de-DE" sz="1400" dirty="0"/>
              <a:t> </a:t>
            </a:r>
            <a:r>
              <a:rPr lang="de-DE" sz="1400" dirty="0" err="1"/>
              <a:t>by</a:t>
            </a:r>
            <a:r>
              <a:rPr lang="de-DE" sz="1400" dirty="0"/>
              <a:t> portable </a:t>
            </a:r>
            <a:r>
              <a:rPr lang="de-DE" sz="1400" dirty="0" err="1"/>
              <a:t>media</a:t>
            </a:r>
            <a:endParaRPr lang="de-DE" sz="14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400" dirty="0" err="1"/>
              <a:t>Signing</a:t>
            </a:r>
            <a:r>
              <a:rPr lang="de-DE" sz="1400" dirty="0"/>
              <a:t> </a:t>
            </a:r>
            <a:r>
              <a:rPr lang="de-DE" sz="1400" dirty="0" err="1"/>
              <a:t>is</a:t>
            </a:r>
            <a:r>
              <a:rPr lang="de-DE" sz="1400" dirty="0"/>
              <a:t> </a:t>
            </a:r>
            <a:r>
              <a:rPr lang="de-DE" sz="1400" dirty="0" err="1"/>
              <a:t>performed</a:t>
            </a:r>
            <a:r>
              <a:rPr lang="de-DE" sz="1400" dirty="0"/>
              <a:t> </a:t>
            </a:r>
            <a:r>
              <a:rPr lang="de-DE" sz="1400" dirty="0" err="1"/>
              <a:t>with</a:t>
            </a:r>
            <a:r>
              <a:rPr lang="de-DE" sz="1400" dirty="0"/>
              <a:t> </a:t>
            </a:r>
            <a:r>
              <a:rPr lang="de-DE" sz="1400" dirty="0" err="1"/>
              <a:t>any</a:t>
            </a:r>
            <a:r>
              <a:rPr lang="de-DE" sz="1400" dirty="0"/>
              <a:t> </a:t>
            </a:r>
            <a:r>
              <a:rPr lang="de-DE" sz="1400" dirty="0" err="1"/>
              <a:t>tool</a:t>
            </a:r>
            <a:r>
              <a:rPr lang="de-DE" sz="1400" dirty="0"/>
              <a:t> </a:t>
            </a:r>
            <a:r>
              <a:rPr lang="de-DE" sz="1400" dirty="0" err="1"/>
              <a:t>accepted</a:t>
            </a:r>
            <a:r>
              <a:rPr lang="de-DE" sz="1400" dirty="0"/>
              <a:t> </a:t>
            </a:r>
            <a:r>
              <a:rPr lang="de-DE" sz="1400" dirty="0" err="1"/>
              <a:t>by</a:t>
            </a:r>
            <a:r>
              <a:rPr lang="de-DE" sz="1400" dirty="0"/>
              <a:t> </a:t>
            </a:r>
            <a:r>
              <a:rPr lang="de-DE" sz="1400" dirty="0" err="1"/>
              <a:t>company</a:t>
            </a:r>
            <a:r>
              <a:rPr lang="de-DE" sz="1400" dirty="0"/>
              <a:t> </a:t>
            </a:r>
            <a:r>
              <a:rPr lang="de-DE" sz="1400" dirty="0" err="1"/>
              <a:t>standards</a:t>
            </a:r>
            <a:r>
              <a:rPr lang="de-DE" sz="1400" dirty="0"/>
              <a:t>, e.g. OpenSSL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400" dirty="0"/>
              <a:t>The </a:t>
            </a:r>
            <a:r>
              <a:rPr lang="de-DE" sz="1400" dirty="0" err="1"/>
              <a:t>workflows</a:t>
            </a:r>
            <a:r>
              <a:rPr lang="de-DE" sz="1400" dirty="0"/>
              <a:t> and </a:t>
            </a:r>
            <a:r>
              <a:rPr lang="de-DE" sz="1400" dirty="0" err="1"/>
              <a:t>resulting</a:t>
            </a:r>
            <a:r>
              <a:rPr lang="de-DE" sz="1400" dirty="0"/>
              <a:t> </a:t>
            </a:r>
            <a:r>
              <a:rPr lang="de-DE" sz="1400" dirty="0" err="1"/>
              <a:t>signature</a:t>
            </a:r>
            <a:r>
              <a:rPr lang="de-DE" sz="1400" dirty="0"/>
              <a:t> </a:t>
            </a:r>
            <a:r>
              <a:rPr lang="de-DE" sz="1400" dirty="0" err="1"/>
              <a:t>files</a:t>
            </a:r>
            <a:r>
              <a:rPr lang="de-DE" sz="1400" dirty="0"/>
              <a:t> </a:t>
            </a:r>
            <a:r>
              <a:rPr lang="de-DE" sz="1400" dirty="0" err="1"/>
              <a:t>are</a:t>
            </a:r>
            <a:r>
              <a:rPr lang="de-DE" sz="1400" dirty="0"/>
              <a:t> </a:t>
            </a:r>
            <a:r>
              <a:rPr lang="de-DE" sz="1400" dirty="0" err="1"/>
              <a:t>added</a:t>
            </a:r>
            <a:r>
              <a:rPr lang="de-DE" sz="1400" dirty="0"/>
              <a:t> </a:t>
            </a:r>
            <a:r>
              <a:rPr lang="de-DE" sz="1400" dirty="0" err="1"/>
              <a:t>to</a:t>
            </a:r>
            <a:r>
              <a:rPr lang="de-DE" sz="1400" dirty="0"/>
              <a:t> an </a:t>
            </a:r>
            <a:r>
              <a:rPr lang="de-DE" sz="1400" dirty="0" err="1"/>
              <a:t>archive</a:t>
            </a:r>
            <a:r>
              <a:rPr lang="de-DE" sz="1400" dirty="0"/>
              <a:t> </a:t>
            </a:r>
            <a:r>
              <a:rPr lang="de-DE" sz="1400" dirty="0" err="1"/>
              <a:t>file</a:t>
            </a:r>
            <a:r>
              <a:rPr lang="de-DE" sz="1400" dirty="0"/>
              <a:t> and </a:t>
            </a:r>
            <a:r>
              <a:rPr lang="de-DE" sz="1400" dirty="0" err="1"/>
              <a:t>are</a:t>
            </a:r>
            <a:r>
              <a:rPr lang="de-DE" sz="1400" dirty="0"/>
              <a:t> </a:t>
            </a:r>
            <a:r>
              <a:rPr lang="de-DE" sz="1400" dirty="0" err="1"/>
              <a:t>uploaded</a:t>
            </a:r>
            <a:endParaRPr lang="de-DE" sz="14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endParaRPr lang="de-DE" sz="1400" dirty="0"/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Font typeface="Wingdings" pitchFamily="2" charset="2"/>
              <a:buNone/>
            </a:pPr>
            <a:r>
              <a:rPr lang="de-DE" sz="1400" b="1" dirty="0"/>
              <a:t>Security Level High</a:t>
            </a:r>
            <a:endParaRPr lang="de-DE" sz="14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400" dirty="0"/>
              <a:t>JOC Cockpit </a:t>
            </a:r>
            <a:r>
              <a:rPr lang="de-DE" sz="1400" dirty="0" err="1"/>
              <a:t>offers</a:t>
            </a:r>
            <a:r>
              <a:rPr lang="de-DE" sz="1400" dirty="0"/>
              <a:t> </a:t>
            </a:r>
            <a:r>
              <a:rPr lang="de-DE" sz="1400" dirty="0" err="1"/>
              <a:t>no</a:t>
            </a:r>
            <a:r>
              <a:rPr lang="de-DE" sz="1400" dirty="0"/>
              <a:t> </a:t>
            </a:r>
            <a:r>
              <a:rPr lang="de-DE" sz="1400" dirty="0" err="1"/>
              <a:t>built</a:t>
            </a:r>
            <a:r>
              <a:rPr lang="de-DE" sz="1400" dirty="0"/>
              <a:t>-in </a:t>
            </a:r>
            <a:r>
              <a:rPr lang="de-DE" sz="1400" dirty="0" err="1"/>
              <a:t>signing</a:t>
            </a:r>
            <a:r>
              <a:rPr lang="de-DE" sz="1400" dirty="0"/>
              <a:t> </a:t>
            </a:r>
            <a:r>
              <a:rPr lang="de-DE" sz="1400" dirty="0" err="1"/>
              <a:t>operations</a:t>
            </a:r>
            <a:r>
              <a:rPr lang="de-DE" sz="1400" dirty="0"/>
              <a:t> </a:t>
            </a:r>
            <a:r>
              <a:rPr lang="de-DE" sz="1400" dirty="0" err="1"/>
              <a:t>for</a:t>
            </a:r>
            <a:r>
              <a:rPr lang="de-DE" sz="1400" dirty="0"/>
              <a:t> </a:t>
            </a:r>
            <a:r>
              <a:rPr lang="de-DE" sz="1400" dirty="0" err="1"/>
              <a:t>workflows</a:t>
            </a:r>
            <a:endParaRPr lang="de-DE" sz="14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400" dirty="0"/>
              <a:t>Workflows </a:t>
            </a:r>
            <a:r>
              <a:rPr lang="de-DE" sz="1400" dirty="0" err="1"/>
              <a:t>have</a:t>
            </a:r>
            <a:r>
              <a:rPr lang="de-DE" sz="1400" dirty="0"/>
              <a:t> </a:t>
            </a:r>
            <a:r>
              <a:rPr lang="de-DE" sz="1400" dirty="0" err="1"/>
              <a:t>to</a:t>
            </a:r>
            <a:r>
              <a:rPr lang="de-DE" sz="1400" dirty="0"/>
              <a:t> </a:t>
            </a:r>
            <a:r>
              <a:rPr lang="de-DE" sz="1400" dirty="0" err="1"/>
              <a:t>be</a:t>
            </a:r>
            <a:r>
              <a:rPr lang="de-DE" sz="1400" dirty="0"/>
              <a:t> </a:t>
            </a:r>
            <a:r>
              <a:rPr lang="de-DE" sz="1400" dirty="0" err="1"/>
              <a:t>signed</a:t>
            </a:r>
            <a:r>
              <a:rPr lang="de-DE" sz="1400" dirty="0"/>
              <a:t> </a:t>
            </a:r>
            <a:r>
              <a:rPr lang="de-DE" sz="1400" dirty="0" err="1"/>
              <a:t>externally</a:t>
            </a:r>
            <a:r>
              <a:rPr lang="de-DE" sz="1400" dirty="0"/>
              <a:t> </a:t>
            </a:r>
            <a:r>
              <a:rPr lang="de-DE" sz="1400" dirty="0" err="1"/>
              <a:t>to</a:t>
            </a:r>
            <a:r>
              <a:rPr lang="de-DE" sz="1400" dirty="0"/>
              <a:t> </a:t>
            </a:r>
            <a:r>
              <a:rPr lang="de-DE" sz="1400" dirty="0" err="1"/>
              <a:t>be</a:t>
            </a:r>
            <a:r>
              <a:rPr lang="de-DE" sz="1400" dirty="0"/>
              <a:t> </a:t>
            </a:r>
            <a:r>
              <a:rPr lang="de-DE" sz="1400" dirty="0" err="1"/>
              <a:t>deployable</a:t>
            </a:r>
            <a:endParaRPr lang="de-DE" sz="14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400" dirty="0"/>
              <a:t>The </a:t>
            </a:r>
            <a:r>
              <a:rPr lang="de-DE" sz="1400" dirty="0" err="1"/>
              <a:t>Signing</a:t>
            </a:r>
            <a:r>
              <a:rPr lang="de-DE" sz="1400" dirty="0"/>
              <a:t> Key </a:t>
            </a:r>
            <a:r>
              <a:rPr lang="de-DE" sz="1400" dirty="0" err="1"/>
              <a:t>is</a:t>
            </a:r>
            <a:r>
              <a:rPr lang="de-DE" sz="1400" dirty="0"/>
              <a:t> </a:t>
            </a:r>
            <a:r>
              <a:rPr lang="de-DE" sz="1400" dirty="0" err="1"/>
              <a:t>used</a:t>
            </a:r>
            <a:r>
              <a:rPr lang="de-DE" sz="1400" dirty="0"/>
              <a:t> outside </a:t>
            </a:r>
            <a:r>
              <a:rPr lang="de-DE" sz="1400" dirty="0" err="1"/>
              <a:t>of</a:t>
            </a:r>
            <a:r>
              <a:rPr lang="de-DE" sz="1400" dirty="0"/>
              <a:t> JOC Cockpit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400" dirty="0"/>
              <a:t>A </a:t>
            </a:r>
            <a:r>
              <a:rPr lang="de-DE" sz="1400" dirty="0" err="1"/>
              <a:t>signed</a:t>
            </a:r>
            <a:r>
              <a:rPr lang="de-DE" sz="1400" dirty="0"/>
              <a:t> </a:t>
            </a:r>
            <a:r>
              <a:rPr lang="de-DE" sz="1400" dirty="0" err="1"/>
              <a:t>workflow</a:t>
            </a:r>
            <a:r>
              <a:rPr lang="de-DE" sz="1400" dirty="0"/>
              <a:t> </a:t>
            </a:r>
            <a:r>
              <a:rPr lang="de-DE" sz="1400" dirty="0" err="1"/>
              <a:t>is</a:t>
            </a:r>
            <a:r>
              <a:rPr lang="de-DE" sz="1400" dirty="0"/>
              <a:t> </a:t>
            </a:r>
            <a:r>
              <a:rPr lang="de-DE" sz="1400" dirty="0" err="1"/>
              <a:t>associated</a:t>
            </a:r>
            <a:r>
              <a:rPr lang="de-DE" sz="1400" dirty="0"/>
              <a:t> </a:t>
            </a:r>
            <a:r>
              <a:rPr lang="de-DE" sz="1400" dirty="0" err="1"/>
              <a:t>with</a:t>
            </a:r>
            <a:r>
              <a:rPr lang="de-DE" sz="1400" dirty="0"/>
              <a:t> a </a:t>
            </a:r>
            <a:r>
              <a:rPr lang="de-DE" sz="1400" dirty="0" err="1"/>
              <a:t>user</a:t>
            </a:r>
            <a:r>
              <a:rPr lang="de-DE" sz="1400" dirty="0"/>
              <a:t> (non-</a:t>
            </a:r>
            <a:r>
              <a:rPr lang="de-DE" sz="1400" dirty="0" err="1"/>
              <a:t>repudiability</a:t>
            </a:r>
            <a:r>
              <a:rPr lang="de-DE" sz="1400" dirty="0"/>
              <a:t>)</a:t>
            </a:r>
          </a:p>
        </p:txBody>
      </p:sp>
      <p:cxnSp>
        <p:nvCxnSpPr>
          <p:cNvPr id="74" name="Verbinder: gewinkelt 73">
            <a:extLst>
              <a:ext uri="{FF2B5EF4-FFF2-40B4-BE49-F238E27FC236}">
                <a16:creationId xmlns:a16="http://schemas.microsoft.com/office/drawing/2014/main" id="{5EDA03DC-F06D-4672-9EFE-F1A8B6EBFBA8}"/>
              </a:ext>
            </a:extLst>
          </p:cNvPr>
          <p:cNvCxnSpPr>
            <a:cxnSpLocks/>
            <a:stCxn id="101" idx="4"/>
            <a:endCxn id="60" idx="3"/>
          </p:cNvCxnSpPr>
          <p:nvPr/>
        </p:nvCxnSpPr>
        <p:spPr>
          <a:xfrm rot="5400000">
            <a:off x="11383956" y="4226498"/>
            <a:ext cx="188478" cy="780379"/>
          </a:xfrm>
          <a:prstGeom prst="bentConnector2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1" name="Ellipse 100">
            <a:extLst>
              <a:ext uri="{FF2B5EF4-FFF2-40B4-BE49-F238E27FC236}">
                <a16:creationId xmlns:a16="http://schemas.microsoft.com/office/drawing/2014/main" id="{F95FF46F-5EFC-4EB3-9015-3A2DBF33528B}"/>
              </a:ext>
            </a:extLst>
          </p:cNvPr>
          <p:cNvSpPr/>
          <p:nvPr/>
        </p:nvSpPr>
        <p:spPr>
          <a:xfrm>
            <a:off x="11119482" y="3873944"/>
            <a:ext cx="1497804" cy="648504"/>
          </a:xfrm>
          <a:prstGeom prst="ellipse">
            <a:avLst/>
          </a:prstGeom>
          <a:gradFill>
            <a:gsLst>
              <a:gs pos="0">
                <a:srgbClr val="FF0000"/>
              </a:gs>
              <a:gs pos="100000">
                <a:schemeClr val="tx2">
                  <a:lumMod val="40000"/>
                  <a:lumOff val="6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r>
              <a:rPr lang="de-DE" sz="1400" b="1" dirty="0">
                <a:solidFill>
                  <a:prstClr val="white"/>
                </a:solidFill>
                <a:latin typeface="Arial"/>
              </a:rPr>
              <a:t>Personal</a:t>
            </a:r>
            <a:br>
              <a:rPr lang="de-DE" sz="1400" b="1" dirty="0">
                <a:solidFill>
                  <a:prstClr val="white"/>
                </a:solidFill>
                <a:latin typeface="Arial"/>
              </a:rPr>
            </a:br>
            <a:r>
              <a:rPr lang="de-DE" sz="1400" b="1" dirty="0" err="1">
                <a:solidFill>
                  <a:prstClr val="white"/>
                </a:solidFill>
                <a:latin typeface="Arial"/>
              </a:rPr>
              <a:t>Signing</a:t>
            </a:r>
            <a:r>
              <a:rPr lang="de-DE" sz="1400" b="1" dirty="0">
                <a:solidFill>
                  <a:prstClr val="white"/>
                </a:solidFill>
                <a:latin typeface="Arial"/>
              </a:rPr>
              <a:t> Key</a:t>
            </a:r>
          </a:p>
        </p:txBody>
      </p:sp>
      <p:sp>
        <p:nvSpPr>
          <p:cNvPr id="107" name="Textfeld 106">
            <a:extLst>
              <a:ext uri="{FF2B5EF4-FFF2-40B4-BE49-F238E27FC236}">
                <a16:creationId xmlns:a16="http://schemas.microsoft.com/office/drawing/2014/main" id="{29C66348-2EF6-4C5E-A3D3-D944D5F1EACE}"/>
              </a:ext>
            </a:extLst>
          </p:cNvPr>
          <p:cNvSpPr txBox="1"/>
          <p:nvPr/>
        </p:nvSpPr>
        <p:spPr>
          <a:xfrm>
            <a:off x="6167140" y="6338791"/>
            <a:ext cx="1968646" cy="566309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algn="r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de-DE" sz="1400" dirty="0" err="1">
                <a:solidFill>
                  <a:prstClr val="black"/>
                </a:solidFill>
                <a:latin typeface="Arial"/>
                <a:ea typeface="ヒラギノ角ゴ Pro W3" pitchFamily="-109" charset="-128"/>
                <a:cs typeface="Arial"/>
              </a:rPr>
              <a:t>synchronize</a:t>
            </a:r>
            <a:endParaRPr lang="de-DE" sz="1400" dirty="0">
              <a:solidFill>
                <a:prstClr val="black"/>
              </a:solidFill>
              <a:latin typeface="Arial"/>
              <a:ea typeface="ヒラギノ角ゴ Pro W3" pitchFamily="-109" charset="-128"/>
              <a:cs typeface="Arial"/>
            </a:endParaRPr>
          </a:p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de-DE" sz="1400" dirty="0" err="1">
                <a:solidFill>
                  <a:prstClr val="black"/>
                </a:solidFill>
                <a:latin typeface="Arial"/>
                <a:ea typeface="ヒラギノ角ゴ Pro W3" pitchFamily="-109" charset="-128"/>
                <a:cs typeface="Arial"/>
              </a:rPr>
              <a:t>verify</a:t>
            </a:r>
            <a:endParaRPr lang="de-DE" sz="1200" dirty="0">
              <a:solidFill>
                <a:prstClr val="black"/>
              </a:solidFill>
              <a:latin typeface="Arial"/>
              <a:ea typeface="ヒラギノ角ゴ Pro W3" pitchFamily="-109" charset="-128"/>
              <a:cs typeface="Arial"/>
            </a:endParaRPr>
          </a:p>
        </p:txBody>
      </p:sp>
      <p:cxnSp>
        <p:nvCxnSpPr>
          <p:cNvPr id="93" name="Verbinder: gewinkelt 92">
            <a:extLst>
              <a:ext uri="{FF2B5EF4-FFF2-40B4-BE49-F238E27FC236}">
                <a16:creationId xmlns:a16="http://schemas.microsoft.com/office/drawing/2014/main" id="{3B2199D3-E62C-447D-892F-A34E4AB94753}"/>
              </a:ext>
            </a:extLst>
          </p:cNvPr>
          <p:cNvCxnSpPr>
            <a:cxnSpLocks/>
            <a:stCxn id="91" idx="1"/>
            <a:endCxn id="41" idx="0"/>
          </p:cNvCxnSpPr>
          <p:nvPr/>
        </p:nvCxnSpPr>
        <p:spPr>
          <a:xfrm rot="10800000" flipH="1" flipV="1">
            <a:off x="5399731" y="4697366"/>
            <a:ext cx="89523" cy="911370"/>
          </a:xfrm>
          <a:prstGeom prst="bentConnector4">
            <a:avLst>
              <a:gd name="adj1" fmla="val -255353"/>
              <a:gd name="adj2" fmla="val 67413"/>
            </a:avLst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2" name="Ellipse 111">
            <a:extLst>
              <a:ext uri="{FF2B5EF4-FFF2-40B4-BE49-F238E27FC236}">
                <a16:creationId xmlns:a16="http://schemas.microsoft.com/office/drawing/2014/main" id="{D6A68F58-01CE-4E0F-9420-38FB69208416}"/>
              </a:ext>
            </a:extLst>
          </p:cNvPr>
          <p:cNvSpPr/>
          <p:nvPr/>
        </p:nvSpPr>
        <p:spPr>
          <a:xfrm>
            <a:off x="6571589" y="6954369"/>
            <a:ext cx="1497804" cy="648504"/>
          </a:xfrm>
          <a:prstGeom prst="ellipse">
            <a:avLst/>
          </a:prstGeom>
          <a:gradFill>
            <a:gsLst>
              <a:gs pos="0">
                <a:schemeClr val="tx2">
                  <a:lumMod val="40000"/>
                  <a:lumOff val="60000"/>
                </a:schemeClr>
              </a:gs>
              <a:gs pos="100000">
                <a:srgbClr val="FF0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r>
              <a:rPr lang="de-DE" sz="1400" b="1" dirty="0" err="1">
                <a:solidFill>
                  <a:prstClr val="white"/>
                </a:solidFill>
                <a:latin typeface="Arial"/>
              </a:rPr>
              <a:t>Signing</a:t>
            </a:r>
            <a:r>
              <a:rPr lang="de-DE" sz="1400" b="1" dirty="0">
                <a:solidFill>
                  <a:prstClr val="white"/>
                </a:solidFill>
                <a:latin typeface="Arial"/>
              </a:rPr>
              <a:t> Certificate</a:t>
            </a:r>
          </a:p>
        </p:txBody>
      </p:sp>
      <p:sp>
        <p:nvSpPr>
          <p:cNvPr id="114" name="Rechteck: gefaltete Ecke 113">
            <a:extLst>
              <a:ext uri="{FF2B5EF4-FFF2-40B4-BE49-F238E27FC236}">
                <a16:creationId xmlns:a16="http://schemas.microsoft.com/office/drawing/2014/main" id="{7A4C794E-AA9B-43F1-A8E9-261F656DC0C7}"/>
              </a:ext>
            </a:extLst>
          </p:cNvPr>
          <p:cNvSpPr/>
          <p:nvPr/>
        </p:nvSpPr>
        <p:spPr>
          <a:xfrm>
            <a:off x="5391519" y="7445821"/>
            <a:ext cx="1055409" cy="634787"/>
          </a:xfrm>
          <a:prstGeom prst="foldedCorner">
            <a:avLst/>
          </a:prstGeom>
          <a:gradFill>
            <a:gsLst>
              <a:gs pos="0">
                <a:srgbClr val="FF0000"/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b="1" dirty="0" err="1">
                <a:solidFill>
                  <a:schemeClr val="bg1"/>
                </a:solidFill>
              </a:rPr>
              <a:t>Signed</a:t>
            </a:r>
            <a:endParaRPr lang="de-DE" sz="1400" b="1" dirty="0">
              <a:solidFill>
                <a:schemeClr val="bg1"/>
              </a:solidFill>
            </a:endParaRPr>
          </a:p>
          <a:p>
            <a:pPr algn="ctr"/>
            <a:r>
              <a:rPr lang="de-DE" sz="1400" b="1" dirty="0">
                <a:solidFill>
                  <a:schemeClr val="bg1"/>
                </a:solidFill>
              </a:rPr>
              <a:t>Workflow</a:t>
            </a:r>
          </a:p>
        </p:txBody>
      </p:sp>
      <p:cxnSp>
        <p:nvCxnSpPr>
          <p:cNvPr id="95" name="Verbinder: gewinkelt 94">
            <a:extLst>
              <a:ext uri="{FF2B5EF4-FFF2-40B4-BE49-F238E27FC236}">
                <a16:creationId xmlns:a16="http://schemas.microsoft.com/office/drawing/2014/main" id="{2CD0A835-E70C-448C-A453-1D5604BEE33C}"/>
              </a:ext>
            </a:extLst>
          </p:cNvPr>
          <p:cNvCxnSpPr>
            <a:cxnSpLocks/>
            <a:stCxn id="114" idx="1"/>
          </p:cNvCxnSpPr>
          <p:nvPr/>
        </p:nvCxnSpPr>
        <p:spPr>
          <a:xfrm rot="10800000" flipV="1">
            <a:off x="5153025" y="7763214"/>
            <a:ext cx="238494" cy="838593"/>
          </a:xfrm>
          <a:prstGeom prst="bentConnector2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9" name="Verbinder: gewinkelt 108">
            <a:extLst>
              <a:ext uri="{FF2B5EF4-FFF2-40B4-BE49-F238E27FC236}">
                <a16:creationId xmlns:a16="http://schemas.microsoft.com/office/drawing/2014/main" id="{CBF2A620-A8AB-446C-9052-BB3ADD41D9D5}"/>
              </a:ext>
            </a:extLst>
          </p:cNvPr>
          <p:cNvCxnSpPr>
            <a:stCxn id="112" idx="4"/>
            <a:endCxn id="114" idx="3"/>
          </p:cNvCxnSpPr>
          <p:nvPr/>
        </p:nvCxnSpPr>
        <p:spPr>
          <a:xfrm rot="5400000">
            <a:off x="6803539" y="7246263"/>
            <a:ext cx="160342" cy="873563"/>
          </a:xfrm>
          <a:prstGeom prst="bentConnector2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8" name="Verbinder: gewinkelt 127">
            <a:extLst>
              <a:ext uri="{FF2B5EF4-FFF2-40B4-BE49-F238E27FC236}">
                <a16:creationId xmlns:a16="http://schemas.microsoft.com/office/drawing/2014/main" id="{57FAA5F9-304E-4166-8431-2F79044F897C}"/>
              </a:ext>
            </a:extLst>
          </p:cNvPr>
          <p:cNvCxnSpPr>
            <a:stCxn id="38" idx="3"/>
            <a:endCxn id="112" idx="0"/>
          </p:cNvCxnSpPr>
          <p:nvPr/>
        </p:nvCxnSpPr>
        <p:spPr>
          <a:xfrm>
            <a:off x="6168180" y="6630891"/>
            <a:ext cx="1152311" cy="323478"/>
          </a:xfrm>
          <a:prstGeom prst="bentConnector2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7" name="Gerade Verbindung mit Pfeil 136">
            <a:extLst>
              <a:ext uri="{FF2B5EF4-FFF2-40B4-BE49-F238E27FC236}">
                <a16:creationId xmlns:a16="http://schemas.microsoft.com/office/drawing/2014/main" id="{62A8314D-6B49-4A5D-B446-F5332EF47907}"/>
              </a:ext>
            </a:extLst>
          </p:cNvPr>
          <p:cNvCxnSpPr>
            <a:cxnSpLocks/>
          </p:cNvCxnSpPr>
          <p:nvPr/>
        </p:nvCxnSpPr>
        <p:spPr>
          <a:xfrm>
            <a:off x="4907975" y="8601808"/>
            <a:ext cx="0" cy="332642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0" name="Rechteck: gefaltete Ecke 139">
            <a:extLst>
              <a:ext uri="{FF2B5EF4-FFF2-40B4-BE49-F238E27FC236}">
                <a16:creationId xmlns:a16="http://schemas.microsoft.com/office/drawing/2014/main" id="{1326476F-1268-4508-814B-A9C89CD9CF83}"/>
              </a:ext>
            </a:extLst>
          </p:cNvPr>
          <p:cNvSpPr/>
          <p:nvPr/>
        </p:nvSpPr>
        <p:spPr>
          <a:xfrm>
            <a:off x="10033089" y="7447796"/>
            <a:ext cx="1055409" cy="634787"/>
          </a:xfrm>
          <a:prstGeom prst="foldedCorner">
            <a:avLst/>
          </a:prstGeom>
          <a:gradFill>
            <a:gsLst>
              <a:gs pos="0">
                <a:srgbClr val="FF0000"/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b="1" dirty="0" err="1">
                <a:solidFill>
                  <a:schemeClr val="bg1"/>
                </a:solidFill>
              </a:rPr>
              <a:t>Signed</a:t>
            </a:r>
            <a:endParaRPr lang="de-DE" sz="1400" b="1" dirty="0">
              <a:solidFill>
                <a:schemeClr val="bg1"/>
              </a:solidFill>
            </a:endParaRPr>
          </a:p>
          <a:p>
            <a:pPr algn="ctr"/>
            <a:r>
              <a:rPr lang="de-DE" sz="1400" b="1" dirty="0">
                <a:solidFill>
                  <a:schemeClr val="bg1"/>
                </a:solidFill>
              </a:rPr>
              <a:t>Workflow</a:t>
            </a:r>
          </a:p>
        </p:txBody>
      </p:sp>
      <p:sp>
        <p:nvSpPr>
          <p:cNvPr id="141" name="Ellipse 140">
            <a:extLst>
              <a:ext uri="{FF2B5EF4-FFF2-40B4-BE49-F238E27FC236}">
                <a16:creationId xmlns:a16="http://schemas.microsoft.com/office/drawing/2014/main" id="{0F516A32-699D-48D1-BEE3-114B6EA3F2D1}"/>
              </a:ext>
            </a:extLst>
          </p:cNvPr>
          <p:cNvSpPr/>
          <p:nvPr/>
        </p:nvSpPr>
        <p:spPr>
          <a:xfrm>
            <a:off x="11119482" y="6954369"/>
            <a:ext cx="1497804" cy="648504"/>
          </a:xfrm>
          <a:prstGeom prst="ellipse">
            <a:avLst/>
          </a:prstGeom>
          <a:gradFill>
            <a:gsLst>
              <a:gs pos="0">
                <a:schemeClr val="tx2">
                  <a:lumMod val="40000"/>
                  <a:lumOff val="60000"/>
                </a:schemeClr>
              </a:gs>
              <a:gs pos="100000">
                <a:srgbClr val="FF0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r>
              <a:rPr lang="de-DE" sz="1400" b="1" dirty="0" err="1">
                <a:solidFill>
                  <a:prstClr val="white"/>
                </a:solidFill>
                <a:latin typeface="Arial"/>
              </a:rPr>
              <a:t>Signing</a:t>
            </a:r>
            <a:r>
              <a:rPr lang="de-DE" sz="1400" b="1" dirty="0">
                <a:solidFill>
                  <a:prstClr val="white"/>
                </a:solidFill>
                <a:latin typeface="Arial"/>
              </a:rPr>
              <a:t> Certificate</a:t>
            </a:r>
          </a:p>
        </p:txBody>
      </p:sp>
      <p:cxnSp>
        <p:nvCxnSpPr>
          <p:cNvPr id="142" name="Verbinder: gewinkelt 141">
            <a:extLst>
              <a:ext uri="{FF2B5EF4-FFF2-40B4-BE49-F238E27FC236}">
                <a16:creationId xmlns:a16="http://schemas.microsoft.com/office/drawing/2014/main" id="{18C5032E-2B6F-4A63-9926-E6C3C141513E}"/>
              </a:ext>
            </a:extLst>
          </p:cNvPr>
          <p:cNvCxnSpPr>
            <a:cxnSpLocks/>
            <a:stCxn id="140" idx="1"/>
          </p:cNvCxnSpPr>
          <p:nvPr/>
        </p:nvCxnSpPr>
        <p:spPr>
          <a:xfrm rot="10800000" flipV="1">
            <a:off x="9836921" y="7765190"/>
            <a:ext cx="196169" cy="853994"/>
          </a:xfrm>
          <a:prstGeom prst="bentConnector2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4" name="Verbinder: gewinkelt 143">
            <a:extLst>
              <a:ext uri="{FF2B5EF4-FFF2-40B4-BE49-F238E27FC236}">
                <a16:creationId xmlns:a16="http://schemas.microsoft.com/office/drawing/2014/main" id="{2A2C5560-6D88-4764-AA21-7905708E17FC}"/>
              </a:ext>
            </a:extLst>
          </p:cNvPr>
          <p:cNvCxnSpPr>
            <a:cxnSpLocks/>
            <a:stCxn id="141" idx="4"/>
            <a:endCxn id="140" idx="3"/>
          </p:cNvCxnSpPr>
          <p:nvPr/>
        </p:nvCxnSpPr>
        <p:spPr>
          <a:xfrm rot="5400000">
            <a:off x="11397283" y="7294088"/>
            <a:ext cx="162317" cy="779886"/>
          </a:xfrm>
          <a:prstGeom prst="bentConnector2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7" name="Verbinder: gewinkelt 146">
            <a:extLst>
              <a:ext uri="{FF2B5EF4-FFF2-40B4-BE49-F238E27FC236}">
                <a16:creationId xmlns:a16="http://schemas.microsoft.com/office/drawing/2014/main" id="{99B1821C-F9D0-4D14-A002-297F5A38063E}"/>
              </a:ext>
            </a:extLst>
          </p:cNvPr>
          <p:cNvCxnSpPr>
            <a:cxnSpLocks/>
            <a:stCxn id="54" idx="3"/>
            <a:endCxn id="141" idx="0"/>
          </p:cNvCxnSpPr>
          <p:nvPr/>
        </p:nvCxnSpPr>
        <p:spPr>
          <a:xfrm>
            <a:off x="10739334" y="6630890"/>
            <a:ext cx="1129050" cy="323479"/>
          </a:xfrm>
          <a:prstGeom prst="bentConnector2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1" name="Textfeld 150">
            <a:extLst>
              <a:ext uri="{FF2B5EF4-FFF2-40B4-BE49-F238E27FC236}">
                <a16:creationId xmlns:a16="http://schemas.microsoft.com/office/drawing/2014/main" id="{EC6311C8-4AA8-4FD9-93BB-0DCE6F9C5FEB}"/>
              </a:ext>
            </a:extLst>
          </p:cNvPr>
          <p:cNvSpPr txBox="1"/>
          <p:nvPr/>
        </p:nvSpPr>
        <p:spPr>
          <a:xfrm>
            <a:off x="10733221" y="6637609"/>
            <a:ext cx="1968646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de-DE" sz="1400" dirty="0" err="1">
                <a:solidFill>
                  <a:prstClr val="black"/>
                </a:solidFill>
                <a:latin typeface="Arial"/>
                <a:ea typeface="ヒラギノ角ゴ Pro W3" pitchFamily="-109" charset="-128"/>
                <a:cs typeface="Arial"/>
              </a:rPr>
              <a:t>verify</a:t>
            </a:r>
            <a:endParaRPr lang="de-DE" sz="1200" dirty="0">
              <a:solidFill>
                <a:prstClr val="black"/>
              </a:solidFill>
              <a:latin typeface="Arial"/>
              <a:ea typeface="ヒラギノ角ゴ Pro W3" pitchFamily="-109" charset="-128"/>
              <a:cs typeface="Arial"/>
            </a:endParaRPr>
          </a:p>
        </p:txBody>
      </p:sp>
      <p:grpSp>
        <p:nvGrpSpPr>
          <p:cNvPr id="173" name="Gruppieren 172">
            <a:extLst>
              <a:ext uri="{FF2B5EF4-FFF2-40B4-BE49-F238E27FC236}">
                <a16:creationId xmlns:a16="http://schemas.microsoft.com/office/drawing/2014/main" id="{2DF49739-76D8-45F0-BA42-5B81371710E0}"/>
              </a:ext>
            </a:extLst>
          </p:cNvPr>
          <p:cNvGrpSpPr/>
          <p:nvPr/>
        </p:nvGrpSpPr>
        <p:grpSpPr>
          <a:xfrm>
            <a:off x="8481557" y="8900100"/>
            <a:ext cx="4289094" cy="1750554"/>
            <a:chOff x="8481557" y="8900100"/>
            <a:chExt cx="4289094" cy="1750554"/>
          </a:xfrm>
        </p:grpSpPr>
        <p:sp>
          <p:nvSpPr>
            <p:cNvPr id="85" name="Abgerundetes Rechteck 120">
              <a:extLst>
                <a:ext uri="{FF2B5EF4-FFF2-40B4-BE49-F238E27FC236}">
                  <a16:creationId xmlns:a16="http://schemas.microsoft.com/office/drawing/2014/main" id="{4006AC59-EE6C-40DD-9BA6-8539B02140BE}"/>
                </a:ext>
              </a:extLst>
            </p:cNvPr>
            <p:cNvSpPr/>
            <p:nvPr/>
          </p:nvSpPr>
          <p:spPr>
            <a:xfrm>
              <a:off x="8947587" y="9375751"/>
              <a:ext cx="1085009" cy="51861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Gill Sans" pitchFamily="-109" charset="0"/>
                </a:rPr>
                <a:t>Agent </a:t>
              </a:r>
            </a:p>
          </p:txBody>
        </p:sp>
        <p:sp>
          <p:nvSpPr>
            <p:cNvPr id="86" name="Rechteck 85">
              <a:extLst>
                <a:ext uri="{FF2B5EF4-FFF2-40B4-BE49-F238E27FC236}">
                  <a16:creationId xmlns:a16="http://schemas.microsoft.com/office/drawing/2014/main" id="{C5246368-FBA2-4B68-A21C-B387D512CCB0}"/>
                </a:ext>
              </a:extLst>
            </p:cNvPr>
            <p:cNvSpPr/>
            <p:nvPr/>
          </p:nvSpPr>
          <p:spPr>
            <a:xfrm>
              <a:off x="8481557" y="8900841"/>
              <a:ext cx="4289094" cy="1749813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4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endParaRPr>
            </a:p>
          </p:txBody>
        </p:sp>
        <p:sp>
          <p:nvSpPr>
            <p:cNvPr id="87" name="Textfeld 86">
              <a:extLst>
                <a:ext uri="{FF2B5EF4-FFF2-40B4-BE49-F238E27FC236}">
                  <a16:creationId xmlns:a16="http://schemas.microsoft.com/office/drawing/2014/main" id="{5EE23ABB-97CE-4E58-BF03-7B49AA295BB7}"/>
                </a:ext>
              </a:extLst>
            </p:cNvPr>
            <p:cNvSpPr txBox="1"/>
            <p:nvPr/>
          </p:nvSpPr>
          <p:spPr>
            <a:xfrm>
              <a:off x="8515404" y="8900100"/>
              <a:ext cx="1762323" cy="307777"/>
            </a:xfrm>
            <a:prstGeom prst="rect">
              <a:avLst/>
            </a:prstGeom>
          </p:spPr>
          <p:txBody>
            <a:bodyPr wrap="square" rtlCol="0">
              <a:spAutoFit/>
            </a:bodyPr>
            <a:lstStyle/>
            <a:p>
              <a:pPr marL="211501" marR="0" lvl="0" indent="-211501" algn="l" defTabSz="282001" rtl="0" eaLnBrk="0" fontAlgn="base" latinLnBrk="0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de-DE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ヒラギノ角ゴ Pro W3" pitchFamily="-109" charset="-128"/>
                  <a:cs typeface="Arial"/>
                  <a:sym typeface="Gill Sans" pitchFamily="-109" charset="0"/>
                </a:rPr>
                <a:t>JS7 Agent Instance</a:t>
              </a:r>
            </a:p>
          </p:txBody>
        </p:sp>
        <p:sp>
          <p:nvSpPr>
            <p:cNvPr id="152" name="Ellipse 151">
              <a:extLst>
                <a:ext uri="{FF2B5EF4-FFF2-40B4-BE49-F238E27FC236}">
                  <a16:creationId xmlns:a16="http://schemas.microsoft.com/office/drawing/2014/main" id="{E0885EB7-4FB6-40F3-B094-26BF439390B6}"/>
                </a:ext>
              </a:extLst>
            </p:cNvPr>
            <p:cNvSpPr/>
            <p:nvPr/>
          </p:nvSpPr>
          <p:spPr>
            <a:xfrm>
              <a:off x="11162140" y="9310527"/>
              <a:ext cx="1497804" cy="648504"/>
            </a:xfrm>
            <a:prstGeom prst="ellipse">
              <a:avLst/>
            </a:prstGeom>
            <a:gradFill>
              <a:gsLst>
                <a:gs pos="0">
                  <a:schemeClr val="tx2">
                    <a:lumMod val="40000"/>
                    <a:lumOff val="60000"/>
                  </a:schemeClr>
                </a:gs>
                <a:gs pos="100000">
                  <a:srgbClr val="FF0000"/>
                </a:gs>
              </a:gsLst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r>
                <a:rPr lang="de-DE" sz="1400" b="1" dirty="0" err="1">
                  <a:solidFill>
                    <a:prstClr val="white"/>
                  </a:solidFill>
                  <a:latin typeface="Arial"/>
                </a:rPr>
                <a:t>Signing</a:t>
              </a:r>
              <a:r>
                <a:rPr lang="de-DE" sz="1400" b="1" dirty="0">
                  <a:solidFill>
                    <a:prstClr val="white"/>
                  </a:solidFill>
                  <a:latin typeface="Arial"/>
                </a:rPr>
                <a:t> Certificate</a:t>
              </a:r>
            </a:p>
          </p:txBody>
        </p:sp>
        <p:sp>
          <p:nvSpPr>
            <p:cNvPr id="153" name="Rechteck: gefaltete Ecke 152">
              <a:extLst>
                <a:ext uri="{FF2B5EF4-FFF2-40B4-BE49-F238E27FC236}">
                  <a16:creationId xmlns:a16="http://schemas.microsoft.com/office/drawing/2014/main" id="{9181D90B-2ABB-4E4F-AE0F-552EFB499923}"/>
                </a:ext>
              </a:extLst>
            </p:cNvPr>
            <p:cNvSpPr/>
            <p:nvPr/>
          </p:nvSpPr>
          <p:spPr>
            <a:xfrm>
              <a:off x="10141062" y="9868291"/>
              <a:ext cx="1055409" cy="634787"/>
            </a:xfrm>
            <a:prstGeom prst="foldedCorner">
              <a:avLst/>
            </a:prstGeom>
            <a:gradFill>
              <a:gsLst>
                <a:gs pos="0">
                  <a:srgbClr val="FF0000"/>
                </a:gs>
                <a:gs pos="100000">
                  <a:schemeClr val="accent1">
                    <a:tint val="50000"/>
                    <a:shade val="100000"/>
                    <a:satMod val="350000"/>
                  </a:schemeClr>
                </a:gs>
              </a:gsLst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400" b="1" dirty="0" err="1">
                  <a:solidFill>
                    <a:schemeClr val="bg1"/>
                  </a:solidFill>
                </a:rPr>
                <a:t>Signed</a:t>
              </a:r>
              <a:endParaRPr lang="de-DE" sz="1400" b="1" dirty="0">
                <a:solidFill>
                  <a:schemeClr val="bg1"/>
                </a:solidFill>
              </a:endParaRPr>
            </a:p>
            <a:p>
              <a:pPr algn="ctr"/>
              <a:r>
                <a:rPr lang="de-DE" sz="1400" b="1" dirty="0">
                  <a:solidFill>
                    <a:schemeClr val="bg1"/>
                  </a:solidFill>
                </a:rPr>
                <a:t>Workflow</a:t>
              </a:r>
            </a:p>
          </p:txBody>
        </p:sp>
        <p:cxnSp>
          <p:nvCxnSpPr>
            <p:cNvPr id="155" name="Verbinder: gewinkelt 154">
              <a:extLst>
                <a:ext uri="{FF2B5EF4-FFF2-40B4-BE49-F238E27FC236}">
                  <a16:creationId xmlns:a16="http://schemas.microsoft.com/office/drawing/2014/main" id="{EDDD57F4-6F2B-4559-A79C-C0F6A610B5C9}"/>
                </a:ext>
              </a:extLst>
            </p:cNvPr>
            <p:cNvCxnSpPr>
              <a:cxnSpLocks/>
              <a:stCxn id="152" idx="4"/>
              <a:endCxn id="153" idx="3"/>
            </p:cNvCxnSpPr>
            <p:nvPr/>
          </p:nvCxnSpPr>
          <p:spPr>
            <a:xfrm rot="5400000">
              <a:off x="11440430" y="9715073"/>
              <a:ext cx="226654" cy="714571"/>
            </a:xfrm>
            <a:prstGeom prst="bentConnector2">
              <a:avLst/>
            </a:prstGeom>
            <a:ln w="5080">
              <a:solidFill>
                <a:schemeClr val="tx1"/>
              </a:solidFill>
              <a:headEnd type="none"/>
              <a:tailEnd type="triangle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7" name="Gerade Verbindung mit Pfeil 156">
              <a:extLst>
                <a:ext uri="{FF2B5EF4-FFF2-40B4-BE49-F238E27FC236}">
                  <a16:creationId xmlns:a16="http://schemas.microsoft.com/office/drawing/2014/main" id="{B77862A5-82FD-48DF-8056-F0E6203B50D3}"/>
                </a:ext>
              </a:extLst>
            </p:cNvPr>
            <p:cNvCxnSpPr>
              <a:stCxn id="85" idx="3"/>
              <a:endCxn id="152" idx="2"/>
            </p:cNvCxnSpPr>
            <p:nvPr/>
          </p:nvCxnSpPr>
          <p:spPr>
            <a:xfrm flipV="1">
              <a:off x="10032596" y="9634779"/>
              <a:ext cx="1129544" cy="280"/>
            </a:xfrm>
            <a:prstGeom prst="straightConnector1">
              <a:avLst/>
            </a:prstGeom>
            <a:ln w="5080">
              <a:solidFill>
                <a:schemeClr val="tx1"/>
              </a:solidFill>
              <a:headEnd type="none"/>
              <a:tailEnd type="triangle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74" name="Gruppieren 173">
            <a:extLst>
              <a:ext uri="{FF2B5EF4-FFF2-40B4-BE49-F238E27FC236}">
                <a16:creationId xmlns:a16="http://schemas.microsoft.com/office/drawing/2014/main" id="{9860EE72-A18D-4BF7-A256-3F80BCC7DF8C}"/>
              </a:ext>
            </a:extLst>
          </p:cNvPr>
          <p:cNvGrpSpPr/>
          <p:nvPr/>
        </p:nvGrpSpPr>
        <p:grpSpPr>
          <a:xfrm>
            <a:off x="3899440" y="8915145"/>
            <a:ext cx="4289094" cy="1750554"/>
            <a:chOff x="8481557" y="8900100"/>
            <a:chExt cx="4289094" cy="1750554"/>
          </a:xfrm>
        </p:grpSpPr>
        <p:sp>
          <p:nvSpPr>
            <p:cNvPr id="175" name="Abgerundetes Rechteck 120">
              <a:extLst>
                <a:ext uri="{FF2B5EF4-FFF2-40B4-BE49-F238E27FC236}">
                  <a16:creationId xmlns:a16="http://schemas.microsoft.com/office/drawing/2014/main" id="{181F3751-059A-41E1-AC3F-0A33BCBBB9C8}"/>
                </a:ext>
              </a:extLst>
            </p:cNvPr>
            <p:cNvSpPr/>
            <p:nvPr/>
          </p:nvSpPr>
          <p:spPr>
            <a:xfrm>
              <a:off x="8947587" y="9375751"/>
              <a:ext cx="1085009" cy="51861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Gill Sans" pitchFamily="-109" charset="0"/>
                </a:rPr>
                <a:t>Agent </a:t>
              </a:r>
            </a:p>
          </p:txBody>
        </p:sp>
        <p:sp>
          <p:nvSpPr>
            <p:cNvPr id="176" name="Rechteck 175">
              <a:extLst>
                <a:ext uri="{FF2B5EF4-FFF2-40B4-BE49-F238E27FC236}">
                  <a16:creationId xmlns:a16="http://schemas.microsoft.com/office/drawing/2014/main" id="{FFDB52FC-7091-4CD8-9E59-2E8A555725AC}"/>
                </a:ext>
              </a:extLst>
            </p:cNvPr>
            <p:cNvSpPr/>
            <p:nvPr/>
          </p:nvSpPr>
          <p:spPr>
            <a:xfrm>
              <a:off x="8481557" y="8900841"/>
              <a:ext cx="4289094" cy="1749813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4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endParaRPr>
            </a:p>
          </p:txBody>
        </p:sp>
        <p:sp>
          <p:nvSpPr>
            <p:cNvPr id="177" name="Textfeld 176">
              <a:extLst>
                <a:ext uri="{FF2B5EF4-FFF2-40B4-BE49-F238E27FC236}">
                  <a16:creationId xmlns:a16="http://schemas.microsoft.com/office/drawing/2014/main" id="{3B16E448-5842-482E-BB4B-2A42B1250453}"/>
                </a:ext>
              </a:extLst>
            </p:cNvPr>
            <p:cNvSpPr txBox="1"/>
            <p:nvPr/>
          </p:nvSpPr>
          <p:spPr>
            <a:xfrm>
              <a:off x="8505879" y="8900100"/>
              <a:ext cx="1762323" cy="307777"/>
            </a:xfrm>
            <a:prstGeom prst="rect">
              <a:avLst/>
            </a:prstGeom>
          </p:spPr>
          <p:txBody>
            <a:bodyPr wrap="square" rtlCol="0">
              <a:spAutoFit/>
            </a:bodyPr>
            <a:lstStyle/>
            <a:p>
              <a:pPr marL="211501" marR="0" lvl="0" indent="-211501" algn="l" defTabSz="282001" rtl="0" eaLnBrk="0" fontAlgn="base" latinLnBrk="0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de-DE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ヒラギノ角ゴ Pro W3" pitchFamily="-109" charset="-128"/>
                  <a:cs typeface="Arial"/>
                  <a:sym typeface="Gill Sans" pitchFamily="-109" charset="0"/>
                </a:rPr>
                <a:t>JS7 Agent Instance</a:t>
              </a:r>
            </a:p>
          </p:txBody>
        </p:sp>
        <p:sp>
          <p:nvSpPr>
            <p:cNvPr id="178" name="Ellipse 177">
              <a:extLst>
                <a:ext uri="{FF2B5EF4-FFF2-40B4-BE49-F238E27FC236}">
                  <a16:creationId xmlns:a16="http://schemas.microsoft.com/office/drawing/2014/main" id="{9F10C093-F9C5-45FD-9130-E7BF9E62FD38}"/>
                </a:ext>
              </a:extLst>
            </p:cNvPr>
            <p:cNvSpPr/>
            <p:nvPr/>
          </p:nvSpPr>
          <p:spPr>
            <a:xfrm>
              <a:off x="11162140" y="9310527"/>
              <a:ext cx="1497804" cy="648504"/>
            </a:xfrm>
            <a:prstGeom prst="ellipse">
              <a:avLst/>
            </a:prstGeom>
            <a:gradFill>
              <a:gsLst>
                <a:gs pos="0">
                  <a:schemeClr val="tx2">
                    <a:lumMod val="40000"/>
                    <a:lumOff val="60000"/>
                  </a:schemeClr>
                </a:gs>
                <a:gs pos="100000">
                  <a:srgbClr val="FF0000"/>
                </a:gs>
              </a:gsLst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r>
                <a:rPr lang="de-DE" sz="1400" b="1" dirty="0" err="1">
                  <a:solidFill>
                    <a:prstClr val="white"/>
                  </a:solidFill>
                  <a:latin typeface="Arial"/>
                </a:rPr>
                <a:t>Signing</a:t>
              </a:r>
              <a:r>
                <a:rPr lang="de-DE" sz="1400" b="1" dirty="0">
                  <a:solidFill>
                    <a:prstClr val="white"/>
                  </a:solidFill>
                  <a:latin typeface="Arial"/>
                </a:rPr>
                <a:t> Certificate</a:t>
              </a:r>
            </a:p>
          </p:txBody>
        </p:sp>
        <p:sp>
          <p:nvSpPr>
            <p:cNvPr id="179" name="Rechteck: gefaltete Ecke 178">
              <a:extLst>
                <a:ext uri="{FF2B5EF4-FFF2-40B4-BE49-F238E27FC236}">
                  <a16:creationId xmlns:a16="http://schemas.microsoft.com/office/drawing/2014/main" id="{8E415E10-B4B1-43E4-8514-079D1F510A4E}"/>
                </a:ext>
              </a:extLst>
            </p:cNvPr>
            <p:cNvSpPr/>
            <p:nvPr/>
          </p:nvSpPr>
          <p:spPr>
            <a:xfrm>
              <a:off x="10141062" y="9868291"/>
              <a:ext cx="1055409" cy="634787"/>
            </a:xfrm>
            <a:prstGeom prst="foldedCorner">
              <a:avLst/>
            </a:prstGeom>
            <a:gradFill>
              <a:gsLst>
                <a:gs pos="0">
                  <a:srgbClr val="FF0000"/>
                </a:gs>
                <a:gs pos="100000">
                  <a:schemeClr val="accent1">
                    <a:tint val="50000"/>
                    <a:shade val="100000"/>
                    <a:satMod val="350000"/>
                  </a:schemeClr>
                </a:gs>
              </a:gsLst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400" b="1" dirty="0" err="1">
                  <a:solidFill>
                    <a:schemeClr val="bg1"/>
                  </a:solidFill>
                </a:rPr>
                <a:t>Signed</a:t>
              </a:r>
              <a:endParaRPr lang="de-DE" sz="1400" b="1" dirty="0">
                <a:solidFill>
                  <a:schemeClr val="bg1"/>
                </a:solidFill>
              </a:endParaRPr>
            </a:p>
            <a:p>
              <a:pPr algn="ctr"/>
              <a:r>
                <a:rPr lang="de-DE" sz="1400" b="1" dirty="0">
                  <a:solidFill>
                    <a:schemeClr val="bg1"/>
                  </a:solidFill>
                </a:rPr>
                <a:t>Workflow</a:t>
              </a:r>
            </a:p>
          </p:txBody>
        </p:sp>
        <p:cxnSp>
          <p:nvCxnSpPr>
            <p:cNvPr id="180" name="Verbinder: gewinkelt 179">
              <a:extLst>
                <a:ext uri="{FF2B5EF4-FFF2-40B4-BE49-F238E27FC236}">
                  <a16:creationId xmlns:a16="http://schemas.microsoft.com/office/drawing/2014/main" id="{29DD9DF7-80B0-4175-85A4-94B7C6B4CDBC}"/>
                </a:ext>
              </a:extLst>
            </p:cNvPr>
            <p:cNvCxnSpPr>
              <a:cxnSpLocks/>
              <a:stCxn id="178" idx="4"/>
              <a:endCxn id="179" idx="3"/>
            </p:cNvCxnSpPr>
            <p:nvPr/>
          </p:nvCxnSpPr>
          <p:spPr>
            <a:xfrm rot="5400000">
              <a:off x="11440430" y="9715073"/>
              <a:ext cx="226654" cy="714571"/>
            </a:xfrm>
            <a:prstGeom prst="bentConnector2">
              <a:avLst/>
            </a:prstGeom>
            <a:ln w="5080">
              <a:solidFill>
                <a:schemeClr val="tx1"/>
              </a:solidFill>
              <a:headEnd type="none"/>
              <a:tailEnd type="triangle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1" name="Gerade Verbindung mit Pfeil 180">
              <a:extLst>
                <a:ext uri="{FF2B5EF4-FFF2-40B4-BE49-F238E27FC236}">
                  <a16:creationId xmlns:a16="http://schemas.microsoft.com/office/drawing/2014/main" id="{45E27E19-FE0C-4122-BBA8-0B5DAC49FF69}"/>
                </a:ext>
              </a:extLst>
            </p:cNvPr>
            <p:cNvCxnSpPr>
              <a:stCxn id="175" idx="3"/>
              <a:endCxn id="178" idx="2"/>
            </p:cNvCxnSpPr>
            <p:nvPr/>
          </p:nvCxnSpPr>
          <p:spPr>
            <a:xfrm flipV="1">
              <a:off x="10032596" y="9634779"/>
              <a:ext cx="1129544" cy="280"/>
            </a:xfrm>
            <a:prstGeom prst="straightConnector1">
              <a:avLst/>
            </a:prstGeom>
            <a:ln w="5080">
              <a:solidFill>
                <a:schemeClr val="tx1"/>
              </a:solidFill>
              <a:headEnd type="none"/>
              <a:tailEnd type="triangle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8" name="Rechteck 57">
            <a:extLst>
              <a:ext uri="{FF2B5EF4-FFF2-40B4-BE49-F238E27FC236}">
                <a16:creationId xmlns:a16="http://schemas.microsoft.com/office/drawing/2014/main" id="{B0C42FC4-9BF1-404B-B9CA-614EC0BE556E}"/>
              </a:ext>
            </a:extLst>
          </p:cNvPr>
          <p:cNvSpPr/>
          <p:nvPr/>
        </p:nvSpPr>
        <p:spPr>
          <a:xfrm>
            <a:off x="8437620" y="2484468"/>
            <a:ext cx="4323153" cy="278673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60" name="Rechteck: gefaltete Ecke 59">
            <a:extLst>
              <a:ext uri="{FF2B5EF4-FFF2-40B4-BE49-F238E27FC236}">
                <a16:creationId xmlns:a16="http://schemas.microsoft.com/office/drawing/2014/main" id="{FBEF836D-29BB-42C7-991B-4F36815A51D4}"/>
              </a:ext>
            </a:extLst>
          </p:cNvPr>
          <p:cNvSpPr/>
          <p:nvPr/>
        </p:nvSpPr>
        <p:spPr>
          <a:xfrm>
            <a:off x="10032596" y="4393532"/>
            <a:ext cx="1055409" cy="634787"/>
          </a:xfrm>
          <a:prstGeom prst="foldedCorner">
            <a:avLst/>
          </a:prstGeom>
          <a:gradFill>
            <a:gsLst>
              <a:gs pos="0">
                <a:srgbClr val="FF0000"/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b="1" dirty="0" err="1">
                <a:solidFill>
                  <a:schemeClr val="bg1"/>
                </a:solidFill>
              </a:rPr>
              <a:t>Signed</a:t>
            </a:r>
            <a:endParaRPr lang="de-DE" sz="1400" b="1" dirty="0">
              <a:solidFill>
                <a:schemeClr val="bg1"/>
              </a:solidFill>
            </a:endParaRPr>
          </a:p>
          <a:p>
            <a:pPr algn="ctr"/>
            <a:r>
              <a:rPr lang="de-DE" sz="1400" b="1" dirty="0">
                <a:solidFill>
                  <a:schemeClr val="bg1"/>
                </a:solidFill>
              </a:rPr>
              <a:t>Workflow</a:t>
            </a:r>
          </a:p>
        </p:txBody>
      </p:sp>
      <p:cxnSp>
        <p:nvCxnSpPr>
          <p:cNvPr id="5" name="Gerade Verbindung mit Pfeil 4">
            <a:extLst>
              <a:ext uri="{FF2B5EF4-FFF2-40B4-BE49-F238E27FC236}">
                <a16:creationId xmlns:a16="http://schemas.microsoft.com/office/drawing/2014/main" id="{925BEDEC-C773-4472-A07C-DB0F7E895F6E}"/>
              </a:ext>
            </a:extLst>
          </p:cNvPr>
          <p:cNvCxnSpPr>
            <a:stCxn id="24" idx="3"/>
            <a:endCxn id="65" idx="1"/>
          </p:cNvCxnSpPr>
          <p:nvPr/>
        </p:nvCxnSpPr>
        <p:spPr>
          <a:xfrm>
            <a:off x="6168180" y="3547075"/>
            <a:ext cx="707038" cy="5747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4" name="Rechteck: gefaltete Ecke 63">
            <a:extLst>
              <a:ext uri="{FF2B5EF4-FFF2-40B4-BE49-F238E27FC236}">
                <a16:creationId xmlns:a16="http://schemas.microsoft.com/office/drawing/2014/main" id="{DC9C5E2D-849B-4083-8F66-1F3564BF26DF}"/>
              </a:ext>
            </a:extLst>
          </p:cNvPr>
          <p:cNvSpPr/>
          <p:nvPr/>
        </p:nvSpPr>
        <p:spPr>
          <a:xfrm>
            <a:off x="10032168" y="3235428"/>
            <a:ext cx="1055409" cy="634787"/>
          </a:xfrm>
          <a:prstGeom prst="foldedCorner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chemeClr val="accent1">
                  <a:lumMod val="40000"/>
                  <a:lumOff val="6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b="1" dirty="0" err="1">
                <a:solidFill>
                  <a:schemeClr val="bg1"/>
                </a:solidFill>
              </a:rPr>
              <a:t>Unsigned</a:t>
            </a:r>
            <a:endParaRPr lang="de-DE" sz="1400" b="1" dirty="0">
              <a:solidFill>
                <a:schemeClr val="bg1"/>
              </a:solidFill>
            </a:endParaRPr>
          </a:p>
          <a:p>
            <a:pPr algn="ctr"/>
            <a:r>
              <a:rPr lang="de-DE" sz="1400" b="1" dirty="0">
                <a:solidFill>
                  <a:schemeClr val="bg1"/>
                </a:solidFill>
              </a:rPr>
              <a:t>Workflow</a:t>
            </a:r>
          </a:p>
        </p:txBody>
      </p:sp>
      <p:cxnSp>
        <p:nvCxnSpPr>
          <p:cNvPr id="66" name="Gerade Verbindung mit Pfeil 65">
            <a:extLst>
              <a:ext uri="{FF2B5EF4-FFF2-40B4-BE49-F238E27FC236}">
                <a16:creationId xmlns:a16="http://schemas.microsoft.com/office/drawing/2014/main" id="{D57BE650-AC1B-4EC9-B648-F967AA8BC512}"/>
              </a:ext>
            </a:extLst>
          </p:cNvPr>
          <p:cNvCxnSpPr>
            <a:cxnSpLocks/>
            <a:stCxn id="65" idx="3"/>
          </p:cNvCxnSpPr>
          <p:nvPr/>
        </p:nvCxnSpPr>
        <p:spPr>
          <a:xfrm>
            <a:off x="7930627" y="3552822"/>
            <a:ext cx="506993" cy="0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9" name="Textfeld 68">
            <a:extLst>
              <a:ext uri="{FF2B5EF4-FFF2-40B4-BE49-F238E27FC236}">
                <a16:creationId xmlns:a16="http://schemas.microsoft.com/office/drawing/2014/main" id="{1B4E3639-512B-49DA-BE68-922A7D0BA751}"/>
              </a:ext>
            </a:extLst>
          </p:cNvPr>
          <p:cNvSpPr txBox="1"/>
          <p:nvPr/>
        </p:nvSpPr>
        <p:spPr>
          <a:xfrm>
            <a:off x="8449346" y="2492759"/>
            <a:ext cx="2942554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de-DE" sz="1400" dirty="0">
                <a:solidFill>
                  <a:prstClr val="black"/>
                </a:solidFill>
                <a:latin typeface="Arial"/>
                <a:ea typeface="ヒラギノ角ゴ Pro W3" pitchFamily="-109" charset="-128"/>
                <a:cs typeface="Arial"/>
              </a:rPr>
              <a:t>Secure External Device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  <a:sym typeface="Gill Sans" pitchFamily="-109" charset="0"/>
            </a:endParaRPr>
          </a:p>
        </p:txBody>
      </p:sp>
      <p:cxnSp>
        <p:nvCxnSpPr>
          <p:cNvPr id="14" name="Gerade Verbindung mit Pfeil 13">
            <a:extLst>
              <a:ext uri="{FF2B5EF4-FFF2-40B4-BE49-F238E27FC236}">
                <a16:creationId xmlns:a16="http://schemas.microsoft.com/office/drawing/2014/main" id="{DAD55380-6C2C-4DFA-B3F1-39D9ACACEBCC}"/>
              </a:ext>
            </a:extLst>
          </p:cNvPr>
          <p:cNvCxnSpPr>
            <a:stCxn id="64" idx="2"/>
            <a:endCxn id="60" idx="0"/>
          </p:cNvCxnSpPr>
          <p:nvPr/>
        </p:nvCxnSpPr>
        <p:spPr>
          <a:xfrm>
            <a:off x="10559873" y="3870215"/>
            <a:ext cx="428" cy="523317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6" name="Ellipse 75">
            <a:extLst>
              <a:ext uri="{FF2B5EF4-FFF2-40B4-BE49-F238E27FC236}">
                <a16:creationId xmlns:a16="http://schemas.microsoft.com/office/drawing/2014/main" id="{3B5D2B55-324C-4E4E-83A8-18A1067B57B7}"/>
              </a:ext>
            </a:extLst>
          </p:cNvPr>
          <p:cNvSpPr/>
          <p:nvPr/>
        </p:nvSpPr>
        <p:spPr>
          <a:xfrm>
            <a:off x="6614354" y="3954185"/>
            <a:ext cx="1497804" cy="648504"/>
          </a:xfrm>
          <a:prstGeom prst="ellipse">
            <a:avLst/>
          </a:prstGeom>
          <a:gradFill>
            <a:gsLst>
              <a:gs pos="0">
                <a:schemeClr val="tx2">
                  <a:lumMod val="40000"/>
                  <a:lumOff val="60000"/>
                </a:schemeClr>
              </a:gs>
              <a:gs pos="100000">
                <a:srgbClr val="FF0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r>
              <a:rPr lang="de-DE" sz="1400" b="1" dirty="0" err="1">
                <a:solidFill>
                  <a:prstClr val="white"/>
                </a:solidFill>
                <a:latin typeface="Arial"/>
              </a:rPr>
              <a:t>Signing</a:t>
            </a:r>
            <a:r>
              <a:rPr lang="de-DE" sz="1400" b="1" dirty="0">
                <a:solidFill>
                  <a:prstClr val="white"/>
                </a:solidFill>
                <a:latin typeface="Arial"/>
              </a:rPr>
              <a:t> Certificate</a:t>
            </a:r>
          </a:p>
        </p:txBody>
      </p:sp>
      <p:cxnSp>
        <p:nvCxnSpPr>
          <p:cNvPr id="18" name="Verbinder: gewinkelt 17">
            <a:extLst>
              <a:ext uri="{FF2B5EF4-FFF2-40B4-BE49-F238E27FC236}">
                <a16:creationId xmlns:a16="http://schemas.microsoft.com/office/drawing/2014/main" id="{E401C925-B4D8-40C9-8A3C-0D30DB33FB15}"/>
              </a:ext>
            </a:extLst>
          </p:cNvPr>
          <p:cNvCxnSpPr>
            <a:stCxn id="76" idx="4"/>
            <a:endCxn id="91" idx="3"/>
          </p:cNvCxnSpPr>
          <p:nvPr/>
        </p:nvCxnSpPr>
        <p:spPr>
          <a:xfrm rot="5400000">
            <a:off x="6861861" y="4195970"/>
            <a:ext cx="94677" cy="908115"/>
          </a:xfrm>
          <a:prstGeom prst="bentConnector2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2" name="Textfeld 81">
            <a:extLst>
              <a:ext uri="{FF2B5EF4-FFF2-40B4-BE49-F238E27FC236}">
                <a16:creationId xmlns:a16="http://schemas.microsoft.com/office/drawing/2014/main" id="{C3EDC2B1-8656-4930-BEC6-C715A15118D1}"/>
              </a:ext>
            </a:extLst>
          </p:cNvPr>
          <p:cNvSpPr txBox="1"/>
          <p:nvPr/>
        </p:nvSpPr>
        <p:spPr>
          <a:xfrm>
            <a:off x="11191165" y="4704146"/>
            <a:ext cx="686067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de-DE" sz="1400" dirty="0" err="1">
                <a:solidFill>
                  <a:prstClr val="black"/>
                </a:solidFill>
                <a:latin typeface="Arial"/>
                <a:ea typeface="ヒラギノ角ゴ Pro W3" pitchFamily="-109" charset="-128"/>
                <a:cs typeface="Arial"/>
              </a:rPr>
              <a:t>sign</a:t>
            </a:r>
            <a:endParaRPr lang="de-DE" sz="1200" dirty="0">
              <a:solidFill>
                <a:prstClr val="black"/>
              </a:solidFill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83" name="Textfeld 82">
            <a:extLst>
              <a:ext uri="{FF2B5EF4-FFF2-40B4-BE49-F238E27FC236}">
                <a16:creationId xmlns:a16="http://schemas.microsoft.com/office/drawing/2014/main" id="{2C5B77A6-7F34-4CDC-9AB5-BA97849117B4}"/>
              </a:ext>
            </a:extLst>
          </p:cNvPr>
          <p:cNvSpPr txBox="1"/>
          <p:nvPr/>
        </p:nvSpPr>
        <p:spPr>
          <a:xfrm>
            <a:off x="9042693" y="3235428"/>
            <a:ext cx="95757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algn="r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de-DE" sz="1400" dirty="0" err="1">
                <a:solidFill>
                  <a:prstClr val="black"/>
                </a:solidFill>
                <a:latin typeface="Arial"/>
                <a:ea typeface="ヒラギノ角ゴ Pro W3" pitchFamily="-109" charset="-128"/>
                <a:cs typeface="Arial"/>
              </a:rPr>
              <a:t>download</a:t>
            </a:r>
            <a:endParaRPr lang="de-DE" sz="1200" dirty="0">
              <a:solidFill>
                <a:prstClr val="black"/>
              </a:solidFill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84" name="Textfeld 83">
            <a:extLst>
              <a:ext uri="{FF2B5EF4-FFF2-40B4-BE49-F238E27FC236}">
                <a16:creationId xmlns:a16="http://schemas.microsoft.com/office/drawing/2014/main" id="{3FA7200D-E80C-4539-BB72-7B1F71BD367D}"/>
              </a:ext>
            </a:extLst>
          </p:cNvPr>
          <p:cNvSpPr txBox="1"/>
          <p:nvPr/>
        </p:nvSpPr>
        <p:spPr>
          <a:xfrm>
            <a:off x="9191372" y="4720912"/>
            <a:ext cx="840796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algn="r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de-DE" sz="1400" dirty="0" err="1">
                <a:solidFill>
                  <a:prstClr val="black"/>
                </a:solidFill>
                <a:latin typeface="Arial"/>
                <a:ea typeface="ヒラギノ角ゴ Pro W3" pitchFamily="-109" charset="-128"/>
                <a:cs typeface="Arial"/>
              </a:rPr>
              <a:t>upload</a:t>
            </a:r>
            <a:endParaRPr lang="de-DE" sz="1200" dirty="0">
              <a:solidFill>
                <a:prstClr val="black"/>
              </a:solidFill>
              <a:latin typeface="Arial"/>
              <a:ea typeface="ヒラギノ角ゴ Pro W3" pitchFamily="-109" charset="-128"/>
              <a:cs typeface="Arial"/>
            </a:endParaRPr>
          </a:p>
        </p:txBody>
      </p:sp>
      <p:cxnSp>
        <p:nvCxnSpPr>
          <p:cNvPr id="13" name="Gerade Verbindung mit Pfeil 12">
            <a:extLst>
              <a:ext uri="{FF2B5EF4-FFF2-40B4-BE49-F238E27FC236}">
                <a16:creationId xmlns:a16="http://schemas.microsoft.com/office/drawing/2014/main" id="{1B04126D-D2F4-4E3E-B99E-9F990EC51D6F}"/>
              </a:ext>
            </a:extLst>
          </p:cNvPr>
          <p:cNvCxnSpPr>
            <a:cxnSpLocks/>
            <a:stCxn id="60" idx="1"/>
          </p:cNvCxnSpPr>
          <p:nvPr/>
        </p:nvCxnSpPr>
        <p:spPr>
          <a:xfrm flipH="1">
            <a:off x="8196941" y="4710926"/>
            <a:ext cx="1835655" cy="0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5678408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Inhaltsplatzhalter 32"/>
          <p:cNvSpPr>
            <a:spLocks noGrp="1"/>
          </p:cNvSpPr>
          <p:nvPr>
            <p:ph sz="quarter" idx="11"/>
          </p:nvPr>
        </p:nvSpPr>
        <p:spPr>
          <a:xfrm>
            <a:off x="342933" y="2400300"/>
            <a:ext cx="2893753" cy="8001000"/>
          </a:xfrm>
        </p:spPr>
        <p:txBody>
          <a:bodyPr/>
          <a:lstStyle/>
          <a:p>
            <a:pPr marL="0" indent="0">
              <a:buNone/>
            </a:pPr>
            <a:r>
              <a:rPr lang="de-DE" sz="1700" b="1" dirty="0"/>
              <a:t>External </a:t>
            </a:r>
            <a:r>
              <a:rPr lang="de-DE" sz="1700" b="1" dirty="0" err="1"/>
              <a:t>Signing</a:t>
            </a:r>
            <a:endParaRPr lang="de-DE" sz="1700" b="1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800" dirty="0"/>
              <a:t>Workflows </a:t>
            </a:r>
            <a:r>
              <a:rPr lang="de-DE" sz="1800" dirty="0" err="1"/>
              <a:t>are</a:t>
            </a:r>
            <a:r>
              <a:rPr lang="de-DE" sz="1800" dirty="0"/>
              <a:t> </a:t>
            </a:r>
            <a:r>
              <a:rPr lang="de-DE" sz="1800" dirty="0" err="1"/>
              <a:t>signed</a:t>
            </a:r>
            <a:r>
              <a:rPr lang="de-DE" sz="1800" dirty="0"/>
              <a:t> </a:t>
            </a:r>
            <a:r>
              <a:rPr lang="de-DE" sz="1800" dirty="0" err="1"/>
              <a:t>for</a:t>
            </a:r>
            <a:r>
              <a:rPr lang="de-DE" sz="1800" dirty="0"/>
              <a:t> </a:t>
            </a:r>
            <a:r>
              <a:rPr lang="de-DE" sz="1800" dirty="0" err="1"/>
              <a:t>deployment</a:t>
            </a:r>
            <a:r>
              <a:rPr lang="de-DE" sz="1800" dirty="0"/>
              <a:t> </a:t>
            </a:r>
            <a:r>
              <a:rPr lang="de-DE" sz="1800" dirty="0" err="1"/>
              <a:t>performing</a:t>
            </a:r>
            <a:r>
              <a:rPr lang="de-DE" sz="1800" dirty="0"/>
              <a:t> </a:t>
            </a:r>
            <a:r>
              <a:rPr lang="de-DE" sz="1800" dirty="0" err="1"/>
              <a:t>the</a:t>
            </a:r>
            <a:r>
              <a:rPr lang="de-DE" sz="1800" dirty="0"/>
              <a:t> </a:t>
            </a:r>
            <a:r>
              <a:rPr lang="de-DE" sz="1800" dirty="0" err="1"/>
              <a:t>signing</a:t>
            </a:r>
            <a:r>
              <a:rPr lang="de-DE" sz="1800" dirty="0"/>
              <a:t> </a:t>
            </a:r>
            <a:r>
              <a:rPr lang="de-DE" sz="1800" dirty="0" err="1"/>
              <a:t>from</a:t>
            </a:r>
            <a:r>
              <a:rPr lang="de-DE" sz="1800" dirty="0"/>
              <a:t> a </a:t>
            </a:r>
            <a:r>
              <a:rPr lang="de-DE" sz="1800" dirty="0" err="1"/>
              <a:t>secure</a:t>
            </a:r>
            <a:r>
              <a:rPr lang="de-DE" sz="1800" dirty="0"/>
              <a:t>, external </a:t>
            </a:r>
            <a:r>
              <a:rPr lang="de-DE" sz="1800" dirty="0" err="1"/>
              <a:t>device</a:t>
            </a:r>
            <a:endParaRPr lang="de-DE" sz="18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800" dirty="0"/>
              <a:t>The </a:t>
            </a:r>
            <a:r>
              <a:rPr lang="de-DE" sz="1800" dirty="0" err="1"/>
              <a:t>signature</a:t>
            </a:r>
            <a:r>
              <a:rPr lang="de-DE" sz="1800" dirty="0"/>
              <a:t> </a:t>
            </a:r>
            <a:r>
              <a:rPr lang="de-DE" sz="1800" dirty="0" err="1"/>
              <a:t>is</a:t>
            </a:r>
            <a:r>
              <a:rPr lang="de-DE" sz="1800" dirty="0"/>
              <a:t> </a:t>
            </a:r>
            <a:r>
              <a:rPr lang="de-DE" sz="1800" dirty="0" err="1"/>
              <a:t>deployed</a:t>
            </a:r>
            <a:r>
              <a:rPr lang="de-DE" sz="1800" dirty="0"/>
              <a:t> </a:t>
            </a:r>
            <a:r>
              <a:rPr lang="de-DE" sz="1800" dirty="0" err="1"/>
              <a:t>with</a:t>
            </a:r>
            <a:r>
              <a:rPr lang="de-DE" sz="1800" dirty="0"/>
              <a:t> </a:t>
            </a:r>
            <a:r>
              <a:rPr lang="de-DE" sz="1800" dirty="0" err="1"/>
              <a:t>the</a:t>
            </a:r>
            <a:r>
              <a:rPr lang="de-DE" sz="1800" dirty="0"/>
              <a:t> </a:t>
            </a:r>
            <a:r>
              <a:rPr lang="de-DE" sz="1800" dirty="0" err="1"/>
              <a:t>workflow</a:t>
            </a:r>
            <a:endParaRPr lang="de-DE" sz="1800" dirty="0"/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endParaRPr lang="de-DE" sz="1700" dirty="0"/>
          </a:p>
          <a:p>
            <a:pPr marL="0" indent="0">
              <a:buNone/>
            </a:pPr>
            <a:r>
              <a:rPr lang="de-DE" sz="1800" b="1" dirty="0"/>
              <a:t>Controller </a:t>
            </a:r>
            <a:r>
              <a:rPr lang="de-DE" sz="1800" b="1" dirty="0" err="1"/>
              <a:t>Signature</a:t>
            </a:r>
            <a:r>
              <a:rPr lang="de-DE" sz="1800" b="1" dirty="0"/>
              <a:t> Check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800" dirty="0"/>
              <a:t>Workflows </a:t>
            </a:r>
            <a:r>
              <a:rPr lang="de-DE" sz="1800" dirty="0" err="1"/>
              <a:t>are</a:t>
            </a:r>
            <a:r>
              <a:rPr lang="de-DE" sz="1800" dirty="0"/>
              <a:t> </a:t>
            </a:r>
            <a:r>
              <a:rPr lang="de-DE" sz="1800" dirty="0" err="1"/>
              <a:t>checked</a:t>
            </a:r>
            <a:r>
              <a:rPr lang="de-DE" sz="1800" dirty="0"/>
              <a:t> </a:t>
            </a:r>
            <a:r>
              <a:rPr lang="de-DE" sz="1800" dirty="0" err="1"/>
              <a:t>if</a:t>
            </a:r>
            <a:r>
              <a:rPr lang="de-DE" sz="1800" dirty="0"/>
              <a:t> </a:t>
            </a:r>
            <a:r>
              <a:rPr lang="de-DE" sz="1800" dirty="0" err="1"/>
              <a:t>they</a:t>
            </a:r>
            <a:r>
              <a:rPr lang="de-DE" sz="1800" dirty="0"/>
              <a:t> match </a:t>
            </a:r>
            <a:r>
              <a:rPr lang="de-DE" sz="1800" dirty="0" err="1"/>
              <a:t>the</a:t>
            </a:r>
            <a:r>
              <a:rPr lang="de-DE" sz="1800" dirty="0"/>
              <a:t> </a:t>
            </a:r>
            <a:r>
              <a:rPr lang="de-DE" sz="1800" dirty="0" err="1"/>
              <a:t>signature</a:t>
            </a:r>
            <a:r>
              <a:rPr lang="de-DE" sz="1800" dirty="0"/>
              <a:t> </a:t>
            </a:r>
            <a:r>
              <a:rPr lang="de-DE" sz="1800" dirty="0" err="1"/>
              <a:t>provided</a:t>
            </a:r>
            <a:r>
              <a:rPr lang="de-DE" sz="1800" dirty="0"/>
              <a:t> </a:t>
            </a:r>
            <a:r>
              <a:rPr lang="de-DE" sz="1800" dirty="0" err="1"/>
              <a:t>with</a:t>
            </a:r>
            <a:r>
              <a:rPr lang="de-DE" sz="1800" dirty="0"/>
              <a:t> certificates </a:t>
            </a:r>
            <a:r>
              <a:rPr lang="de-DE" sz="1800" dirty="0" err="1"/>
              <a:t>available</a:t>
            </a:r>
            <a:r>
              <a:rPr lang="de-DE" sz="1800" dirty="0"/>
              <a:t> </a:t>
            </a:r>
            <a:r>
              <a:rPr lang="de-DE" sz="1800" dirty="0" err="1"/>
              <a:t>to</a:t>
            </a:r>
            <a:r>
              <a:rPr lang="de-DE" sz="1800" dirty="0"/>
              <a:t> </a:t>
            </a:r>
            <a:r>
              <a:rPr lang="de-DE" sz="1800" dirty="0" err="1"/>
              <a:t>the</a:t>
            </a:r>
            <a:r>
              <a:rPr lang="de-DE" sz="1800" dirty="0"/>
              <a:t> Controller and </a:t>
            </a:r>
            <a:r>
              <a:rPr lang="de-DE" sz="1800" dirty="0" err="1"/>
              <a:t>otherwise</a:t>
            </a:r>
            <a:r>
              <a:rPr lang="de-DE" sz="1800" dirty="0"/>
              <a:t> </a:t>
            </a:r>
            <a:r>
              <a:rPr lang="de-DE" sz="1800" dirty="0" err="1"/>
              <a:t>are</a:t>
            </a:r>
            <a:r>
              <a:rPr lang="de-DE" sz="1800" dirty="0"/>
              <a:t> </a:t>
            </a:r>
            <a:r>
              <a:rPr lang="de-DE" sz="1800" dirty="0" err="1"/>
              <a:t>denied</a:t>
            </a:r>
            <a:endParaRPr lang="de-DE" sz="18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800" dirty="0" err="1"/>
              <a:t>Similar</a:t>
            </a:r>
            <a:r>
              <a:rPr lang="de-DE" sz="1800" dirty="0"/>
              <a:t> check </a:t>
            </a:r>
            <a:r>
              <a:rPr lang="de-DE" sz="1800" dirty="0" err="1"/>
              <a:t>is</a:t>
            </a:r>
            <a:r>
              <a:rPr lang="de-DE" sz="1800" dirty="0"/>
              <a:t> </a:t>
            </a:r>
            <a:r>
              <a:rPr lang="de-DE" sz="1800" dirty="0" err="1"/>
              <a:t>performed</a:t>
            </a:r>
            <a:r>
              <a:rPr lang="de-DE" sz="1800" dirty="0"/>
              <a:t> </a:t>
            </a:r>
            <a:r>
              <a:rPr lang="de-DE" sz="1800" dirty="0" err="1"/>
              <a:t>by</a:t>
            </a:r>
            <a:r>
              <a:rPr lang="de-DE" sz="1800" dirty="0"/>
              <a:t> </a:t>
            </a:r>
            <a:r>
              <a:rPr lang="de-DE" sz="1800" dirty="0" err="1"/>
              <a:t>the</a:t>
            </a:r>
            <a:r>
              <a:rPr lang="de-DE" sz="1800" dirty="0"/>
              <a:t> Standby Controller </a:t>
            </a:r>
            <a:r>
              <a:rPr lang="de-DE" sz="1800" dirty="0" err="1"/>
              <a:t>that</a:t>
            </a:r>
            <a:r>
              <a:rPr lang="de-DE" sz="1800" dirty="0"/>
              <a:t> </a:t>
            </a:r>
            <a:r>
              <a:rPr lang="de-DE" sz="1800" dirty="0" err="1"/>
              <a:t>requires</a:t>
            </a:r>
            <a:r>
              <a:rPr lang="de-DE" sz="1800" dirty="0"/>
              <a:t> </a:t>
            </a:r>
            <a:r>
              <a:rPr lang="de-DE" sz="1800" dirty="0" err="1"/>
              <a:t>availability</a:t>
            </a:r>
            <a:r>
              <a:rPr lang="de-DE" sz="1800" dirty="0"/>
              <a:t> </a:t>
            </a:r>
            <a:r>
              <a:rPr lang="de-DE" sz="1800" dirty="0" err="1"/>
              <a:t>of</a:t>
            </a:r>
            <a:r>
              <a:rPr lang="de-DE" sz="1800" dirty="0"/>
              <a:t> </a:t>
            </a:r>
            <a:r>
              <a:rPr lang="de-DE" sz="1800" dirty="0" err="1"/>
              <a:t>the</a:t>
            </a:r>
            <a:r>
              <a:rPr lang="de-DE" sz="1800" dirty="0"/>
              <a:t> same certificates</a:t>
            </a:r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endParaRPr lang="de-DE" sz="1700" dirty="0"/>
          </a:p>
          <a:p>
            <a:pPr marL="0" indent="0">
              <a:buNone/>
            </a:pPr>
            <a:r>
              <a:rPr lang="de-DE" sz="1800" b="1" dirty="0"/>
              <a:t>Agent </a:t>
            </a:r>
            <a:r>
              <a:rPr lang="de-DE" sz="1800" b="1" dirty="0" err="1"/>
              <a:t>Signature</a:t>
            </a:r>
            <a:r>
              <a:rPr lang="de-DE" sz="1800" b="1" dirty="0"/>
              <a:t> Check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800" dirty="0"/>
              <a:t>Workflows </a:t>
            </a:r>
            <a:r>
              <a:rPr lang="de-DE" sz="1800" dirty="0" err="1"/>
              <a:t>are</a:t>
            </a:r>
            <a:r>
              <a:rPr lang="de-DE" sz="1800" dirty="0"/>
              <a:t> </a:t>
            </a:r>
            <a:r>
              <a:rPr lang="de-DE" sz="1800" dirty="0" err="1"/>
              <a:t>checked</a:t>
            </a:r>
            <a:r>
              <a:rPr lang="de-DE" sz="1800" dirty="0"/>
              <a:t> </a:t>
            </a:r>
            <a:r>
              <a:rPr lang="de-DE" sz="1800" dirty="0" err="1"/>
              <a:t>if</a:t>
            </a:r>
            <a:r>
              <a:rPr lang="de-DE" sz="1800" dirty="0"/>
              <a:t> </a:t>
            </a:r>
            <a:r>
              <a:rPr lang="de-DE" sz="1800" dirty="0" err="1"/>
              <a:t>they</a:t>
            </a:r>
            <a:r>
              <a:rPr lang="de-DE" sz="1800" dirty="0"/>
              <a:t> match </a:t>
            </a:r>
            <a:r>
              <a:rPr lang="de-DE" sz="1800" dirty="0" err="1"/>
              <a:t>the</a:t>
            </a:r>
            <a:r>
              <a:rPr lang="de-DE" sz="1800" dirty="0"/>
              <a:t> </a:t>
            </a:r>
            <a:r>
              <a:rPr lang="de-DE" sz="1800" dirty="0" err="1"/>
              <a:t>signature</a:t>
            </a:r>
            <a:r>
              <a:rPr lang="de-DE" sz="1800" dirty="0"/>
              <a:t> </a:t>
            </a:r>
            <a:r>
              <a:rPr lang="de-DE" sz="1800" dirty="0" err="1"/>
              <a:t>provided</a:t>
            </a:r>
            <a:r>
              <a:rPr lang="de-DE" sz="1800" dirty="0"/>
              <a:t> </a:t>
            </a:r>
            <a:r>
              <a:rPr lang="de-DE" sz="1800" dirty="0" err="1"/>
              <a:t>with</a:t>
            </a:r>
            <a:r>
              <a:rPr lang="de-DE" sz="1800" dirty="0"/>
              <a:t> certificates </a:t>
            </a:r>
            <a:r>
              <a:rPr lang="de-DE" sz="1800" dirty="0" err="1"/>
              <a:t>available</a:t>
            </a:r>
            <a:r>
              <a:rPr lang="de-DE" sz="1800" dirty="0"/>
              <a:t> </a:t>
            </a:r>
            <a:r>
              <a:rPr lang="de-DE" sz="1800" dirty="0" err="1"/>
              <a:t>to</a:t>
            </a:r>
            <a:r>
              <a:rPr lang="de-DE" sz="1800" dirty="0"/>
              <a:t> </a:t>
            </a:r>
            <a:r>
              <a:rPr lang="de-DE" sz="1800" dirty="0" err="1"/>
              <a:t>the</a:t>
            </a:r>
            <a:r>
              <a:rPr lang="de-DE" sz="1800" dirty="0"/>
              <a:t> Agent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800" dirty="0"/>
              <a:t>Workflows </a:t>
            </a:r>
            <a:r>
              <a:rPr lang="de-DE" sz="1800" dirty="0" err="1"/>
              <a:t>are</a:t>
            </a:r>
            <a:r>
              <a:rPr lang="de-DE" sz="1800" dirty="0"/>
              <a:t> not </a:t>
            </a:r>
            <a:r>
              <a:rPr lang="de-DE" sz="1800" dirty="0" err="1"/>
              <a:t>accepted</a:t>
            </a:r>
            <a:r>
              <a:rPr lang="de-DE" sz="1800" dirty="0"/>
              <a:t> in </a:t>
            </a:r>
            <a:r>
              <a:rPr lang="de-DE" sz="1800" dirty="0" err="1"/>
              <a:t>case</a:t>
            </a:r>
            <a:r>
              <a:rPr lang="de-DE" sz="1800" dirty="0"/>
              <a:t> </a:t>
            </a:r>
            <a:r>
              <a:rPr lang="de-DE" sz="1800" dirty="0" err="1"/>
              <a:t>of</a:t>
            </a:r>
            <a:r>
              <a:rPr lang="de-DE" sz="1800" dirty="0"/>
              <a:t> </a:t>
            </a:r>
            <a:r>
              <a:rPr lang="de-DE" sz="1800" dirty="0" err="1"/>
              <a:t>failed</a:t>
            </a:r>
            <a:r>
              <a:rPr lang="de-DE" sz="1800" dirty="0"/>
              <a:t> </a:t>
            </a:r>
            <a:r>
              <a:rPr lang="de-DE" sz="1800" dirty="0" err="1"/>
              <a:t>signature</a:t>
            </a:r>
            <a:r>
              <a:rPr lang="de-DE" sz="1800" dirty="0"/>
              <a:t> </a:t>
            </a:r>
            <a:r>
              <a:rPr lang="de-DE" sz="1800" dirty="0" err="1"/>
              <a:t>checks</a:t>
            </a:r>
            <a:endParaRPr lang="de-DE" sz="18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endParaRPr lang="de-DE" sz="1700" dirty="0"/>
          </a:p>
        </p:txBody>
      </p:sp>
      <p:sp>
        <p:nvSpPr>
          <p:cNvPr id="27" name="Titel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Secure Roll-out</a:t>
            </a:r>
            <a:endParaRPr lang="de-DE" dirty="0"/>
          </a:p>
        </p:txBody>
      </p:sp>
      <p:sp>
        <p:nvSpPr>
          <p:cNvPr id="29" name="Textplatzhalter 2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/>
              <a:t>Secure Operation</a:t>
            </a:r>
            <a:endParaRPr lang="en-US" dirty="0"/>
          </a:p>
        </p:txBody>
      </p:sp>
      <p:sp>
        <p:nvSpPr>
          <p:cNvPr id="24" name="Abgerundetes Rechteck 99"/>
          <p:cNvSpPr/>
          <p:nvPr/>
        </p:nvSpPr>
        <p:spPr>
          <a:xfrm>
            <a:off x="4217460" y="3021295"/>
            <a:ext cx="1950720" cy="1051560"/>
          </a:xfrm>
          <a:prstGeom prst="roundRect">
            <a:avLst/>
          </a:prstGeom>
          <a:gradFill>
            <a:gsLst>
              <a:gs pos="0">
                <a:srgbClr val="FF0000"/>
              </a:gs>
              <a:gs pos="100000">
                <a:srgbClr val="FFFF00"/>
              </a:gs>
            </a:gsLst>
          </a:gradFill>
          <a:ln w="9525"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JOC Cockpit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Low </a:t>
            </a:r>
            <a:r>
              <a:rPr kumimoji="0" lang="de-DE" sz="18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or</a:t>
            </a: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 Medium Security</a:t>
            </a:r>
          </a:p>
        </p:txBody>
      </p:sp>
      <p:sp>
        <p:nvSpPr>
          <p:cNvPr id="4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38290F6-9EEA-4939-92A4-98C369575716}" type="slidenum">
              <a:rPr kumimoji="0" lang="de-DE" sz="36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ヒラギノ角ゴ ProN W3" pitchFamily="-109" charset="-128"/>
                <a:cs typeface="+mn-cs"/>
                <a:sym typeface="Gill Sans" pitchFamily="-109" charset="0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de-DE" sz="3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ヒラギノ角ゴ ProN W3" pitchFamily="-109" charset="-128"/>
              <a:cs typeface="+mn-cs"/>
              <a:sym typeface="Gill Sans" pitchFamily="-109" charset="0"/>
            </a:endParaRPr>
          </a:p>
        </p:txBody>
      </p:sp>
      <p:sp>
        <p:nvSpPr>
          <p:cNvPr id="80" name="Rechteck 79"/>
          <p:cNvSpPr/>
          <p:nvPr/>
        </p:nvSpPr>
        <p:spPr>
          <a:xfrm>
            <a:off x="3865381" y="2457451"/>
            <a:ext cx="4323153" cy="278673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116" name="Textfeld 115"/>
          <p:cNvSpPr txBox="1"/>
          <p:nvPr/>
        </p:nvSpPr>
        <p:spPr>
          <a:xfrm>
            <a:off x="3865382" y="2482553"/>
            <a:ext cx="4315531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de-DE" sz="1400" dirty="0">
                <a:solidFill>
                  <a:prstClr val="black"/>
                </a:solidFill>
                <a:latin typeface="Arial"/>
                <a:ea typeface="ヒラギノ角ゴ Pro W3" pitchFamily="-109" charset="-128"/>
                <a:cs typeface="Arial"/>
              </a:rPr>
              <a:t>JS7 Primary JOC Cockpit 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: NON-PRODUCTION</a:t>
            </a:r>
          </a:p>
        </p:txBody>
      </p:sp>
      <p:sp>
        <p:nvSpPr>
          <p:cNvPr id="65" name="Rechteck: gefaltete Ecke 64">
            <a:extLst>
              <a:ext uri="{FF2B5EF4-FFF2-40B4-BE49-F238E27FC236}">
                <a16:creationId xmlns:a16="http://schemas.microsoft.com/office/drawing/2014/main" id="{5A52AF1A-5EE2-4F37-AF3E-DFA53B8950D5}"/>
              </a:ext>
            </a:extLst>
          </p:cNvPr>
          <p:cNvSpPr/>
          <p:nvPr/>
        </p:nvSpPr>
        <p:spPr>
          <a:xfrm>
            <a:off x="6730438" y="3235428"/>
            <a:ext cx="1055409" cy="634787"/>
          </a:xfrm>
          <a:prstGeom prst="foldedCorner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chemeClr val="accent1">
                  <a:lumMod val="40000"/>
                  <a:lumOff val="6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b="1" dirty="0" err="1">
                <a:solidFill>
                  <a:schemeClr val="bg1"/>
                </a:solidFill>
              </a:rPr>
              <a:t>Unsigned</a:t>
            </a:r>
            <a:endParaRPr lang="de-DE" sz="1400" b="1" dirty="0">
              <a:solidFill>
                <a:schemeClr val="bg1"/>
              </a:solidFill>
            </a:endParaRPr>
          </a:p>
          <a:p>
            <a:pPr algn="ctr"/>
            <a:r>
              <a:rPr lang="de-DE" sz="1400" b="1" dirty="0">
                <a:solidFill>
                  <a:schemeClr val="bg1"/>
                </a:solidFill>
              </a:rPr>
              <a:t>Workflow</a:t>
            </a:r>
          </a:p>
        </p:txBody>
      </p:sp>
      <p:cxnSp>
        <p:nvCxnSpPr>
          <p:cNvPr id="74" name="Verbinder: gewinkelt 73">
            <a:extLst>
              <a:ext uri="{FF2B5EF4-FFF2-40B4-BE49-F238E27FC236}">
                <a16:creationId xmlns:a16="http://schemas.microsoft.com/office/drawing/2014/main" id="{5EDA03DC-F06D-4672-9EFE-F1A8B6EBFBA8}"/>
              </a:ext>
            </a:extLst>
          </p:cNvPr>
          <p:cNvCxnSpPr>
            <a:cxnSpLocks/>
            <a:stCxn id="101" idx="4"/>
            <a:endCxn id="60" idx="3"/>
          </p:cNvCxnSpPr>
          <p:nvPr/>
        </p:nvCxnSpPr>
        <p:spPr>
          <a:xfrm rot="5400000">
            <a:off x="11011021" y="3893075"/>
            <a:ext cx="163320" cy="1445262"/>
          </a:xfrm>
          <a:prstGeom prst="bentConnector2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1" name="Ellipse 100">
            <a:extLst>
              <a:ext uri="{FF2B5EF4-FFF2-40B4-BE49-F238E27FC236}">
                <a16:creationId xmlns:a16="http://schemas.microsoft.com/office/drawing/2014/main" id="{F95FF46F-5EFC-4EB3-9015-3A2DBF33528B}"/>
              </a:ext>
            </a:extLst>
          </p:cNvPr>
          <p:cNvSpPr/>
          <p:nvPr/>
        </p:nvSpPr>
        <p:spPr>
          <a:xfrm>
            <a:off x="11066410" y="3885542"/>
            <a:ext cx="1497804" cy="648504"/>
          </a:xfrm>
          <a:prstGeom prst="ellipse">
            <a:avLst/>
          </a:prstGeom>
          <a:gradFill>
            <a:gsLst>
              <a:gs pos="0">
                <a:srgbClr val="FF0000"/>
              </a:gs>
              <a:gs pos="100000">
                <a:schemeClr val="tx2">
                  <a:lumMod val="40000"/>
                  <a:lumOff val="6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r>
              <a:rPr lang="de-DE" sz="1400" b="1" dirty="0">
                <a:solidFill>
                  <a:prstClr val="white"/>
                </a:solidFill>
                <a:latin typeface="Arial"/>
              </a:rPr>
              <a:t>Personal</a:t>
            </a:r>
            <a:br>
              <a:rPr lang="de-DE" sz="1400" b="1" dirty="0">
                <a:solidFill>
                  <a:prstClr val="white"/>
                </a:solidFill>
                <a:latin typeface="Arial"/>
              </a:rPr>
            </a:br>
            <a:r>
              <a:rPr lang="de-DE" sz="1400" b="1" dirty="0" err="1">
                <a:solidFill>
                  <a:prstClr val="white"/>
                </a:solidFill>
                <a:latin typeface="Arial"/>
              </a:rPr>
              <a:t>Signing</a:t>
            </a:r>
            <a:r>
              <a:rPr lang="de-DE" sz="1400" b="1" dirty="0">
                <a:solidFill>
                  <a:prstClr val="white"/>
                </a:solidFill>
                <a:latin typeface="Arial"/>
              </a:rPr>
              <a:t> Key</a:t>
            </a:r>
          </a:p>
        </p:txBody>
      </p:sp>
      <p:sp>
        <p:nvSpPr>
          <p:cNvPr id="58" name="Rechteck 57">
            <a:extLst>
              <a:ext uri="{FF2B5EF4-FFF2-40B4-BE49-F238E27FC236}">
                <a16:creationId xmlns:a16="http://schemas.microsoft.com/office/drawing/2014/main" id="{B0C42FC4-9BF1-404B-B9CA-614EC0BE556E}"/>
              </a:ext>
            </a:extLst>
          </p:cNvPr>
          <p:cNvSpPr/>
          <p:nvPr/>
        </p:nvSpPr>
        <p:spPr>
          <a:xfrm>
            <a:off x="8437620" y="2484468"/>
            <a:ext cx="4323153" cy="278673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60" name="Rechteck: gefaltete Ecke 59">
            <a:extLst>
              <a:ext uri="{FF2B5EF4-FFF2-40B4-BE49-F238E27FC236}">
                <a16:creationId xmlns:a16="http://schemas.microsoft.com/office/drawing/2014/main" id="{FBEF836D-29BB-42C7-991B-4F36815A51D4}"/>
              </a:ext>
            </a:extLst>
          </p:cNvPr>
          <p:cNvSpPr/>
          <p:nvPr/>
        </p:nvSpPr>
        <p:spPr>
          <a:xfrm>
            <a:off x="9314641" y="4379972"/>
            <a:ext cx="1055409" cy="634787"/>
          </a:xfrm>
          <a:prstGeom prst="foldedCorner">
            <a:avLst/>
          </a:prstGeom>
          <a:gradFill>
            <a:gsLst>
              <a:gs pos="0">
                <a:srgbClr val="FF0000"/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b="1" dirty="0" err="1">
                <a:solidFill>
                  <a:schemeClr val="bg1"/>
                </a:solidFill>
              </a:rPr>
              <a:t>Signed</a:t>
            </a:r>
            <a:endParaRPr lang="de-DE" sz="1400" b="1" dirty="0">
              <a:solidFill>
                <a:schemeClr val="bg1"/>
              </a:solidFill>
            </a:endParaRPr>
          </a:p>
          <a:p>
            <a:pPr algn="ctr"/>
            <a:r>
              <a:rPr lang="de-DE" sz="1400" b="1" dirty="0">
                <a:solidFill>
                  <a:schemeClr val="bg1"/>
                </a:solidFill>
              </a:rPr>
              <a:t>Workflow</a:t>
            </a:r>
          </a:p>
        </p:txBody>
      </p:sp>
      <p:cxnSp>
        <p:nvCxnSpPr>
          <p:cNvPr id="5" name="Gerade Verbindung mit Pfeil 4">
            <a:extLst>
              <a:ext uri="{FF2B5EF4-FFF2-40B4-BE49-F238E27FC236}">
                <a16:creationId xmlns:a16="http://schemas.microsoft.com/office/drawing/2014/main" id="{925BEDEC-C773-4472-A07C-DB0F7E895F6E}"/>
              </a:ext>
            </a:extLst>
          </p:cNvPr>
          <p:cNvCxnSpPr>
            <a:stCxn id="24" idx="3"/>
            <a:endCxn id="65" idx="1"/>
          </p:cNvCxnSpPr>
          <p:nvPr/>
        </p:nvCxnSpPr>
        <p:spPr>
          <a:xfrm>
            <a:off x="6168180" y="3547075"/>
            <a:ext cx="562258" cy="5747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4" name="Rechteck: gefaltete Ecke 63">
            <a:extLst>
              <a:ext uri="{FF2B5EF4-FFF2-40B4-BE49-F238E27FC236}">
                <a16:creationId xmlns:a16="http://schemas.microsoft.com/office/drawing/2014/main" id="{DC9C5E2D-849B-4083-8F66-1F3564BF26DF}"/>
              </a:ext>
            </a:extLst>
          </p:cNvPr>
          <p:cNvSpPr/>
          <p:nvPr/>
        </p:nvSpPr>
        <p:spPr>
          <a:xfrm>
            <a:off x="9319698" y="3235428"/>
            <a:ext cx="1055409" cy="634787"/>
          </a:xfrm>
          <a:prstGeom prst="foldedCorner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chemeClr val="accent1">
                  <a:lumMod val="40000"/>
                  <a:lumOff val="6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b="1" dirty="0" err="1">
                <a:solidFill>
                  <a:schemeClr val="bg1"/>
                </a:solidFill>
              </a:rPr>
              <a:t>Unsigned</a:t>
            </a:r>
            <a:endParaRPr lang="de-DE" sz="1400" b="1" dirty="0">
              <a:solidFill>
                <a:schemeClr val="bg1"/>
              </a:solidFill>
            </a:endParaRPr>
          </a:p>
          <a:p>
            <a:pPr algn="ctr"/>
            <a:r>
              <a:rPr lang="de-DE" sz="1400" b="1" dirty="0">
                <a:solidFill>
                  <a:schemeClr val="bg1"/>
                </a:solidFill>
              </a:rPr>
              <a:t>Workflow</a:t>
            </a:r>
          </a:p>
        </p:txBody>
      </p:sp>
      <p:cxnSp>
        <p:nvCxnSpPr>
          <p:cNvPr id="66" name="Gerade Verbindung mit Pfeil 65">
            <a:extLst>
              <a:ext uri="{FF2B5EF4-FFF2-40B4-BE49-F238E27FC236}">
                <a16:creationId xmlns:a16="http://schemas.microsoft.com/office/drawing/2014/main" id="{D57BE650-AC1B-4EC9-B648-F967AA8BC512}"/>
              </a:ext>
            </a:extLst>
          </p:cNvPr>
          <p:cNvCxnSpPr>
            <a:cxnSpLocks/>
            <a:stCxn id="65" idx="3"/>
          </p:cNvCxnSpPr>
          <p:nvPr/>
        </p:nvCxnSpPr>
        <p:spPr>
          <a:xfrm>
            <a:off x="7785847" y="3552822"/>
            <a:ext cx="651773" cy="0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9" name="Textfeld 68">
            <a:extLst>
              <a:ext uri="{FF2B5EF4-FFF2-40B4-BE49-F238E27FC236}">
                <a16:creationId xmlns:a16="http://schemas.microsoft.com/office/drawing/2014/main" id="{1B4E3639-512B-49DA-BE68-922A7D0BA751}"/>
              </a:ext>
            </a:extLst>
          </p:cNvPr>
          <p:cNvSpPr txBox="1"/>
          <p:nvPr/>
        </p:nvSpPr>
        <p:spPr>
          <a:xfrm>
            <a:off x="8449346" y="2527049"/>
            <a:ext cx="2942554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de-DE" sz="1400" dirty="0">
                <a:solidFill>
                  <a:prstClr val="black"/>
                </a:solidFill>
                <a:latin typeface="Arial"/>
                <a:ea typeface="ヒラギノ角ゴ Pro W3" pitchFamily="-109" charset="-128"/>
                <a:cs typeface="Arial"/>
              </a:rPr>
              <a:t>Secure External Device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  <a:sym typeface="Gill Sans" pitchFamily="-109" charset="0"/>
            </a:endParaRPr>
          </a:p>
        </p:txBody>
      </p:sp>
      <p:cxnSp>
        <p:nvCxnSpPr>
          <p:cNvPr id="14" name="Gerade Verbindung mit Pfeil 13">
            <a:extLst>
              <a:ext uri="{FF2B5EF4-FFF2-40B4-BE49-F238E27FC236}">
                <a16:creationId xmlns:a16="http://schemas.microsoft.com/office/drawing/2014/main" id="{DAD55380-6C2C-4DFA-B3F1-39D9ACACEBCC}"/>
              </a:ext>
            </a:extLst>
          </p:cNvPr>
          <p:cNvCxnSpPr>
            <a:stCxn id="64" idx="2"/>
            <a:endCxn id="60" idx="0"/>
          </p:cNvCxnSpPr>
          <p:nvPr/>
        </p:nvCxnSpPr>
        <p:spPr>
          <a:xfrm flipH="1">
            <a:off x="9842346" y="3870215"/>
            <a:ext cx="5057" cy="509757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2" name="Textfeld 81">
            <a:extLst>
              <a:ext uri="{FF2B5EF4-FFF2-40B4-BE49-F238E27FC236}">
                <a16:creationId xmlns:a16="http://schemas.microsoft.com/office/drawing/2014/main" id="{C3EDC2B1-8656-4930-BEC6-C715A15118D1}"/>
              </a:ext>
            </a:extLst>
          </p:cNvPr>
          <p:cNvSpPr txBox="1"/>
          <p:nvPr/>
        </p:nvSpPr>
        <p:spPr>
          <a:xfrm>
            <a:off x="10467994" y="4399520"/>
            <a:ext cx="1968646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de-DE" sz="1400" dirty="0" err="1">
                <a:solidFill>
                  <a:prstClr val="black"/>
                </a:solidFill>
                <a:latin typeface="Arial"/>
                <a:ea typeface="ヒラギノ角ゴ Pro W3" pitchFamily="-109" charset="-128"/>
                <a:cs typeface="Arial"/>
              </a:rPr>
              <a:t>sign</a:t>
            </a:r>
            <a:endParaRPr lang="de-DE" sz="1200" dirty="0">
              <a:solidFill>
                <a:prstClr val="black"/>
              </a:solidFill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83" name="Textfeld 82">
            <a:extLst>
              <a:ext uri="{FF2B5EF4-FFF2-40B4-BE49-F238E27FC236}">
                <a16:creationId xmlns:a16="http://schemas.microsoft.com/office/drawing/2014/main" id="{2C5B77A6-7F34-4CDC-9AB5-BA97849117B4}"/>
              </a:ext>
            </a:extLst>
          </p:cNvPr>
          <p:cNvSpPr txBox="1"/>
          <p:nvPr/>
        </p:nvSpPr>
        <p:spPr>
          <a:xfrm>
            <a:off x="8392170" y="3272189"/>
            <a:ext cx="1968646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de-DE" sz="1400" dirty="0" err="1">
                <a:solidFill>
                  <a:prstClr val="black"/>
                </a:solidFill>
                <a:latin typeface="Arial"/>
                <a:ea typeface="ヒラギノ角ゴ Pro W3" pitchFamily="-109" charset="-128"/>
                <a:cs typeface="Arial"/>
              </a:rPr>
              <a:t>download</a:t>
            </a:r>
            <a:endParaRPr lang="de-DE" sz="1200" dirty="0">
              <a:solidFill>
                <a:prstClr val="black"/>
              </a:solidFill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67" name="Abgerundetes Rechteck 99">
            <a:extLst>
              <a:ext uri="{FF2B5EF4-FFF2-40B4-BE49-F238E27FC236}">
                <a16:creationId xmlns:a16="http://schemas.microsoft.com/office/drawing/2014/main" id="{D11771CC-7FB0-48E5-B2D7-D2DD573C6D4D}"/>
              </a:ext>
            </a:extLst>
          </p:cNvPr>
          <p:cNvSpPr/>
          <p:nvPr/>
        </p:nvSpPr>
        <p:spPr>
          <a:xfrm>
            <a:off x="4209840" y="6175975"/>
            <a:ext cx="1950720" cy="1051560"/>
          </a:xfrm>
          <a:prstGeom prst="roundRect">
            <a:avLst/>
          </a:prstGeom>
          <a:gradFill>
            <a:gsLst>
              <a:gs pos="0">
                <a:srgbClr val="00B050"/>
              </a:gs>
              <a:gs pos="100000">
                <a:srgbClr val="92D050"/>
              </a:gs>
            </a:gsLst>
          </a:gradFill>
          <a:ln w="9525"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JOC Cockpit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High Security</a:t>
            </a:r>
          </a:p>
        </p:txBody>
      </p:sp>
      <p:sp>
        <p:nvSpPr>
          <p:cNvPr id="68" name="Rechteck 67">
            <a:extLst>
              <a:ext uri="{FF2B5EF4-FFF2-40B4-BE49-F238E27FC236}">
                <a16:creationId xmlns:a16="http://schemas.microsoft.com/office/drawing/2014/main" id="{B1FABCD8-D959-497A-B642-8615EBF58A4A}"/>
              </a:ext>
            </a:extLst>
          </p:cNvPr>
          <p:cNvSpPr/>
          <p:nvPr/>
        </p:nvSpPr>
        <p:spPr>
          <a:xfrm>
            <a:off x="3857761" y="5612131"/>
            <a:ext cx="4323153" cy="278673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70" name="Textfeld 69">
            <a:extLst>
              <a:ext uri="{FF2B5EF4-FFF2-40B4-BE49-F238E27FC236}">
                <a16:creationId xmlns:a16="http://schemas.microsoft.com/office/drawing/2014/main" id="{2F822A9D-45C8-4FB8-9D4B-2AA4093D3F44}"/>
              </a:ext>
            </a:extLst>
          </p:cNvPr>
          <p:cNvSpPr txBox="1"/>
          <p:nvPr/>
        </p:nvSpPr>
        <p:spPr>
          <a:xfrm>
            <a:off x="3857763" y="5637233"/>
            <a:ext cx="4323151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de-DE" sz="1400" dirty="0">
                <a:solidFill>
                  <a:prstClr val="black"/>
                </a:solidFill>
                <a:latin typeface="Arial"/>
                <a:ea typeface="ヒラギノ角ゴ Pro W3" pitchFamily="-109" charset="-128"/>
                <a:cs typeface="Arial"/>
              </a:rPr>
              <a:t>JS7 Primary JOC Cockpit: PRODUCTION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  <a:sym typeface="Gill Sans" pitchFamily="-109" charset="0"/>
            </a:endParaRPr>
          </a:p>
        </p:txBody>
      </p:sp>
      <p:sp>
        <p:nvSpPr>
          <p:cNvPr id="73" name="Rechteck: gefaltete Ecke 72">
            <a:extLst>
              <a:ext uri="{FF2B5EF4-FFF2-40B4-BE49-F238E27FC236}">
                <a16:creationId xmlns:a16="http://schemas.microsoft.com/office/drawing/2014/main" id="{79C4A2BC-AD5E-4C08-9F30-B1C3A752297D}"/>
              </a:ext>
            </a:extLst>
          </p:cNvPr>
          <p:cNvSpPr/>
          <p:nvPr/>
        </p:nvSpPr>
        <p:spPr>
          <a:xfrm>
            <a:off x="6714179" y="7534652"/>
            <a:ext cx="1055409" cy="634787"/>
          </a:xfrm>
          <a:prstGeom prst="foldedCorner">
            <a:avLst/>
          </a:prstGeom>
          <a:gradFill>
            <a:gsLst>
              <a:gs pos="0">
                <a:srgbClr val="FF0000"/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b="1" dirty="0" err="1">
                <a:solidFill>
                  <a:schemeClr val="bg1"/>
                </a:solidFill>
              </a:rPr>
              <a:t>Signed</a:t>
            </a:r>
            <a:endParaRPr lang="de-DE" sz="1400" b="1" dirty="0">
              <a:solidFill>
                <a:schemeClr val="bg1"/>
              </a:solidFill>
            </a:endParaRPr>
          </a:p>
          <a:p>
            <a:pPr algn="ctr"/>
            <a:r>
              <a:rPr lang="de-DE" sz="1400" b="1" dirty="0">
                <a:solidFill>
                  <a:schemeClr val="bg1"/>
                </a:solidFill>
              </a:rPr>
              <a:t>Workflow</a:t>
            </a:r>
          </a:p>
        </p:txBody>
      </p:sp>
      <p:sp>
        <p:nvSpPr>
          <p:cNvPr id="97" name="Ellipse 96">
            <a:extLst>
              <a:ext uri="{FF2B5EF4-FFF2-40B4-BE49-F238E27FC236}">
                <a16:creationId xmlns:a16="http://schemas.microsoft.com/office/drawing/2014/main" id="{A4BF8379-C8DD-4E68-9D96-CB3AF3C8DEC6}"/>
              </a:ext>
            </a:extLst>
          </p:cNvPr>
          <p:cNvSpPr/>
          <p:nvPr/>
        </p:nvSpPr>
        <p:spPr>
          <a:xfrm>
            <a:off x="6494000" y="6377503"/>
            <a:ext cx="1497804" cy="648504"/>
          </a:xfrm>
          <a:prstGeom prst="ellipse">
            <a:avLst/>
          </a:prstGeom>
          <a:gradFill>
            <a:gsLst>
              <a:gs pos="0">
                <a:schemeClr val="tx2">
                  <a:lumMod val="40000"/>
                  <a:lumOff val="60000"/>
                </a:schemeClr>
              </a:gs>
              <a:gs pos="100000">
                <a:srgbClr val="FF0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r>
              <a:rPr lang="de-DE" sz="1400" b="1" dirty="0" err="1">
                <a:solidFill>
                  <a:prstClr val="white"/>
                </a:solidFill>
                <a:latin typeface="Arial"/>
              </a:rPr>
              <a:t>Signing</a:t>
            </a:r>
            <a:r>
              <a:rPr lang="de-DE" sz="1400" b="1" dirty="0">
                <a:solidFill>
                  <a:prstClr val="white"/>
                </a:solidFill>
                <a:latin typeface="Arial"/>
              </a:rPr>
              <a:t> Certificate</a:t>
            </a:r>
          </a:p>
        </p:txBody>
      </p:sp>
      <p:sp>
        <p:nvSpPr>
          <p:cNvPr id="104" name="Abgerundetes Rechteck 35">
            <a:extLst>
              <a:ext uri="{FF2B5EF4-FFF2-40B4-BE49-F238E27FC236}">
                <a16:creationId xmlns:a16="http://schemas.microsoft.com/office/drawing/2014/main" id="{F40010B7-0369-4049-A25B-3F5369B6CC4F}"/>
              </a:ext>
            </a:extLst>
          </p:cNvPr>
          <p:cNvSpPr/>
          <p:nvPr/>
        </p:nvSpPr>
        <p:spPr>
          <a:xfrm>
            <a:off x="8736120" y="6173691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Active</a:t>
            </a:r>
            <a:endParaRPr lang="de-DE" sz="1800" b="1" dirty="0">
              <a:solidFill>
                <a:prstClr val="white"/>
              </a:solidFill>
              <a:latin typeface="Arial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Controller</a:t>
            </a:r>
          </a:p>
        </p:txBody>
      </p:sp>
      <p:sp>
        <p:nvSpPr>
          <p:cNvPr id="105" name="Rechteck 104">
            <a:extLst>
              <a:ext uri="{FF2B5EF4-FFF2-40B4-BE49-F238E27FC236}">
                <a16:creationId xmlns:a16="http://schemas.microsoft.com/office/drawing/2014/main" id="{48300D6D-CF19-40AC-975A-0695EDF4EF4C}"/>
              </a:ext>
            </a:extLst>
          </p:cNvPr>
          <p:cNvSpPr/>
          <p:nvPr/>
        </p:nvSpPr>
        <p:spPr>
          <a:xfrm>
            <a:off x="8446319" y="5626000"/>
            <a:ext cx="4330242" cy="278673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106" name="Textfeld 105">
            <a:extLst>
              <a:ext uri="{FF2B5EF4-FFF2-40B4-BE49-F238E27FC236}">
                <a16:creationId xmlns:a16="http://schemas.microsoft.com/office/drawing/2014/main" id="{FC7C48B5-284B-46F1-84E4-5880AA5E2DDE}"/>
              </a:ext>
            </a:extLst>
          </p:cNvPr>
          <p:cNvSpPr txBox="1"/>
          <p:nvPr/>
        </p:nvSpPr>
        <p:spPr>
          <a:xfrm>
            <a:off x="8477656" y="5658266"/>
            <a:ext cx="4086557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JS7 Primary Controller Instance: PRODUCTION</a:t>
            </a:r>
          </a:p>
        </p:txBody>
      </p:sp>
      <p:sp>
        <p:nvSpPr>
          <p:cNvPr id="110" name="Textfeld 109">
            <a:extLst>
              <a:ext uri="{FF2B5EF4-FFF2-40B4-BE49-F238E27FC236}">
                <a16:creationId xmlns:a16="http://schemas.microsoft.com/office/drawing/2014/main" id="{4FC265DA-5AF2-490B-8CEC-6043AB8C3727}"/>
              </a:ext>
            </a:extLst>
          </p:cNvPr>
          <p:cNvSpPr txBox="1"/>
          <p:nvPr/>
        </p:nvSpPr>
        <p:spPr>
          <a:xfrm>
            <a:off x="10067110" y="9385275"/>
            <a:ext cx="1968646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de-DE" sz="1400" dirty="0" err="1">
                <a:solidFill>
                  <a:prstClr val="black"/>
                </a:solidFill>
                <a:latin typeface="Arial"/>
                <a:ea typeface="ヒラギノ角ゴ Pro W3" pitchFamily="-109" charset="-128"/>
                <a:cs typeface="Arial"/>
              </a:rPr>
              <a:t>verify</a:t>
            </a:r>
            <a:endParaRPr lang="de-DE" sz="1200" dirty="0">
              <a:solidFill>
                <a:prstClr val="black"/>
              </a:solidFill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111" name="Ellipse 110">
            <a:extLst>
              <a:ext uri="{FF2B5EF4-FFF2-40B4-BE49-F238E27FC236}">
                <a16:creationId xmlns:a16="http://schemas.microsoft.com/office/drawing/2014/main" id="{E86A4B05-CB57-4F3A-9BB8-4380D0A974B3}"/>
              </a:ext>
            </a:extLst>
          </p:cNvPr>
          <p:cNvSpPr/>
          <p:nvPr/>
        </p:nvSpPr>
        <p:spPr>
          <a:xfrm>
            <a:off x="11092681" y="6377503"/>
            <a:ext cx="1497804" cy="648504"/>
          </a:xfrm>
          <a:prstGeom prst="ellipse">
            <a:avLst/>
          </a:prstGeom>
          <a:gradFill>
            <a:gsLst>
              <a:gs pos="0">
                <a:schemeClr val="tx2">
                  <a:lumMod val="40000"/>
                  <a:lumOff val="60000"/>
                </a:schemeClr>
              </a:gs>
              <a:gs pos="100000">
                <a:srgbClr val="FF0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r>
              <a:rPr lang="de-DE" sz="1400" b="1" dirty="0" err="1">
                <a:solidFill>
                  <a:prstClr val="white"/>
                </a:solidFill>
                <a:latin typeface="Arial"/>
              </a:rPr>
              <a:t>Signing</a:t>
            </a:r>
            <a:r>
              <a:rPr lang="de-DE" sz="1400" b="1" dirty="0">
                <a:solidFill>
                  <a:prstClr val="white"/>
                </a:solidFill>
                <a:latin typeface="Arial"/>
              </a:rPr>
              <a:t> Certificate</a:t>
            </a:r>
          </a:p>
        </p:txBody>
      </p:sp>
      <p:sp>
        <p:nvSpPr>
          <p:cNvPr id="113" name="Rechteck: gefaltete Ecke 112">
            <a:extLst>
              <a:ext uri="{FF2B5EF4-FFF2-40B4-BE49-F238E27FC236}">
                <a16:creationId xmlns:a16="http://schemas.microsoft.com/office/drawing/2014/main" id="{9A06E6A8-84BC-4D39-85F1-F51433860C2C}"/>
              </a:ext>
            </a:extLst>
          </p:cNvPr>
          <p:cNvSpPr/>
          <p:nvPr/>
        </p:nvSpPr>
        <p:spPr>
          <a:xfrm>
            <a:off x="11310467" y="7534651"/>
            <a:ext cx="1055409" cy="634787"/>
          </a:xfrm>
          <a:prstGeom prst="foldedCorner">
            <a:avLst/>
          </a:prstGeom>
          <a:gradFill>
            <a:gsLst>
              <a:gs pos="0">
                <a:srgbClr val="FF0000"/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b="1" dirty="0" err="1">
                <a:solidFill>
                  <a:schemeClr val="bg1"/>
                </a:solidFill>
              </a:rPr>
              <a:t>Signed</a:t>
            </a:r>
            <a:endParaRPr lang="de-DE" sz="1400" b="1" dirty="0">
              <a:solidFill>
                <a:schemeClr val="bg1"/>
              </a:solidFill>
            </a:endParaRPr>
          </a:p>
          <a:p>
            <a:pPr algn="ctr"/>
            <a:r>
              <a:rPr lang="de-DE" sz="1400" b="1" dirty="0">
                <a:solidFill>
                  <a:schemeClr val="bg1"/>
                </a:solidFill>
              </a:rPr>
              <a:t>Workflow</a:t>
            </a:r>
          </a:p>
        </p:txBody>
      </p:sp>
      <p:cxnSp>
        <p:nvCxnSpPr>
          <p:cNvPr id="119" name="Gerade Verbindung mit Pfeil 118">
            <a:extLst>
              <a:ext uri="{FF2B5EF4-FFF2-40B4-BE49-F238E27FC236}">
                <a16:creationId xmlns:a16="http://schemas.microsoft.com/office/drawing/2014/main" id="{04E28CD0-045F-40DF-917C-4DCA926A6CAB}"/>
              </a:ext>
            </a:extLst>
          </p:cNvPr>
          <p:cNvCxnSpPr>
            <a:cxnSpLocks/>
            <a:stCxn id="67" idx="3"/>
            <a:endCxn id="97" idx="2"/>
          </p:cNvCxnSpPr>
          <p:nvPr/>
        </p:nvCxnSpPr>
        <p:spPr>
          <a:xfrm>
            <a:off x="6160560" y="6701755"/>
            <a:ext cx="333440" cy="0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0" name="Gerade Verbindung mit Pfeil 119">
            <a:extLst>
              <a:ext uri="{FF2B5EF4-FFF2-40B4-BE49-F238E27FC236}">
                <a16:creationId xmlns:a16="http://schemas.microsoft.com/office/drawing/2014/main" id="{377A22E7-6048-4096-A165-660BC74830E0}"/>
              </a:ext>
            </a:extLst>
          </p:cNvPr>
          <p:cNvCxnSpPr>
            <a:cxnSpLocks/>
            <a:stCxn id="97" idx="4"/>
            <a:endCxn id="73" idx="0"/>
          </p:cNvCxnSpPr>
          <p:nvPr/>
        </p:nvCxnSpPr>
        <p:spPr>
          <a:xfrm flipH="1">
            <a:off x="7241884" y="7026007"/>
            <a:ext cx="1018" cy="508645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1" name="Gerade Verbindung mit Pfeil 120">
            <a:extLst>
              <a:ext uri="{FF2B5EF4-FFF2-40B4-BE49-F238E27FC236}">
                <a16:creationId xmlns:a16="http://schemas.microsoft.com/office/drawing/2014/main" id="{BD9C9097-0BE4-4DEA-B9F0-A9F843112997}"/>
              </a:ext>
            </a:extLst>
          </p:cNvPr>
          <p:cNvCxnSpPr>
            <a:cxnSpLocks/>
            <a:stCxn id="111" idx="4"/>
            <a:endCxn id="113" idx="0"/>
          </p:cNvCxnSpPr>
          <p:nvPr/>
        </p:nvCxnSpPr>
        <p:spPr>
          <a:xfrm flipH="1">
            <a:off x="11838172" y="7026007"/>
            <a:ext cx="3411" cy="508644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2" name="Gerade Verbindung mit Pfeil 121">
            <a:extLst>
              <a:ext uri="{FF2B5EF4-FFF2-40B4-BE49-F238E27FC236}">
                <a16:creationId xmlns:a16="http://schemas.microsoft.com/office/drawing/2014/main" id="{B4C91BE5-432B-4A6D-83DC-F9B0CB0657AF}"/>
              </a:ext>
            </a:extLst>
          </p:cNvPr>
          <p:cNvCxnSpPr>
            <a:cxnSpLocks/>
            <a:stCxn id="104" idx="3"/>
            <a:endCxn id="111" idx="2"/>
          </p:cNvCxnSpPr>
          <p:nvPr/>
        </p:nvCxnSpPr>
        <p:spPr>
          <a:xfrm>
            <a:off x="10686840" y="6699471"/>
            <a:ext cx="405841" cy="2284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33" name="Gruppieren 132">
            <a:extLst>
              <a:ext uri="{FF2B5EF4-FFF2-40B4-BE49-F238E27FC236}">
                <a16:creationId xmlns:a16="http://schemas.microsoft.com/office/drawing/2014/main" id="{07950BBC-1380-4234-9D66-BCE621660B57}"/>
              </a:ext>
            </a:extLst>
          </p:cNvPr>
          <p:cNvGrpSpPr/>
          <p:nvPr/>
        </p:nvGrpSpPr>
        <p:grpSpPr>
          <a:xfrm>
            <a:off x="8481557" y="8909624"/>
            <a:ext cx="4289094" cy="1783538"/>
            <a:chOff x="8481557" y="8900100"/>
            <a:chExt cx="4289094" cy="1750554"/>
          </a:xfrm>
        </p:grpSpPr>
        <p:sp>
          <p:nvSpPr>
            <p:cNvPr id="134" name="Abgerundetes Rechteck 120">
              <a:extLst>
                <a:ext uri="{FF2B5EF4-FFF2-40B4-BE49-F238E27FC236}">
                  <a16:creationId xmlns:a16="http://schemas.microsoft.com/office/drawing/2014/main" id="{CC71D059-0719-4F8D-96CD-6F624C03929B}"/>
                </a:ext>
              </a:extLst>
            </p:cNvPr>
            <p:cNvSpPr/>
            <p:nvPr/>
          </p:nvSpPr>
          <p:spPr>
            <a:xfrm>
              <a:off x="8947587" y="9375751"/>
              <a:ext cx="1085009" cy="51861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Gill Sans" pitchFamily="-109" charset="0"/>
                </a:rPr>
                <a:t>Agent </a:t>
              </a:r>
            </a:p>
          </p:txBody>
        </p:sp>
        <p:sp>
          <p:nvSpPr>
            <p:cNvPr id="135" name="Rechteck 134">
              <a:extLst>
                <a:ext uri="{FF2B5EF4-FFF2-40B4-BE49-F238E27FC236}">
                  <a16:creationId xmlns:a16="http://schemas.microsoft.com/office/drawing/2014/main" id="{7EA89A43-2B9E-4071-90DB-B2B08487F378}"/>
                </a:ext>
              </a:extLst>
            </p:cNvPr>
            <p:cNvSpPr/>
            <p:nvPr/>
          </p:nvSpPr>
          <p:spPr>
            <a:xfrm>
              <a:off x="8481557" y="8900841"/>
              <a:ext cx="4289094" cy="1749813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4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endParaRPr>
            </a:p>
          </p:txBody>
        </p:sp>
        <p:sp>
          <p:nvSpPr>
            <p:cNvPr id="136" name="Textfeld 135">
              <a:extLst>
                <a:ext uri="{FF2B5EF4-FFF2-40B4-BE49-F238E27FC236}">
                  <a16:creationId xmlns:a16="http://schemas.microsoft.com/office/drawing/2014/main" id="{E4DB6537-5514-4732-93A5-FC833C4441BA}"/>
                </a:ext>
              </a:extLst>
            </p:cNvPr>
            <p:cNvSpPr txBox="1"/>
            <p:nvPr/>
          </p:nvSpPr>
          <p:spPr>
            <a:xfrm>
              <a:off x="8502703" y="8900100"/>
              <a:ext cx="3148705" cy="302085"/>
            </a:xfrm>
            <a:prstGeom prst="rect">
              <a:avLst/>
            </a:prstGeom>
          </p:spPr>
          <p:txBody>
            <a:bodyPr wrap="square" rtlCol="0">
              <a:spAutoFit/>
            </a:bodyPr>
            <a:lstStyle/>
            <a:p>
              <a:pPr marL="211501" marR="0" lvl="0" indent="-211501" algn="l" defTabSz="282001" rtl="0" eaLnBrk="0" fontAlgn="base" latinLnBrk="0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de-DE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ヒラギノ角ゴ Pro W3" pitchFamily="-109" charset="-128"/>
                  <a:cs typeface="Arial"/>
                  <a:sym typeface="Gill Sans" pitchFamily="-109" charset="0"/>
                </a:rPr>
                <a:t>JS7 Agent Instance: PRODUCTION</a:t>
              </a:r>
            </a:p>
          </p:txBody>
        </p:sp>
        <p:sp>
          <p:nvSpPr>
            <p:cNvPr id="138" name="Ellipse 137">
              <a:extLst>
                <a:ext uri="{FF2B5EF4-FFF2-40B4-BE49-F238E27FC236}">
                  <a16:creationId xmlns:a16="http://schemas.microsoft.com/office/drawing/2014/main" id="{E26ABACF-BD03-493C-BFDE-AD33FCB17CF3}"/>
                </a:ext>
              </a:extLst>
            </p:cNvPr>
            <p:cNvSpPr/>
            <p:nvPr/>
          </p:nvSpPr>
          <p:spPr>
            <a:xfrm>
              <a:off x="11162140" y="9310527"/>
              <a:ext cx="1497804" cy="648504"/>
            </a:xfrm>
            <a:prstGeom prst="ellipse">
              <a:avLst/>
            </a:prstGeom>
            <a:gradFill>
              <a:gsLst>
                <a:gs pos="0">
                  <a:schemeClr val="tx2">
                    <a:lumMod val="40000"/>
                    <a:lumOff val="60000"/>
                  </a:schemeClr>
                </a:gs>
                <a:gs pos="100000">
                  <a:srgbClr val="FF0000"/>
                </a:gs>
              </a:gsLst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r>
                <a:rPr lang="de-DE" sz="1400" b="1" dirty="0" err="1">
                  <a:solidFill>
                    <a:prstClr val="white"/>
                  </a:solidFill>
                  <a:latin typeface="Arial"/>
                </a:rPr>
                <a:t>Signing</a:t>
              </a:r>
              <a:r>
                <a:rPr lang="de-DE" sz="1400" b="1" dirty="0">
                  <a:solidFill>
                    <a:prstClr val="white"/>
                  </a:solidFill>
                  <a:latin typeface="Arial"/>
                </a:rPr>
                <a:t> Certificate</a:t>
              </a:r>
            </a:p>
          </p:txBody>
        </p:sp>
        <p:sp>
          <p:nvSpPr>
            <p:cNvPr id="139" name="Rechteck: gefaltete Ecke 138">
              <a:extLst>
                <a:ext uri="{FF2B5EF4-FFF2-40B4-BE49-F238E27FC236}">
                  <a16:creationId xmlns:a16="http://schemas.microsoft.com/office/drawing/2014/main" id="{92EBC8CC-4EA1-4B73-9C31-3C5FDB0B5983}"/>
                </a:ext>
              </a:extLst>
            </p:cNvPr>
            <p:cNvSpPr/>
            <p:nvPr/>
          </p:nvSpPr>
          <p:spPr>
            <a:xfrm>
              <a:off x="10141062" y="9868291"/>
              <a:ext cx="1055409" cy="634787"/>
            </a:xfrm>
            <a:prstGeom prst="foldedCorner">
              <a:avLst/>
            </a:prstGeom>
            <a:gradFill>
              <a:gsLst>
                <a:gs pos="0">
                  <a:srgbClr val="FF0000"/>
                </a:gs>
                <a:gs pos="100000">
                  <a:schemeClr val="accent1">
                    <a:tint val="50000"/>
                    <a:shade val="100000"/>
                    <a:satMod val="350000"/>
                  </a:schemeClr>
                </a:gs>
              </a:gsLst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400" b="1" dirty="0" err="1">
                  <a:solidFill>
                    <a:schemeClr val="bg1"/>
                  </a:solidFill>
                </a:rPr>
                <a:t>Signed</a:t>
              </a:r>
              <a:endParaRPr lang="de-DE" sz="1400" b="1" dirty="0">
                <a:solidFill>
                  <a:schemeClr val="bg1"/>
                </a:solidFill>
              </a:endParaRPr>
            </a:p>
            <a:p>
              <a:pPr algn="ctr"/>
              <a:r>
                <a:rPr lang="de-DE" sz="1400" b="1" dirty="0">
                  <a:solidFill>
                    <a:schemeClr val="bg1"/>
                  </a:solidFill>
                </a:rPr>
                <a:t>Workflow</a:t>
              </a:r>
            </a:p>
          </p:txBody>
        </p:sp>
        <p:cxnSp>
          <p:nvCxnSpPr>
            <p:cNvPr id="143" name="Verbinder: gewinkelt 142">
              <a:extLst>
                <a:ext uri="{FF2B5EF4-FFF2-40B4-BE49-F238E27FC236}">
                  <a16:creationId xmlns:a16="http://schemas.microsoft.com/office/drawing/2014/main" id="{1274A264-B8D6-4976-980D-2569B7852427}"/>
                </a:ext>
              </a:extLst>
            </p:cNvPr>
            <p:cNvCxnSpPr>
              <a:cxnSpLocks/>
              <a:stCxn id="138" idx="4"/>
              <a:endCxn id="139" idx="3"/>
            </p:cNvCxnSpPr>
            <p:nvPr/>
          </p:nvCxnSpPr>
          <p:spPr>
            <a:xfrm rot="5400000">
              <a:off x="11440430" y="9715073"/>
              <a:ext cx="226654" cy="714571"/>
            </a:xfrm>
            <a:prstGeom prst="bentConnector2">
              <a:avLst/>
            </a:prstGeom>
            <a:ln w="5080">
              <a:solidFill>
                <a:schemeClr val="tx1"/>
              </a:solidFill>
              <a:headEnd type="none"/>
              <a:tailEnd type="triangle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Gerade Verbindung mit Pfeil 144">
              <a:extLst>
                <a:ext uri="{FF2B5EF4-FFF2-40B4-BE49-F238E27FC236}">
                  <a16:creationId xmlns:a16="http://schemas.microsoft.com/office/drawing/2014/main" id="{D32AD636-DC43-4289-9435-9A40405D1F18}"/>
                </a:ext>
              </a:extLst>
            </p:cNvPr>
            <p:cNvCxnSpPr>
              <a:stCxn id="134" idx="3"/>
              <a:endCxn id="138" idx="2"/>
            </p:cNvCxnSpPr>
            <p:nvPr/>
          </p:nvCxnSpPr>
          <p:spPr>
            <a:xfrm flipV="1">
              <a:off x="10032596" y="9634779"/>
              <a:ext cx="1129544" cy="280"/>
            </a:xfrm>
            <a:prstGeom prst="straightConnector1">
              <a:avLst/>
            </a:prstGeom>
            <a:ln w="5080">
              <a:solidFill>
                <a:schemeClr val="tx1"/>
              </a:solidFill>
              <a:headEnd type="none"/>
              <a:tailEnd type="triangle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6" name="Gruppieren 145">
            <a:extLst>
              <a:ext uri="{FF2B5EF4-FFF2-40B4-BE49-F238E27FC236}">
                <a16:creationId xmlns:a16="http://schemas.microsoft.com/office/drawing/2014/main" id="{4718579D-C676-4758-96C0-D47AB5029EB4}"/>
              </a:ext>
            </a:extLst>
          </p:cNvPr>
          <p:cNvGrpSpPr/>
          <p:nvPr/>
        </p:nvGrpSpPr>
        <p:grpSpPr>
          <a:xfrm>
            <a:off x="3899440" y="8915145"/>
            <a:ext cx="4289094" cy="1750554"/>
            <a:chOff x="8481557" y="8900100"/>
            <a:chExt cx="4289094" cy="1750554"/>
          </a:xfrm>
        </p:grpSpPr>
        <p:sp>
          <p:nvSpPr>
            <p:cNvPr id="148" name="Abgerundetes Rechteck 120">
              <a:extLst>
                <a:ext uri="{FF2B5EF4-FFF2-40B4-BE49-F238E27FC236}">
                  <a16:creationId xmlns:a16="http://schemas.microsoft.com/office/drawing/2014/main" id="{68786DA7-5691-4BCD-A387-606194549D34}"/>
                </a:ext>
              </a:extLst>
            </p:cNvPr>
            <p:cNvSpPr/>
            <p:nvPr/>
          </p:nvSpPr>
          <p:spPr>
            <a:xfrm>
              <a:off x="8947587" y="9375751"/>
              <a:ext cx="1085009" cy="51861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Gill Sans" pitchFamily="-109" charset="0"/>
                </a:rPr>
                <a:t>Agent </a:t>
              </a:r>
            </a:p>
          </p:txBody>
        </p:sp>
        <p:sp>
          <p:nvSpPr>
            <p:cNvPr id="149" name="Rechteck 148">
              <a:extLst>
                <a:ext uri="{FF2B5EF4-FFF2-40B4-BE49-F238E27FC236}">
                  <a16:creationId xmlns:a16="http://schemas.microsoft.com/office/drawing/2014/main" id="{E3E357C3-823A-4D63-B3D8-E17AC1602E82}"/>
                </a:ext>
              </a:extLst>
            </p:cNvPr>
            <p:cNvSpPr/>
            <p:nvPr/>
          </p:nvSpPr>
          <p:spPr>
            <a:xfrm>
              <a:off x="8481557" y="8900841"/>
              <a:ext cx="4289094" cy="1749813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4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endParaRPr>
            </a:p>
          </p:txBody>
        </p:sp>
        <p:sp>
          <p:nvSpPr>
            <p:cNvPr id="150" name="Textfeld 149">
              <a:extLst>
                <a:ext uri="{FF2B5EF4-FFF2-40B4-BE49-F238E27FC236}">
                  <a16:creationId xmlns:a16="http://schemas.microsoft.com/office/drawing/2014/main" id="{795688CF-E774-4400-B1CE-E07280860A37}"/>
                </a:ext>
              </a:extLst>
            </p:cNvPr>
            <p:cNvSpPr txBox="1"/>
            <p:nvPr/>
          </p:nvSpPr>
          <p:spPr>
            <a:xfrm>
              <a:off x="8505878" y="8900100"/>
              <a:ext cx="3449397" cy="307777"/>
            </a:xfrm>
            <a:prstGeom prst="rect">
              <a:avLst/>
            </a:prstGeom>
          </p:spPr>
          <p:txBody>
            <a:bodyPr wrap="square" rtlCol="0">
              <a:spAutoFit/>
            </a:bodyPr>
            <a:lstStyle/>
            <a:p>
              <a:pPr marL="211501" marR="0" lvl="0" indent="-211501" algn="l" defTabSz="282001" rtl="0" eaLnBrk="0" fontAlgn="base" latinLnBrk="0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de-DE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ヒラギノ角ゴ Pro W3" pitchFamily="-109" charset="-128"/>
                  <a:cs typeface="Arial"/>
                  <a:sym typeface="Gill Sans" pitchFamily="-109" charset="0"/>
                </a:rPr>
                <a:t>JS7 Agent Instance: PRODUCTION</a:t>
              </a:r>
            </a:p>
          </p:txBody>
        </p:sp>
        <p:sp>
          <p:nvSpPr>
            <p:cNvPr id="154" name="Ellipse 153">
              <a:extLst>
                <a:ext uri="{FF2B5EF4-FFF2-40B4-BE49-F238E27FC236}">
                  <a16:creationId xmlns:a16="http://schemas.microsoft.com/office/drawing/2014/main" id="{4D11D799-5A09-4C3B-89F5-216F88081F49}"/>
                </a:ext>
              </a:extLst>
            </p:cNvPr>
            <p:cNvSpPr/>
            <p:nvPr/>
          </p:nvSpPr>
          <p:spPr>
            <a:xfrm>
              <a:off x="11162140" y="9310527"/>
              <a:ext cx="1497804" cy="648504"/>
            </a:xfrm>
            <a:prstGeom prst="ellipse">
              <a:avLst/>
            </a:prstGeom>
            <a:gradFill>
              <a:gsLst>
                <a:gs pos="0">
                  <a:schemeClr val="tx2">
                    <a:lumMod val="40000"/>
                    <a:lumOff val="60000"/>
                  </a:schemeClr>
                </a:gs>
                <a:gs pos="100000">
                  <a:srgbClr val="FF0000"/>
                </a:gs>
              </a:gsLst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r>
                <a:rPr lang="de-DE" sz="1400" b="1" dirty="0" err="1">
                  <a:solidFill>
                    <a:prstClr val="white"/>
                  </a:solidFill>
                  <a:latin typeface="Arial"/>
                </a:rPr>
                <a:t>Signing</a:t>
              </a:r>
              <a:r>
                <a:rPr lang="de-DE" sz="1400" b="1" dirty="0">
                  <a:solidFill>
                    <a:prstClr val="white"/>
                  </a:solidFill>
                  <a:latin typeface="Arial"/>
                </a:rPr>
                <a:t> Certificate</a:t>
              </a:r>
            </a:p>
          </p:txBody>
        </p:sp>
        <p:sp>
          <p:nvSpPr>
            <p:cNvPr id="156" name="Rechteck: gefaltete Ecke 155">
              <a:extLst>
                <a:ext uri="{FF2B5EF4-FFF2-40B4-BE49-F238E27FC236}">
                  <a16:creationId xmlns:a16="http://schemas.microsoft.com/office/drawing/2014/main" id="{5FC6D911-3AE8-48FA-A3CA-2D4C17FC5742}"/>
                </a:ext>
              </a:extLst>
            </p:cNvPr>
            <p:cNvSpPr/>
            <p:nvPr/>
          </p:nvSpPr>
          <p:spPr>
            <a:xfrm>
              <a:off x="10141062" y="9868291"/>
              <a:ext cx="1055409" cy="634787"/>
            </a:xfrm>
            <a:prstGeom prst="foldedCorner">
              <a:avLst/>
            </a:prstGeom>
            <a:gradFill>
              <a:gsLst>
                <a:gs pos="0">
                  <a:srgbClr val="FF0000"/>
                </a:gs>
                <a:gs pos="100000">
                  <a:schemeClr val="accent1">
                    <a:tint val="50000"/>
                    <a:shade val="100000"/>
                    <a:satMod val="350000"/>
                  </a:schemeClr>
                </a:gs>
              </a:gsLst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400" b="1" dirty="0" err="1">
                  <a:solidFill>
                    <a:schemeClr val="bg1"/>
                  </a:solidFill>
                </a:rPr>
                <a:t>Signed</a:t>
              </a:r>
              <a:endParaRPr lang="de-DE" sz="1400" b="1" dirty="0">
                <a:solidFill>
                  <a:schemeClr val="bg1"/>
                </a:solidFill>
              </a:endParaRPr>
            </a:p>
            <a:p>
              <a:pPr algn="ctr"/>
              <a:r>
                <a:rPr lang="de-DE" sz="1400" b="1" dirty="0">
                  <a:solidFill>
                    <a:schemeClr val="bg1"/>
                  </a:solidFill>
                </a:rPr>
                <a:t>Workflow</a:t>
              </a:r>
            </a:p>
          </p:txBody>
        </p:sp>
        <p:cxnSp>
          <p:nvCxnSpPr>
            <p:cNvPr id="158" name="Verbinder: gewinkelt 157">
              <a:extLst>
                <a:ext uri="{FF2B5EF4-FFF2-40B4-BE49-F238E27FC236}">
                  <a16:creationId xmlns:a16="http://schemas.microsoft.com/office/drawing/2014/main" id="{43A4513D-5C03-4020-B62F-C52D30AAF2EC}"/>
                </a:ext>
              </a:extLst>
            </p:cNvPr>
            <p:cNvCxnSpPr>
              <a:cxnSpLocks/>
              <a:stCxn id="154" idx="4"/>
              <a:endCxn id="156" idx="3"/>
            </p:cNvCxnSpPr>
            <p:nvPr/>
          </p:nvCxnSpPr>
          <p:spPr>
            <a:xfrm rot="5400000">
              <a:off x="11440430" y="9715073"/>
              <a:ext cx="226654" cy="714571"/>
            </a:xfrm>
            <a:prstGeom prst="bentConnector2">
              <a:avLst/>
            </a:prstGeom>
            <a:ln w="5080">
              <a:solidFill>
                <a:schemeClr val="tx1"/>
              </a:solidFill>
              <a:headEnd type="none"/>
              <a:tailEnd type="triangle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9" name="Gerade Verbindung mit Pfeil 158">
              <a:extLst>
                <a:ext uri="{FF2B5EF4-FFF2-40B4-BE49-F238E27FC236}">
                  <a16:creationId xmlns:a16="http://schemas.microsoft.com/office/drawing/2014/main" id="{58CDE1E2-323D-40BF-B3F8-F95F12AAD3B2}"/>
                </a:ext>
              </a:extLst>
            </p:cNvPr>
            <p:cNvCxnSpPr>
              <a:stCxn id="148" idx="3"/>
              <a:endCxn id="154" idx="2"/>
            </p:cNvCxnSpPr>
            <p:nvPr/>
          </p:nvCxnSpPr>
          <p:spPr>
            <a:xfrm flipV="1">
              <a:off x="10032596" y="9634779"/>
              <a:ext cx="1129544" cy="280"/>
            </a:xfrm>
            <a:prstGeom prst="straightConnector1">
              <a:avLst/>
            </a:prstGeom>
            <a:ln w="5080">
              <a:solidFill>
                <a:schemeClr val="tx1"/>
              </a:solidFill>
              <a:headEnd type="none"/>
              <a:tailEnd type="triangle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60" name="Gerader Verbinder 159">
            <a:extLst>
              <a:ext uri="{FF2B5EF4-FFF2-40B4-BE49-F238E27FC236}">
                <a16:creationId xmlns:a16="http://schemas.microsoft.com/office/drawing/2014/main" id="{23A456A5-0D21-4A41-92B8-11BBBBBEED37}"/>
              </a:ext>
            </a:extLst>
          </p:cNvPr>
          <p:cNvCxnSpPr>
            <a:cxnSpLocks/>
          </p:cNvCxnSpPr>
          <p:nvPr/>
        </p:nvCxnSpPr>
        <p:spPr>
          <a:xfrm>
            <a:off x="3774106" y="8651747"/>
            <a:ext cx="8996545" cy="46557"/>
          </a:xfrm>
          <a:prstGeom prst="line">
            <a:avLst/>
          </a:prstGeom>
          <a:ln w="508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1" name="Gerade Verbindung mit Pfeil 160">
            <a:extLst>
              <a:ext uri="{FF2B5EF4-FFF2-40B4-BE49-F238E27FC236}">
                <a16:creationId xmlns:a16="http://schemas.microsoft.com/office/drawing/2014/main" id="{20D181EA-BA13-4BB4-890A-94A46E155855}"/>
              </a:ext>
            </a:extLst>
          </p:cNvPr>
          <p:cNvCxnSpPr>
            <a:cxnSpLocks/>
            <a:stCxn id="113" idx="2"/>
          </p:cNvCxnSpPr>
          <p:nvPr/>
        </p:nvCxnSpPr>
        <p:spPr>
          <a:xfrm>
            <a:off x="11838172" y="8169438"/>
            <a:ext cx="0" cy="528866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2" name="Gerade Verbindung mit Pfeil 161">
            <a:extLst>
              <a:ext uri="{FF2B5EF4-FFF2-40B4-BE49-F238E27FC236}">
                <a16:creationId xmlns:a16="http://schemas.microsoft.com/office/drawing/2014/main" id="{4359B1C0-12AA-4A85-B58C-3130A8FB0F42}"/>
              </a:ext>
            </a:extLst>
          </p:cNvPr>
          <p:cNvCxnSpPr>
            <a:cxnSpLocks/>
          </p:cNvCxnSpPr>
          <p:nvPr/>
        </p:nvCxnSpPr>
        <p:spPr>
          <a:xfrm>
            <a:off x="9490092" y="8684418"/>
            <a:ext cx="0" cy="225206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3" name="Gerade Verbindung mit Pfeil 162">
            <a:extLst>
              <a:ext uri="{FF2B5EF4-FFF2-40B4-BE49-F238E27FC236}">
                <a16:creationId xmlns:a16="http://schemas.microsoft.com/office/drawing/2014/main" id="{0BB09379-8CFC-4857-98C4-7EC9B525228A}"/>
              </a:ext>
            </a:extLst>
          </p:cNvPr>
          <p:cNvCxnSpPr>
            <a:cxnSpLocks/>
          </p:cNvCxnSpPr>
          <p:nvPr/>
        </p:nvCxnSpPr>
        <p:spPr>
          <a:xfrm>
            <a:off x="4907974" y="8651747"/>
            <a:ext cx="0" cy="257877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4" name="Textfeld 163">
            <a:extLst>
              <a:ext uri="{FF2B5EF4-FFF2-40B4-BE49-F238E27FC236}">
                <a16:creationId xmlns:a16="http://schemas.microsoft.com/office/drawing/2014/main" id="{F4697DDB-9E8A-4E9C-AC0C-2C795CBAD7C2}"/>
              </a:ext>
            </a:extLst>
          </p:cNvPr>
          <p:cNvSpPr txBox="1"/>
          <p:nvPr/>
        </p:nvSpPr>
        <p:spPr>
          <a:xfrm>
            <a:off x="5535559" y="9371183"/>
            <a:ext cx="1968646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de-DE" sz="1400" dirty="0" err="1">
                <a:solidFill>
                  <a:prstClr val="black"/>
                </a:solidFill>
                <a:latin typeface="Arial"/>
                <a:ea typeface="ヒラギノ角ゴ Pro W3" pitchFamily="-109" charset="-128"/>
                <a:cs typeface="Arial"/>
              </a:rPr>
              <a:t>verify</a:t>
            </a:r>
            <a:endParaRPr lang="de-DE" sz="1200" dirty="0">
              <a:solidFill>
                <a:prstClr val="black"/>
              </a:solidFill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165" name="Inhaltsplatzhalter 32">
            <a:extLst>
              <a:ext uri="{FF2B5EF4-FFF2-40B4-BE49-F238E27FC236}">
                <a16:creationId xmlns:a16="http://schemas.microsoft.com/office/drawing/2014/main" id="{7F1C5B2C-AEE5-4C41-8ED2-13D94638E55D}"/>
              </a:ext>
            </a:extLst>
          </p:cNvPr>
          <p:cNvSpPr txBox="1">
            <a:spLocks/>
          </p:cNvSpPr>
          <p:nvPr/>
        </p:nvSpPr>
        <p:spPr>
          <a:xfrm>
            <a:off x="13009859" y="2482552"/>
            <a:ext cx="2737560" cy="5369494"/>
          </a:xfrm>
          <a:prstGeom prst="rect">
            <a:avLst/>
          </a:prstGeom>
        </p:spPr>
        <p:txBody>
          <a:bodyPr lIns="0" tIns="0" rIns="0" bIns="0"/>
          <a:lstStyle>
            <a:lvl1pPr marL="342843" indent="-342843" algn="l" defTabSz="457124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C0000"/>
              </a:buClr>
              <a:buFont typeface="Wingdings" pitchFamily="2" charset="2"/>
              <a:buChar char="§"/>
              <a:defRPr sz="3200" kern="1200">
                <a:solidFill>
                  <a:schemeClr val="tx1"/>
                </a:solidFill>
                <a:latin typeface="Arial" pitchFamily="34" charset="0"/>
                <a:ea typeface="ヒラギノ角ゴ Pro W3" pitchFamily="-109" charset="-128"/>
                <a:cs typeface="Arial" pitchFamily="34" charset="0"/>
              </a:defRPr>
            </a:lvl1pPr>
            <a:lvl2pPr marL="558707" indent="-279353" algn="l" defTabSz="457124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444444"/>
              </a:buClr>
              <a:buFont typeface="Wingdings" pitchFamily="2" charset="2"/>
              <a:buChar char="§"/>
              <a:defRPr sz="2800" kern="1200">
                <a:solidFill>
                  <a:schemeClr val="tx1"/>
                </a:solidFill>
                <a:latin typeface="Arial" pitchFamily="34" charset="0"/>
                <a:ea typeface="ヒラギノ角ゴ Pro W3" pitchFamily="-109" charset="-128"/>
                <a:cs typeface="Arial" pitchFamily="34" charset="0"/>
              </a:defRPr>
            </a:lvl2pPr>
            <a:lvl3pPr marL="838060" indent="-228561" algn="l" defTabSz="457124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7FA4DD"/>
              </a:buClr>
              <a:buFont typeface="Wingdings" pitchFamily="2" charset="2"/>
              <a:buChar char="§"/>
              <a:defRPr sz="2800" kern="1200">
                <a:solidFill>
                  <a:schemeClr val="tx1"/>
                </a:solidFill>
                <a:latin typeface="Arial" pitchFamily="34" charset="0"/>
                <a:ea typeface="ヒラギノ角ゴ Pro W3" pitchFamily="-109" charset="-128"/>
                <a:cs typeface="Arial" pitchFamily="34" charset="0"/>
              </a:defRPr>
            </a:lvl3pPr>
            <a:lvl4pPr marL="1117414" indent="-228561" algn="l" defTabSz="457124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444444"/>
              </a:buClr>
              <a:buFont typeface="Wingdings" pitchFamily="2" charset="2"/>
              <a:buChar char="§"/>
              <a:defRPr sz="2300" kern="1200">
                <a:solidFill>
                  <a:schemeClr val="tx1"/>
                </a:solidFill>
                <a:latin typeface="Arial" pitchFamily="34" charset="0"/>
                <a:ea typeface="ヒラギノ角ゴ Pro W3" pitchFamily="-109" charset="-128"/>
                <a:cs typeface="Arial" pitchFamily="34" charset="0"/>
              </a:defRPr>
            </a:lvl4pPr>
            <a:lvl5pPr marL="1396767" indent="-228561" algn="l" defTabSz="457124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4"/>
              </a:buClr>
              <a:buFont typeface="Wingdings" pitchFamily="2" charset="2"/>
              <a:buChar char="§"/>
              <a:defRPr sz="2300" kern="1200">
                <a:solidFill>
                  <a:schemeClr val="tx1"/>
                </a:solidFill>
                <a:latin typeface="Arial" pitchFamily="34" charset="0"/>
                <a:ea typeface="ヒラギノ角ゴ Pro W3" pitchFamily="-109" charset="-128"/>
                <a:cs typeface="Arial" pitchFamily="34" charset="0"/>
              </a:defRPr>
            </a:lvl5pPr>
            <a:lvl6pPr marL="2514179" indent="-228561" algn="l" defTabSz="457124" rtl="0" eaLnBrk="1" latinLnBrk="0" hangingPunct="1">
              <a:spcBef>
                <a:spcPct val="20000"/>
              </a:spcBef>
              <a:buFont typeface="Arial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303" indent="-228561" algn="l" defTabSz="457124" rtl="0" eaLnBrk="1" latinLnBrk="0" hangingPunct="1">
              <a:spcBef>
                <a:spcPct val="20000"/>
              </a:spcBef>
              <a:buFont typeface="Arial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426" indent="-228561" algn="l" defTabSz="457124" rtl="0" eaLnBrk="1" latinLnBrk="0" hangingPunct="1">
              <a:spcBef>
                <a:spcPct val="20000"/>
              </a:spcBef>
              <a:buFont typeface="Arial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550" indent="-228561" algn="l" defTabSz="457124" rtl="0" eaLnBrk="1" latinLnBrk="0" hangingPunct="1">
              <a:spcBef>
                <a:spcPct val="20000"/>
              </a:spcBef>
              <a:buFont typeface="Arial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" pitchFamily="2" charset="2"/>
              <a:buNone/>
            </a:pPr>
            <a:r>
              <a:rPr lang="de-DE" sz="1400" b="1" dirty="0"/>
              <a:t>External </a:t>
            </a:r>
            <a:r>
              <a:rPr lang="de-DE" sz="1400" b="1" dirty="0" err="1"/>
              <a:t>Signing</a:t>
            </a:r>
            <a:endParaRPr lang="de-DE" sz="1400" b="1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400" dirty="0"/>
              <a:t>Workflows </a:t>
            </a:r>
            <a:r>
              <a:rPr lang="de-DE" sz="1400" dirty="0" err="1"/>
              <a:t>are</a:t>
            </a:r>
            <a:r>
              <a:rPr lang="de-DE" sz="1400" dirty="0"/>
              <a:t> </a:t>
            </a:r>
            <a:r>
              <a:rPr lang="de-DE" sz="1400" dirty="0" err="1"/>
              <a:t>downloaded</a:t>
            </a:r>
            <a:r>
              <a:rPr lang="de-DE" sz="1400" dirty="0"/>
              <a:t> </a:t>
            </a:r>
            <a:r>
              <a:rPr lang="de-DE" sz="1400" dirty="0" err="1"/>
              <a:t>to</a:t>
            </a:r>
            <a:r>
              <a:rPr lang="de-DE" sz="1400" dirty="0"/>
              <a:t> a </a:t>
            </a:r>
            <a:r>
              <a:rPr lang="de-DE" sz="1400" dirty="0" err="1"/>
              <a:t>secure</a:t>
            </a:r>
            <a:r>
              <a:rPr lang="de-DE" sz="1400" dirty="0"/>
              <a:t> external </a:t>
            </a:r>
            <a:r>
              <a:rPr lang="de-DE" sz="1400" dirty="0" err="1"/>
              <a:t>computer</a:t>
            </a:r>
            <a:r>
              <a:rPr lang="de-DE" sz="1400" dirty="0"/>
              <a:t>, </a:t>
            </a:r>
            <a:r>
              <a:rPr lang="de-DE" sz="1400" dirty="0" err="1"/>
              <a:t>the</a:t>
            </a:r>
            <a:r>
              <a:rPr lang="de-DE" sz="1400" dirty="0"/>
              <a:t> </a:t>
            </a:r>
            <a:r>
              <a:rPr lang="de-DE" sz="1400" dirty="0" err="1"/>
              <a:t>user‘s</a:t>
            </a:r>
            <a:r>
              <a:rPr lang="de-DE" sz="1400" dirty="0"/>
              <a:t> </a:t>
            </a:r>
            <a:r>
              <a:rPr lang="de-DE" sz="1400" dirty="0" err="1"/>
              <a:t>Signing</a:t>
            </a:r>
            <a:r>
              <a:rPr lang="de-DE" sz="1400" dirty="0"/>
              <a:t> Key </a:t>
            </a:r>
            <a:r>
              <a:rPr lang="de-DE" sz="1400" dirty="0" err="1"/>
              <a:t>might</a:t>
            </a:r>
            <a:r>
              <a:rPr lang="de-DE" sz="1400" dirty="0"/>
              <a:t> </a:t>
            </a:r>
            <a:r>
              <a:rPr lang="de-DE" sz="1400" dirty="0" err="1"/>
              <a:t>be</a:t>
            </a:r>
            <a:r>
              <a:rPr lang="de-DE" sz="1400" dirty="0"/>
              <a:t> </a:t>
            </a:r>
            <a:r>
              <a:rPr lang="de-DE" sz="1400" dirty="0" err="1"/>
              <a:t>provided</a:t>
            </a:r>
            <a:r>
              <a:rPr lang="de-DE" sz="1400" dirty="0"/>
              <a:t> </a:t>
            </a:r>
            <a:r>
              <a:rPr lang="de-DE" sz="1400" dirty="0" err="1"/>
              <a:t>by</a:t>
            </a:r>
            <a:r>
              <a:rPr lang="de-DE" sz="1400" dirty="0"/>
              <a:t> portable </a:t>
            </a:r>
            <a:r>
              <a:rPr lang="de-DE" sz="1400" dirty="0" err="1"/>
              <a:t>media</a:t>
            </a:r>
            <a:endParaRPr lang="de-DE" sz="14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400" dirty="0" err="1"/>
              <a:t>Signing</a:t>
            </a:r>
            <a:r>
              <a:rPr lang="de-DE" sz="1400" dirty="0"/>
              <a:t> </a:t>
            </a:r>
            <a:r>
              <a:rPr lang="de-DE" sz="1400" dirty="0" err="1"/>
              <a:t>is</a:t>
            </a:r>
            <a:r>
              <a:rPr lang="de-DE" sz="1400" dirty="0"/>
              <a:t> </a:t>
            </a:r>
            <a:r>
              <a:rPr lang="de-DE" sz="1400" dirty="0" err="1"/>
              <a:t>performed</a:t>
            </a:r>
            <a:r>
              <a:rPr lang="de-DE" sz="1400" dirty="0"/>
              <a:t> </a:t>
            </a:r>
            <a:r>
              <a:rPr lang="de-DE" sz="1400" dirty="0" err="1"/>
              <a:t>with</a:t>
            </a:r>
            <a:r>
              <a:rPr lang="de-DE" sz="1400" dirty="0"/>
              <a:t> </a:t>
            </a:r>
            <a:r>
              <a:rPr lang="de-DE" sz="1400" dirty="0" err="1"/>
              <a:t>any</a:t>
            </a:r>
            <a:r>
              <a:rPr lang="de-DE" sz="1400" dirty="0"/>
              <a:t> </a:t>
            </a:r>
            <a:r>
              <a:rPr lang="de-DE" sz="1400" dirty="0" err="1"/>
              <a:t>tool</a:t>
            </a:r>
            <a:r>
              <a:rPr lang="de-DE" sz="1400" dirty="0"/>
              <a:t> </a:t>
            </a:r>
            <a:r>
              <a:rPr lang="de-DE" sz="1400" dirty="0" err="1"/>
              <a:t>accepted</a:t>
            </a:r>
            <a:r>
              <a:rPr lang="de-DE" sz="1400" dirty="0"/>
              <a:t> </a:t>
            </a:r>
            <a:r>
              <a:rPr lang="de-DE" sz="1400" dirty="0" err="1"/>
              <a:t>by</a:t>
            </a:r>
            <a:r>
              <a:rPr lang="de-DE" sz="1400" dirty="0"/>
              <a:t> </a:t>
            </a:r>
            <a:r>
              <a:rPr lang="de-DE" sz="1400" dirty="0" err="1"/>
              <a:t>company</a:t>
            </a:r>
            <a:r>
              <a:rPr lang="de-DE" sz="1400" dirty="0"/>
              <a:t> </a:t>
            </a:r>
            <a:r>
              <a:rPr lang="de-DE" sz="1400" dirty="0" err="1"/>
              <a:t>standards</a:t>
            </a:r>
            <a:r>
              <a:rPr lang="de-DE" sz="1400" dirty="0"/>
              <a:t>, e.g. OpenSSL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400" dirty="0"/>
              <a:t>The </a:t>
            </a:r>
            <a:r>
              <a:rPr lang="de-DE" sz="1400" dirty="0" err="1"/>
              <a:t>workflows</a:t>
            </a:r>
            <a:r>
              <a:rPr lang="de-DE" sz="1400" dirty="0"/>
              <a:t> and </a:t>
            </a:r>
            <a:r>
              <a:rPr lang="de-DE" sz="1400" dirty="0" err="1"/>
              <a:t>resulting</a:t>
            </a:r>
            <a:r>
              <a:rPr lang="de-DE" sz="1400" dirty="0"/>
              <a:t> </a:t>
            </a:r>
            <a:r>
              <a:rPr lang="de-DE" sz="1400" dirty="0" err="1"/>
              <a:t>signature</a:t>
            </a:r>
            <a:r>
              <a:rPr lang="de-DE" sz="1400" dirty="0"/>
              <a:t> </a:t>
            </a:r>
            <a:r>
              <a:rPr lang="de-DE" sz="1400" dirty="0" err="1"/>
              <a:t>files</a:t>
            </a:r>
            <a:r>
              <a:rPr lang="de-DE" sz="1400" dirty="0"/>
              <a:t> </a:t>
            </a:r>
            <a:r>
              <a:rPr lang="de-DE" sz="1400" dirty="0" err="1"/>
              <a:t>are</a:t>
            </a:r>
            <a:r>
              <a:rPr lang="de-DE" sz="1400" dirty="0"/>
              <a:t> </a:t>
            </a:r>
            <a:r>
              <a:rPr lang="de-DE" sz="1400" dirty="0" err="1"/>
              <a:t>added</a:t>
            </a:r>
            <a:r>
              <a:rPr lang="de-DE" sz="1400" dirty="0"/>
              <a:t> </a:t>
            </a:r>
            <a:r>
              <a:rPr lang="de-DE" sz="1400" dirty="0" err="1"/>
              <a:t>to</a:t>
            </a:r>
            <a:r>
              <a:rPr lang="de-DE" sz="1400" dirty="0"/>
              <a:t> an </a:t>
            </a:r>
            <a:r>
              <a:rPr lang="de-DE" sz="1400" dirty="0" err="1"/>
              <a:t>archive</a:t>
            </a:r>
            <a:r>
              <a:rPr lang="de-DE" sz="1400" dirty="0"/>
              <a:t> </a:t>
            </a:r>
            <a:r>
              <a:rPr lang="de-DE" sz="1400" dirty="0" err="1"/>
              <a:t>file</a:t>
            </a:r>
            <a:r>
              <a:rPr lang="de-DE" sz="1400" dirty="0"/>
              <a:t> and </a:t>
            </a:r>
            <a:r>
              <a:rPr lang="de-DE" sz="1400" dirty="0" err="1"/>
              <a:t>are</a:t>
            </a:r>
            <a:r>
              <a:rPr lang="de-DE" sz="1400" dirty="0"/>
              <a:t> </a:t>
            </a:r>
            <a:r>
              <a:rPr lang="de-DE" sz="1400" dirty="0" err="1"/>
              <a:t>uploaded</a:t>
            </a:r>
            <a:r>
              <a:rPr lang="de-DE" sz="1400" dirty="0"/>
              <a:t> </a:t>
            </a:r>
            <a:r>
              <a:rPr lang="de-DE" sz="1400" dirty="0" err="1"/>
              <a:t>to</a:t>
            </a:r>
            <a:r>
              <a:rPr lang="de-DE" sz="1400" dirty="0"/>
              <a:t> a </a:t>
            </a:r>
            <a:r>
              <a:rPr lang="de-DE" sz="1400" dirty="0" err="1"/>
              <a:t>secure</a:t>
            </a:r>
            <a:r>
              <a:rPr lang="de-DE" sz="1400" dirty="0"/>
              <a:t> JOC Cockpit </a:t>
            </a:r>
            <a:r>
              <a:rPr lang="de-DE" sz="1400" dirty="0" err="1"/>
              <a:t>instance</a:t>
            </a:r>
            <a:endParaRPr lang="de-DE" sz="14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endParaRPr lang="de-DE" sz="1400" dirty="0"/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Font typeface="Wingdings" pitchFamily="2" charset="2"/>
              <a:buNone/>
            </a:pPr>
            <a:r>
              <a:rPr lang="de-DE" sz="1400" b="1" dirty="0"/>
              <a:t>Secure Roll-out</a:t>
            </a:r>
            <a:endParaRPr lang="de-DE" sz="14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400" dirty="0"/>
              <a:t>A </a:t>
            </a:r>
            <a:r>
              <a:rPr lang="de-DE" sz="1400" dirty="0" err="1"/>
              <a:t>secure</a:t>
            </a:r>
            <a:r>
              <a:rPr lang="de-DE" sz="1400" dirty="0"/>
              <a:t> JOC Cockpit </a:t>
            </a:r>
            <a:r>
              <a:rPr lang="de-DE" sz="1400" dirty="0" err="1"/>
              <a:t>instance</a:t>
            </a:r>
            <a:r>
              <a:rPr lang="de-DE" sz="1400" dirty="0"/>
              <a:t> </a:t>
            </a:r>
            <a:r>
              <a:rPr lang="de-DE" sz="1400" dirty="0" err="1"/>
              <a:t>accepts</a:t>
            </a:r>
            <a:r>
              <a:rPr lang="de-DE" sz="1400" dirty="0"/>
              <a:t> </a:t>
            </a:r>
            <a:r>
              <a:rPr lang="de-DE" sz="1400" dirty="0" err="1"/>
              <a:t>signed</a:t>
            </a:r>
            <a:r>
              <a:rPr lang="de-DE" sz="1400" dirty="0"/>
              <a:t> </a:t>
            </a:r>
            <a:r>
              <a:rPr lang="de-DE" sz="1400" dirty="0" err="1"/>
              <a:t>workflows</a:t>
            </a:r>
            <a:r>
              <a:rPr lang="de-DE" sz="1400" dirty="0"/>
              <a:t> </a:t>
            </a:r>
            <a:r>
              <a:rPr lang="de-DE" sz="1400" dirty="0" err="1"/>
              <a:t>only</a:t>
            </a:r>
            <a:endParaRPr lang="de-DE" sz="14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400" dirty="0" err="1"/>
              <a:t>There</a:t>
            </a:r>
            <a:r>
              <a:rPr lang="de-DE" sz="1400" dirty="0"/>
              <a:t> </a:t>
            </a:r>
            <a:r>
              <a:rPr lang="de-DE" sz="1400" dirty="0" err="1"/>
              <a:t>is</a:t>
            </a:r>
            <a:r>
              <a:rPr lang="de-DE" sz="1400" dirty="0"/>
              <a:t> </a:t>
            </a:r>
            <a:r>
              <a:rPr lang="de-DE" sz="1400" dirty="0" err="1"/>
              <a:t>no</a:t>
            </a:r>
            <a:r>
              <a:rPr lang="de-DE" sz="1400" dirty="0"/>
              <a:t> </a:t>
            </a:r>
            <a:r>
              <a:rPr lang="de-DE" sz="1400" dirty="0" err="1"/>
              <a:t>possibility</a:t>
            </a:r>
            <a:r>
              <a:rPr lang="de-DE" sz="1400" dirty="0"/>
              <a:t> </a:t>
            </a:r>
            <a:r>
              <a:rPr lang="de-DE" sz="1400" dirty="0" err="1"/>
              <a:t>to</a:t>
            </a:r>
            <a:r>
              <a:rPr lang="de-DE" sz="1400" dirty="0"/>
              <a:t> </a:t>
            </a:r>
            <a:r>
              <a:rPr lang="de-DE" sz="1400" dirty="0" err="1"/>
              <a:t>sign</a:t>
            </a:r>
            <a:r>
              <a:rPr lang="de-DE" sz="1400" dirty="0"/>
              <a:t> a </a:t>
            </a:r>
            <a:r>
              <a:rPr lang="de-DE" sz="1400" dirty="0" err="1"/>
              <a:t>workflow</a:t>
            </a:r>
            <a:r>
              <a:rPr lang="de-DE" sz="1400" dirty="0"/>
              <a:t> </a:t>
            </a:r>
            <a:r>
              <a:rPr lang="de-DE" sz="1400" dirty="0" err="1"/>
              <a:t>within</a:t>
            </a:r>
            <a:r>
              <a:rPr lang="de-DE" sz="1400" dirty="0"/>
              <a:t> a </a:t>
            </a:r>
            <a:r>
              <a:rPr lang="de-DE" sz="1400" dirty="0" err="1"/>
              <a:t>secure</a:t>
            </a:r>
            <a:r>
              <a:rPr lang="de-DE" sz="1400" dirty="0"/>
              <a:t> JOC Cockpit </a:t>
            </a:r>
            <a:r>
              <a:rPr lang="de-DE" sz="1400" dirty="0" err="1"/>
              <a:t>instance</a:t>
            </a:r>
            <a:endParaRPr lang="de-DE" sz="14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400" dirty="0"/>
              <a:t>A </a:t>
            </a:r>
            <a:r>
              <a:rPr lang="de-DE" sz="1400" dirty="0" err="1"/>
              <a:t>secure</a:t>
            </a:r>
            <a:r>
              <a:rPr lang="de-DE" sz="1400" dirty="0"/>
              <a:t> JOC Cockpit </a:t>
            </a:r>
            <a:r>
              <a:rPr lang="de-DE" sz="1400" dirty="0" err="1"/>
              <a:t>instance</a:t>
            </a:r>
            <a:r>
              <a:rPr lang="de-DE" sz="1400" dirty="0"/>
              <a:t> will </a:t>
            </a:r>
            <a:r>
              <a:rPr lang="de-DE" sz="1400" dirty="0" err="1"/>
              <a:t>accept</a:t>
            </a:r>
            <a:r>
              <a:rPr lang="de-DE" sz="1400" dirty="0"/>
              <a:t> </a:t>
            </a:r>
            <a:r>
              <a:rPr lang="de-DE" sz="1400" dirty="0" err="1"/>
              <a:t>workflows</a:t>
            </a:r>
            <a:r>
              <a:rPr lang="de-DE" sz="1400" dirty="0"/>
              <a:t> </a:t>
            </a:r>
            <a:r>
              <a:rPr lang="de-DE" sz="1400" dirty="0" err="1"/>
              <a:t>only</a:t>
            </a:r>
            <a:r>
              <a:rPr lang="de-DE" sz="1400" dirty="0"/>
              <a:t> </a:t>
            </a:r>
            <a:r>
              <a:rPr lang="de-DE" sz="1400" dirty="0" err="1"/>
              <a:t>if</a:t>
            </a:r>
            <a:r>
              <a:rPr lang="de-DE" sz="1400" dirty="0"/>
              <a:t> </a:t>
            </a:r>
            <a:r>
              <a:rPr lang="de-DE" sz="1400" dirty="0" err="1"/>
              <a:t>their</a:t>
            </a:r>
            <a:r>
              <a:rPr lang="de-DE" sz="1400" dirty="0"/>
              <a:t> </a:t>
            </a:r>
            <a:r>
              <a:rPr lang="de-DE" sz="1400" dirty="0" err="1"/>
              <a:t>signatures</a:t>
            </a:r>
            <a:r>
              <a:rPr lang="de-DE" sz="1400" dirty="0"/>
              <a:t> match </a:t>
            </a:r>
            <a:r>
              <a:rPr lang="de-DE" sz="1400" dirty="0" err="1"/>
              <a:t>the</a:t>
            </a:r>
            <a:r>
              <a:rPr lang="de-DE" sz="1400" dirty="0"/>
              <a:t> </a:t>
            </a:r>
            <a:r>
              <a:rPr lang="de-DE" sz="1400" dirty="0" err="1"/>
              <a:t>signing</a:t>
            </a:r>
            <a:r>
              <a:rPr lang="de-DE" sz="1400" dirty="0"/>
              <a:t> certificate</a:t>
            </a:r>
          </a:p>
        </p:txBody>
      </p:sp>
      <p:cxnSp>
        <p:nvCxnSpPr>
          <p:cNvPr id="12" name="Gerade Verbindung mit Pfeil 11">
            <a:extLst>
              <a:ext uri="{FF2B5EF4-FFF2-40B4-BE49-F238E27FC236}">
                <a16:creationId xmlns:a16="http://schemas.microsoft.com/office/drawing/2014/main" id="{00FD53AB-A987-4C8D-A0C2-AA511B720A86}"/>
              </a:ext>
            </a:extLst>
          </p:cNvPr>
          <p:cNvCxnSpPr>
            <a:stCxn id="73" idx="3"/>
          </p:cNvCxnSpPr>
          <p:nvPr/>
        </p:nvCxnSpPr>
        <p:spPr>
          <a:xfrm flipV="1">
            <a:off x="7769588" y="7852044"/>
            <a:ext cx="689016" cy="2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2" name="Verbinder: gewinkelt 71">
            <a:extLst>
              <a:ext uri="{FF2B5EF4-FFF2-40B4-BE49-F238E27FC236}">
                <a16:creationId xmlns:a16="http://schemas.microsoft.com/office/drawing/2014/main" id="{BBEAE454-432D-4B90-80AA-B3E0E732F8B4}"/>
              </a:ext>
            </a:extLst>
          </p:cNvPr>
          <p:cNvCxnSpPr>
            <a:cxnSpLocks/>
          </p:cNvCxnSpPr>
          <p:nvPr/>
        </p:nvCxnSpPr>
        <p:spPr>
          <a:xfrm rot="5400000">
            <a:off x="7254348" y="2978943"/>
            <a:ext cx="576000" cy="4657146"/>
          </a:xfrm>
          <a:prstGeom prst="bentConnector3">
            <a:avLst>
              <a:gd name="adj1" fmla="val 62726"/>
            </a:avLst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368806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itel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JS7 JobScheduler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294967295"/>
          </p:nvPr>
        </p:nvSpPr>
        <p:spPr>
          <a:xfrm>
            <a:off x="342000" y="342900"/>
            <a:ext cx="1016000" cy="685800"/>
          </a:xfrm>
          <a:prstGeom prst="rect">
            <a:avLst/>
          </a:prstGeom>
        </p:spPr>
        <p:txBody>
          <a:bodyPr/>
          <a:lstStyle/>
          <a:p>
            <a:pPr algn="l"/>
            <a:fld id="{338290F6-9EEA-4939-92A4-98C369575716}" type="slidenum">
              <a:rPr lang="de-DE" sz="360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pPr algn="l"/>
              <a:t>17</a:t>
            </a:fld>
            <a:endParaRPr lang="de-DE" sz="36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Inhaltsplatzhalter 9"/>
          <p:cNvSpPr txBox="1">
            <a:spLocks/>
          </p:cNvSpPr>
          <p:nvPr/>
        </p:nvSpPr>
        <p:spPr>
          <a:xfrm>
            <a:off x="342933" y="2400299"/>
            <a:ext cx="4978832" cy="7899400"/>
          </a:xfrm>
          <a:prstGeom prst="rect">
            <a:avLst/>
          </a:prstGeom>
        </p:spPr>
        <p:txBody>
          <a:bodyPr lIns="0" tIns="0" rIns="0" bIns="0" anchor="b" anchorCtr="0">
            <a:noAutofit/>
          </a:bodyPr>
          <a:lstStyle/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CH" sz="2400" b="0" i="0" u="none" strike="noStrike" kern="1200" cap="none" spc="0" normalizeH="0" baseline="0" noProof="0" dirty="0">
                <a:ln>
                  <a:noFill/>
                </a:ln>
                <a:solidFill>
                  <a:srgbClr val="7FA4DD"/>
                </a:solidFill>
                <a:effectLst/>
                <a:uLnTx/>
                <a:uFillTx/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Software- und</a:t>
            </a: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CH" sz="2400" b="0" i="0" u="none" strike="noStrike" kern="1200" cap="none" spc="0" normalizeH="0" baseline="0" noProof="0" dirty="0">
                <a:ln>
                  <a:noFill/>
                </a:ln>
                <a:solidFill>
                  <a:srgbClr val="7FA4DD"/>
                </a:solidFill>
                <a:effectLst/>
                <a:uLnTx/>
                <a:uFillTx/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Organisations-</a:t>
            </a: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CH" sz="2400" b="0" i="0" u="none" strike="noStrike" kern="1200" cap="none" spc="0" normalizeH="0" baseline="0" noProof="0" dirty="0">
                <a:ln>
                  <a:noFill/>
                </a:ln>
                <a:solidFill>
                  <a:srgbClr val="7FA4DD"/>
                </a:solidFill>
                <a:effectLst/>
                <a:uLnTx/>
                <a:uFillTx/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Service GmbH</a:t>
            </a: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CH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7FA4DD"/>
                </a:solidFill>
                <a:effectLst/>
                <a:uLnTx/>
                <a:uFillTx/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Giesebrechtstr</a:t>
            </a:r>
            <a:r>
              <a:rPr kumimoji="0" lang="de-CH" sz="2400" b="0" i="0" u="none" strike="noStrike" kern="1200" cap="none" spc="0" normalizeH="0" baseline="0" noProof="0" dirty="0">
                <a:ln>
                  <a:noFill/>
                </a:ln>
                <a:solidFill>
                  <a:srgbClr val="7FA4DD"/>
                </a:solidFill>
                <a:effectLst/>
                <a:uLnTx/>
                <a:uFillTx/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. 15</a:t>
            </a: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CH" sz="2400" b="0" i="0" u="none" strike="noStrike" kern="1200" cap="none" spc="0" normalizeH="0" baseline="0" noProof="0" dirty="0">
                <a:ln>
                  <a:noFill/>
                </a:ln>
                <a:solidFill>
                  <a:srgbClr val="7FA4DD"/>
                </a:solidFill>
                <a:effectLst/>
                <a:uLnTx/>
                <a:uFillTx/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D-10629 Berlin</a:t>
            </a:r>
            <a:endParaRPr kumimoji="0" lang="de-DE" sz="2400" b="1" i="0" u="none" strike="noStrike" kern="1200" cap="none" spc="0" normalizeH="0" baseline="0" noProof="0" dirty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CH" sz="2400" b="0" i="0" u="none" strike="noStrike" kern="1200" cap="none" spc="0" normalizeH="0" baseline="0" noProof="0" dirty="0">
                <a:ln>
                  <a:noFill/>
                </a:ln>
                <a:solidFill>
                  <a:srgbClr val="7FA4DD"/>
                </a:solidFill>
                <a:effectLst/>
                <a:uLnTx/>
                <a:uFillTx/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info@sos-berlin.com</a:t>
            </a: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CH" sz="2400" b="0" i="0" u="none" strike="noStrike" kern="1200" cap="none" spc="0" normalizeH="0" baseline="0" noProof="0" dirty="0">
                <a:ln>
                  <a:noFill/>
                </a:ln>
                <a:solidFill>
                  <a:srgbClr val="7FA4DD"/>
                </a:solidFill>
                <a:effectLst/>
                <a:uLnTx/>
                <a:uFillTx/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https://www.sos-berlin.com</a:t>
            </a:r>
            <a:endParaRPr kumimoji="0" lang="de-DE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</p:txBody>
      </p:sp>
      <p:sp>
        <p:nvSpPr>
          <p:cNvPr id="10" name="Inhaltsplatzhalter 11"/>
          <p:cNvSpPr txBox="1">
            <a:spLocks/>
          </p:cNvSpPr>
          <p:nvPr/>
        </p:nvSpPr>
        <p:spPr>
          <a:xfrm>
            <a:off x="3323770" y="2400301"/>
            <a:ext cx="12462329" cy="6159500"/>
          </a:xfrm>
          <a:prstGeom prst="rect">
            <a:avLst/>
          </a:prstGeom>
        </p:spPr>
        <p:txBody>
          <a:bodyPr lIns="0" tIns="0" rIns="0" bIns="0" anchor="ctr" anchorCtr="0"/>
          <a:lstStyle/>
          <a:p>
            <a:pPr marL="342843" marR="0" lvl="0" indent="-342843" defTabSz="457124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107F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de-DE" sz="6500" b="1" i="0" u="none" strike="noStrike" kern="1200" cap="none" spc="0" normalizeH="0" baseline="0" noProof="0" dirty="0" err="1">
                <a:ln>
                  <a:noFill/>
                </a:ln>
                <a:solidFill>
                  <a:srgbClr val="7FA4CC"/>
                </a:solidFill>
                <a:effectLst/>
                <a:uLnTx/>
                <a:uFillTx/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Questions</a:t>
            </a:r>
            <a:r>
              <a:rPr kumimoji="0" lang="de-DE" sz="6500" b="1" i="0" u="none" strike="noStrike" kern="1200" cap="none" spc="0" normalizeH="0" baseline="0" noProof="0" dirty="0">
                <a:ln>
                  <a:noFill/>
                </a:ln>
                <a:solidFill>
                  <a:srgbClr val="7FA4CC"/>
                </a:solidFill>
                <a:effectLst/>
                <a:uLnTx/>
                <a:uFillTx/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?</a:t>
            </a:r>
          </a:p>
          <a:p>
            <a:pPr marL="342843" marR="0" lvl="0" indent="-342843" defTabSz="457124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107F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de-DE" sz="6500" b="1" i="0" u="none" strike="noStrike" kern="1200" cap="none" spc="0" normalizeH="0" baseline="0" noProof="0" dirty="0">
                <a:ln>
                  <a:noFill/>
                </a:ln>
                <a:solidFill>
                  <a:srgbClr val="7FA4CC"/>
                </a:solidFill>
                <a:effectLst/>
                <a:uLnTx/>
                <a:uFillTx/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Comments?</a:t>
            </a:r>
          </a:p>
          <a:p>
            <a:pPr marL="342843" marR="0" lvl="0" indent="-342843" defTabSz="457124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107F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de-DE" sz="6500" b="1" i="0" u="none" strike="noStrike" kern="1200" cap="none" spc="0" normalizeH="0" baseline="0" noProof="0" dirty="0">
                <a:ln>
                  <a:noFill/>
                </a:ln>
                <a:solidFill>
                  <a:srgbClr val="7FA4CC"/>
                </a:solidFill>
                <a:effectLst/>
                <a:uLnTx/>
                <a:uFillTx/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Feedback?</a:t>
            </a:r>
            <a:endParaRPr kumimoji="0" lang="de-DE" sz="2300" b="1" i="0" u="none" strike="noStrike" kern="1200" cap="none" spc="0" normalizeH="0" baseline="0" noProof="0" dirty="0">
              <a:ln>
                <a:noFill/>
              </a:ln>
              <a:solidFill>
                <a:srgbClr val="7FA4CC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00107F"/>
              </a:buClr>
              <a:buSzTx/>
              <a:buFont typeface="Wingdings" pitchFamily="2" charset="2"/>
              <a:buNone/>
              <a:tabLst/>
              <a:defRPr/>
            </a:pPr>
            <a:endParaRPr kumimoji="0" lang="de-CH" sz="2300" b="0" i="0" u="none" strike="noStrike" kern="1200" cap="none" spc="0" normalizeH="0" baseline="0" noProof="0" dirty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107F"/>
              </a:buClr>
              <a:buSzTx/>
              <a:buFont typeface="Wingdings" pitchFamily="2" charset="2"/>
              <a:buNone/>
              <a:tabLst/>
              <a:defRPr/>
            </a:pPr>
            <a:endParaRPr kumimoji="0" lang="de-DE" sz="2300" b="1" i="0" u="none" strike="noStrike" kern="1200" cap="none" spc="0" normalizeH="0" baseline="0" noProof="0" dirty="0">
              <a:ln>
                <a:noFill/>
              </a:ln>
              <a:solidFill>
                <a:srgbClr val="7FA4CC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75752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Inhaltsplatzhalter 27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de-CH" dirty="0"/>
              <a:t>Secure Connections</a:t>
            </a:r>
          </a:p>
          <a:p>
            <a:pPr lvl="1"/>
            <a:r>
              <a:rPr lang="de-CH" sz="1800" dirty="0"/>
              <a:t>Network Connections</a:t>
            </a:r>
          </a:p>
          <a:p>
            <a:pPr lvl="1"/>
            <a:r>
              <a:rPr lang="de-CH" sz="1800" dirty="0"/>
              <a:t>Certificate </a:t>
            </a:r>
            <a:r>
              <a:rPr lang="de-CH" sz="1800" dirty="0" err="1"/>
              <a:t>Preparation</a:t>
            </a:r>
            <a:endParaRPr lang="de-CH" sz="1800" dirty="0"/>
          </a:p>
          <a:p>
            <a:pPr lvl="1"/>
            <a:r>
              <a:rPr lang="de-CH" sz="1800" dirty="0"/>
              <a:t>Certificate </a:t>
            </a:r>
            <a:r>
              <a:rPr lang="de-CH" sz="1800" dirty="0" err="1"/>
              <a:t>Deployment</a:t>
            </a:r>
            <a:endParaRPr lang="de-CH" sz="1800" dirty="0"/>
          </a:p>
          <a:p>
            <a:pPr marL="279354" lvl="1" indent="0">
              <a:buNone/>
            </a:pPr>
            <a:endParaRPr lang="de-CH" sz="1800" dirty="0"/>
          </a:p>
          <a:p>
            <a:r>
              <a:rPr lang="de-CH" dirty="0"/>
              <a:t>Secure Access</a:t>
            </a:r>
          </a:p>
          <a:p>
            <a:pPr lvl="1"/>
            <a:r>
              <a:rPr lang="de-CH" sz="1800" dirty="0"/>
              <a:t>Identity and Access Management</a:t>
            </a:r>
          </a:p>
          <a:p>
            <a:pPr lvl="1"/>
            <a:r>
              <a:rPr lang="de-CH" sz="1800" dirty="0"/>
              <a:t>User Account and </a:t>
            </a:r>
            <a:r>
              <a:rPr lang="de-CH" sz="1800" dirty="0" err="1"/>
              <a:t>Role</a:t>
            </a:r>
            <a:r>
              <a:rPr lang="de-CH" sz="1800" dirty="0"/>
              <a:t> Management</a:t>
            </a:r>
          </a:p>
          <a:p>
            <a:pPr lvl="1"/>
            <a:r>
              <a:rPr lang="de-CH" sz="1800" dirty="0"/>
              <a:t>Use </a:t>
            </a:r>
            <a:r>
              <a:rPr lang="de-CH" sz="1800" dirty="0" err="1"/>
              <a:t>of</a:t>
            </a:r>
            <a:r>
              <a:rPr lang="de-CH" sz="1800" dirty="0"/>
              <a:t> Identity Services</a:t>
            </a:r>
          </a:p>
          <a:p>
            <a:pPr lvl="1"/>
            <a:r>
              <a:rPr lang="de-CH" sz="1800" dirty="0"/>
              <a:t>Certificate </a:t>
            </a:r>
            <a:r>
              <a:rPr lang="de-CH" sz="1800" dirty="0" err="1"/>
              <a:t>based</a:t>
            </a:r>
            <a:r>
              <a:rPr lang="de-CH" sz="1800" dirty="0"/>
              <a:t> Authentication</a:t>
            </a:r>
          </a:p>
          <a:p>
            <a:pPr lvl="1"/>
            <a:r>
              <a:rPr lang="de-CH" sz="1800" dirty="0"/>
              <a:t>FIDO2 Authentication</a:t>
            </a:r>
          </a:p>
          <a:p>
            <a:pPr marL="279354" lvl="1" indent="0">
              <a:buNone/>
            </a:pPr>
            <a:endParaRPr lang="de-CH" sz="1800" dirty="0"/>
          </a:p>
          <a:p>
            <a:r>
              <a:rPr lang="de-CH" dirty="0"/>
              <a:t>Secure Operation</a:t>
            </a:r>
          </a:p>
          <a:p>
            <a:pPr lvl="1"/>
            <a:r>
              <a:rPr lang="de-CH" sz="1800" dirty="0"/>
              <a:t>Secure </a:t>
            </a:r>
            <a:r>
              <a:rPr lang="de-CH" sz="1800" dirty="0" err="1"/>
              <a:t>Deployment</a:t>
            </a:r>
            <a:r>
              <a:rPr lang="de-CH" sz="1800" dirty="0"/>
              <a:t>: Security Level Low</a:t>
            </a:r>
          </a:p>
          <a:p>
            <a:pPr lvl="1"/>
            <a:r>
              <a:rPr lang="de-CH" sz="1800" dirty="0"/>
              <a:t>Secure </a:t>
            </a:r>
            <a:r>
              <a:rPr lang="de-CH" sz="1800" dirty="0" err="1"/>
              <a:t>Deployment</a:t>
            </a:r>
            <a:r>
              <a:rPr lang="de-CH" sz="1800" dirty="0"/>
              <a:t>: Security Level Medium</a:t>
            </a:r>
          </a:p>
          <a:p>
            <a:pPr lvl="1"/>
            <a:r>
              <a:rPr lang="de-CH" sz="1800" dirty="0"/>
              <a:t>Secure </a:t>
            </a:r>
            <a:r>
              <a:rPr lang="de-CH" sz="1800" dirty="0" err="1"/>
              <a:t>Deployment</a:t>
            </a:r>
            <a:r>
              <a:rPr lang="de-CH" sz="1800" dirty="0"/>
              <a:t>: Security Level High</a:t>
            </a:r>
            <a:endParaRPr lang="de-DE" sz="1800" dirty="0"/>
          </a:p>
          <a:p>
            <a:pPr lvl="1"/>
            <a:r>
              <a:rPr lang="de-DE" sz="1800" dirty="0"/>
              <a:t>Secure Roll-out</a:t>
            </a:r>
          </a:p>
          <a:p>
            <a:pPr marL="279354" lvl="1" indent="0">
              <a:buNone/>
            </a:pPr>
            <a:endParaRPr lang="de-CH" sz="2200" dirty="0"/>
          </a:p>
          <a:p>
            <a:endParaRPr lang="de-DE" sz="600" dirty="0"/>
          </a:p>
          <a:p>
            <a:pPr lvl="1"/>
            <a:endParaRPr lang="de-DE" sz="600" dirty="0"/>
          </a:p>
        </p:txBody>
      </p:sp>
      <p:sp>
        <p:nvSpPr>
          <p:cNvPr id="27" name="Titel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JS7 JobScheduler</a:t>
            </a:r>
          </a:p>
        </p:txBody>
      </p:sp>
      <p:sp>
        <p:nvSpPr>
          <p:cNvPr id="30" name="Inhaltsplatzhalter 29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1" name="Inhaltsplatzhalter 30"/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l"/>
            <a:fld id="{338290F6-9EEA-4939-92A4-98C369575716}" type="slidenum">
              <a:rPr lang="de-DE" smtClean="0">
                <a:solidFill>
                  <a:prstClr val="white"/>
                </a:solidFill>
              </a:rPr>
              <a:pPr algn="l"/>
              <a:t>2</a:t>
            </a:fld>
            <a:endParaRPr lang="de-DE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13186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Rechteck 49"/>
          <p:cNvSpPr/>
          <p:nvPr/>
        </p:nvSpPr>
        <p:spPr>
          <a:xfrm>
            <a:off x="3419061" y="2216911"/>
            <a:ext cx="12404035" cy="37040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2" name="Rechteck 1"/>
          <p:cNvSpPr/>
          <p:nvPr/>
        </p:nvSpPr>
        <p:spPr>
          <a:xfrm>
            <a:off x="3419061" y="6298847"/>
            <a:ext cx="12404035" cy="38118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33" name="Inhaltsplatzhalter 32"/>
          <p:cNvSpPr>
            <a:spLocks noGrp="1"/>
          </p:cNvSpPr>
          <p:nvPr>
            <p:ph sz="quarter" idx="11"/>
          </p:nvPr>
        </p:nvSpPr>
        <p:spPr>
          <a:xfrm>
            <a:off x="342933" y="2400300"/>
            <a:ext cx="2893753" cy="8001000"/>
          </a:xfrm>
        </p:spPr>
        <p:txBody>
          <a:bodyPr/>
          <a:lstStyle/>
          <a:p>
            <a:pPr marL="0" indent="0">
              <a:buNone/>
            </a:pPr>
            <a:r>
              <a:rPr lang="de-DE" sz="1700" b="1" dirty="0"/>
              <a:t>Network Zone </a:t>
            </a:r>
            <a:r>
              <a:rPr lang="de-DE" sz="1700" b="1" dirty="0" err="1"/>
              <a:t>with</a:t>
            </a:r>
            <a:br>
              <a:rPr lang="de-DE" sz="1700" b="1" dirty="0"/>
            </a:br>
            <a:r>
              <a:rPr lang="de-DE" sz="1700" b="1" dirty="0" err="1"/>
              <a:t>restricted</a:t>
            </a:r>
            <a:r>
              <a:rPr lang="de-DE" sz="1700" b="1" dirty="0"/>
              <a:t> User Access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/>
              <a:t>Use </a:t>
            </a:r>
            <a:r>
              <a:rPr lang="de-DE" sz="1700" dirty="0" err="1"/>
              <a:t>of</a:t>
            </a:r>
            <a:r>
              <a:rPr lang="de-DE" sz="1700" dirty="0"/>
              <a:t> HTTPS </a:t>
            </a:r>
            <a:r>
              <a:rPr lang="de-DE" sz="1700" dirty="0" err="1"/>
              <a:t>for</a:t>
            </a:r>
            <a:r>
              <a:rPr lang="de-DE" sz="1700" dirty="0"/>
              <a:t> </a:t>
            </a:r>
            <a:r>
              <a:rPr lang="de-DE" sz="1700" dirty="0" err="1"/>
              <a:t>any</a:t>
            </a:r>
            <a:r>
              <a:rPr lang="de-DE" sz="1700" dirty="0"/>
              <a:t> </a:t>
            </a:r>
            <a:r>
              <a:rPr lang="de-DE" sz="1700" dirty="0" err="1"/>
              <a:t>connection</a:t>
            </a:r>
            <a:r>
              <a:rPr lang="de-DE" sz="1700" dirty="0"/>
              <a:t> </a:t>
            </a:r>
            <a:r>
              <a:rPr lang="de-DE" sz="1700" dirty="0" err="1"/>
              <a:t>to</a:t>
            </a:r>
            <a:r>
              <a:rPr lang="de-DE" sz="1700" dirty="0"/>
              <a:t> JOC Cockpit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/>
              <a:t>Access </a:t>
            </a:r>
            <a:r>
              <a:rPr lang="de-DE" sz="1700" dirty="0" err="1"/>
              <a:t>to</a:t>
            </a:r>
            <a:r>
              <a:rPr lang="de-DE" sz="1700" dirty="0"/>
              <a:t> JOC Cockpit </a:t>
            </a:r>
            <a:r>
              <a:rPr lang="de-DE" sz="1700" dirty="0" err="1"/>
              <a:t>requires</a:t>
            </a:r>
            <a:r>
              <a:rPr lang="de-DE" sz="1700" dirty="0"/>
              <a:t> </a:t>
            </a:r>
            <a:r>
              <a:rPr lang="de-DE" sz="1700" dirty="0" err="1"/>
              <a:t>authentication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sz="1700" dirty="0"/>
              <a:t>Access </a:t>
            </a:r>
            <a:r>
              <a:rPr lang="de-DE" sz="1700" dirty="0" err="1"/>
              <a:t>to</a:t>
            </a:r>
            <a:r>
              <a:rPr lang="de-DE" sz="1700" dirty="0"/>
              <a:t> JOC Cockpit </a:t>
            </a:r>
            <a:r>
              <a:rPr lang="de-DE" sz="1700" dirty="0" err="1"/>
              <a:t>is</a:t>
            </a:r>
            <a:r>
              <a:rPr lang="de-DE" sz="1700" dirty="0"/>
              <a:t> authenticated </a:t>
            </a:r>
            <a:r>
              <a:rPr lang="de-DE" sz="1700" dirty="0" err="1"/>
              <a:t>by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API Service </a:t>
            </a:r>
            <a:r>
              <a:rPr lang="de-DE" sz="1700" dirty="0" err="1"/>
              <a:t>using</a:t>
            </a:r>
            <a:r>
              <a:rPr lang="de-DE" sz="1700" dirty="0"/>
              <a:t> TLS/SSL</a:t>
            </a:r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br>
              <a:rPr lang="de-DE" sz="1700" dirty="0"/>
            </a:br>
            <a:r>
              <a:rPr lang="de-DE" sz="1700" b="1" dirty="0"/>
              <a:t>Network Zone </a:t>
            </a:r>
            <a:r>
              <a:rPr lang="de-DE" sz="1700" b="1" dirty="0" err="1"/>
              <a:t>without</a:t>
            </a:r>
            <a:br>
              <a:rPr lang="de-DE" sz="1700" b="1" dirty="0"/>
            </a:br>
            <a:r>
              <a:rPr lang="de-DE" sz="1700" b="1" dirty="0"/>
              <a:t>User Access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sz="1700" dirty="0"/>
              <a:t>Controller and Agent </a:t>
            </a:r>
            <a:r>
              <a:rPr lang="de-DE" sz="1700" dirty="0" err="1"/>
              <a:t>instances</a:t>
            </a:r>
            <a:r>
              <a:rPr lang="de-DE" sz="1700" dirty="0"/>
              <a:t> </a:t>
            </a:r>
            <a:r>
              <a:rPr lang="de-DE" sz="1700" dirty="0" err="1"/>
              <a:t>can</a:t>
            </a:r>
            <a:r>
              <a:rPr lang="de-DE" sz="1700" dirty="0"/>
              <a:t> </a:t>
            </a:r>
            <a:r>
              <a:rPr lang="de-DE" sz="1700" dirty="0" err="1"/>
              <a:t>be</a:t>
            </a:r>
            <a:r>
              <a:rPr lang="de-DE" sz="1700" dirty="0"/>
              <a:t> </a:t>
            </a:r>
            <a:r>
              <a:rPr lang="de-DE" sz="1700" dirty="0" err="1"/>
              <a:t>operated</a:t>
            </a:r>
            <a:r>
              <a:rPr lang="de-DE" sz="1700" dirty="0"/>
              <a:t> in a network </a:t>
            </a:r>
            <a:r>
              <a:rPr lang="de-DE" sz="1700" dirty="0" err="1"/>
              <a:t>zone</a:t>
            </a:r>
            <a:r>
              <a:rPr lang="de-DE" sz="1700" dirty="0"/>
              <a:t> </a:t>
            </a:r>
            <a:r>
              <a:rPr lang="de-DE" sz="1700" dirty="0" err="1"/>
              <a:t>without</a:t>
            </a:r>
            <a:r>
              <a:rPr lang="de-DE" sz="1700" dirty="0"/>
              <a:t> </a:t>
            </a:r>
            <a:r>
              <a:rPr lang="de-DE" sz="1700" dirty="0" err="1"/>
              <a:t>user</a:t>
            </a:r>
            <a:r>
              <a:rPr lang="de-DE" sz="1700" dirty="0"/>
              <a:t> </a:t>
            </a:r>
            <a:r>
              <a:rPr lang="de-DE" sz="1700" dirty="0" err="1"/>
              <a:t>access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sz="1700" dirty="0"/>
              <a:t>Controller </a:t>
            </a:r>
            <a:r>
              <a:rPr lang="de-DE" sz="1700" dirty="0" err="1"/>
              <a:t>instances</a:t>
            </a:r>
            <a:r>
              <a:rPr lang="de-DE" sz="1700" dirty="0"/>
              <a:t> </a:t>
            </a:r>
            <a:r>
              <a:rPr lang="de-DE" sz="1700" dirty="0" err="1"/>
              <a:t>are</a:t>
            </a:r>
            <a:r>
              <a:rPr lang="de-DE" sz="1700" dirty="0"/>
              <a:t> </a:t>
            </a:r>
            <a:r>
              <a:rPr lang="de-DE" sz="1700" dirty="0" err="1"/>
              <a:t>accessed</a:t>
            </a:r>
            <a:r>
              <a:rPr lang="de-DE" sz="1700" dirty="0"/>
              <a:t> </a:t>
            </a:r>
            <a:r>
              <a:rPr lang="de-DE" sz="1700" dirty="0" err="1"/>
              <a:t>exclusively</a:t>
            </a:r>
            <a:r>
              <a:rPr lang="de-DE" sz="1700" dirty="0"/>
              <a:t> </a:t>
            </a:r>
            <a:r>
              <a:rPr lang="de-DE" sz="1700" dirty="0" err="1"/>
              <a:t>by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JOC Cockpit API Service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/>
              <a:t>Agent </a:t>
            </a:r>
            <a:r>
              <a:rPr lang="de-DE" sz="1700" dirty="0" err="1"/>
              <a:t>instances</a:t>
            </a:r>
            <a:r>
              <a:rPr lang="de-DE" sz="1700" dirty="0"/>
              <a:t> </a:t>
            </a:r>
            <a:r>
              <a:rPr lang="de-DE" sz="1700" dirty="0" err="1"/>
              <a:t>are</a:t>
            </a:r>
            <a:r>
              <a:rPr lang="de-DE" sz="1700" dirty="0"/>
              <a:t> </a:t>
            </a:r>
            <a:r>
              <a:rPr lang="de-DE" sz="1700" dirty="0" err="1"/>
              <a:t>accessed</a:t>
            </a:r>
            <a:r>
              <a:rPr lang="de-DE" sz="1700" dirty="0"/>
              <a:t> </a:t>
            </a:r>
            <a:r>
              <a:rPr lang="de-DE" sz="1700" dirty="0" err="1"/>
              <a:t>exclusively</a:t>
            </a:r>
            <a:r>
              <a:rPr lang="de-DE" sz="1700" dirty="0"/>
              <a:t> </a:t>
            </a:r>
            <a:r>
              <a:rPr lang="de-DE" sz="1700" dirty="0" err="1"/>
              <a:t>by</a:t>
            </a:r>
            <a:r>
              <a:rPr lang="de-DE" sz="1700" dirty="0"/>
              <a:t> Controller </a:t>
            </a:r>
            <a:r>
              <a:rPr lang="de-DE" sz="1700" dirty="0" err="1"/>
              <a:t>instances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/>
              <a:t>Use </a:t>
            </a:r>
            <a:r>
              <a:rPr lang="de-DE" sz="1700" dirty="0" err="1"/>
              <a:t>of</a:t>
            </a:r>
            <a:r>
              <a:rPr lang="de-DE" sz="1700" dirty="0"/>
              <a:t> HTTPS </a:t>
            </a:r>
            <a:r>
              <a:rPr lang="de-DE" sz="1700" dirty="0" err="1"/>
              <a:t>for</a:t>
            </a:r>
            <a:r>
              <a:rPr lang="de-DE" sz="1700" dirty="0"/>
              <a:t> </a:t>
            </a:r>
            <a:r>
              <a:rPr lang="de-DE" sz="1700" dirty="0" err="1"/>
              <a:t>connec-tions</a:t>
            </a:r>
            <a:r>
              <a:rPr lang="de-DE" sz="1700" dirty="0"/>
              <a:t> </a:t>
            </a:r>
            <a:r>
              <a:rPr lang="de-DE" sz="1700" dirty="0" err="1"/>
              <a:t>with</a:t>
            </a:r>
            <a:r>
              <a:rPr lang="de-DE" sz="1700" dirty="0"/>
              <a:t> </a:t>
            </a:r>
            <a:r>
              <a:rPr lang="de-DE" sz="1700" dirty="0" err="1"/>
              <a:t>client</a:t>
            </a:r>
            <a:r>
              <a:rPr lang="de-DE" sz="1700" dirty="0"/>
              <a:t> and </a:t>
            </a:r>
            <a:r>
              <a:rPr lang="de-DE" sz="1700" dirty="0" err="1"/>
              <a:t>server</a:t>
            </a:r>
            <a:r>
              <a:rPr lang="de-DE" sz="1700" dirty="0"/>
              <a:t> </a:t>
            </a:r>
            <a:r>
              <a:rPr lang="de-DE" sz="1700" dirty="0" err="1"/>
              <a:t>authentication</a:t>
            </a:r>
            <a:r>
              <a:rPr lang="de-DE" sz="1700" dirty="0"/>
              <a:t> certificates (mutual TLS </a:t>
            </a:r>
            <a:r>
              <a:rPr lang="de-DE" sz="1700" dirty="0" err="1"/>
              <a:t>authentication</a:t>
            </a:r>
            <a:r>
              <a:rPr lang="de-DE" sz="1700" dirty="0"/>
              <a:t>)</a:t>
            </a:r>
          </a:p>
        </p:txBody>
      </p:sp>
      <p:sp>
        <p:nvSpPr>
          <p:cNvPr id="27" name="Titel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Secure Network Connections </a:t>
            </a:r>
            <a:endParaRPr lang="de-DE" dirty="0"/>
          </a:p>
        </p:txBody>
      </p:sp>
      <p:sp>
        <p:nvSpPr>
          <p:cNvPr id="29" name="Textplatzhalter 2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/>
              <a:t>Network Connections</a:t>
            </a:r>
            <a:endParaRPr lang="en-US" dirty="0"/>
          </a:p>
        </p:txBody>
      </p:sp>
      <p:sp>
        <p:nvSpPr>
          <p:cNvPr id="99" name="Abgerundetes Rechteck 98"/>
          <p:cNvSpPr/>
          <p:nvPr/>
        </p:nvSpPr>
        <p:spPr>
          <a:xfrm>
            <a:off x="7841852" y="6955279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Controller</a:t>
            </a:r>
          </a:p>
        </p:txBody>
      </p:sp>
      <p:sp>
        <p:nvSpPr>
          <p:cNvPr id="100" name="Abgerundetes Rechteck 99"/>
          <p:cNvSpPr/>
          <p:nvPr/>
        </p:nvSpPr>
        <p:spPr>
          <a:xfrm>
            <a:off x="10558370" y="6955279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Controller</a:t>
            </a:r>
          </a:p>
        </p:txBody>
      </p:sp>
      <p:sp>
        <p:nvSpPr>
          <p:cNvPr id="101" name="Abgerundetes Rechteck 100"/>
          <p:cNvSpPr/>
          <p:nvPr/>
        </p:nvSpPr>
        <p:spPr>
          <a:xfrm>
            <a:off x="5054205" y="6955279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Controller</a:t>
            </a:r>
          </a:p>
        </p:txBody>
      </p:sp>
      <p:sp>
        <p:nvSpPr>
          <p:cNvPr id="24" name="Abgerundetes Rechteck 99"/>
          <p:cNvSpPr/>
          <p:nvPr/>
        </p:nvSpPr>
        <p:spPr>
          <a:xfrm>
            <a:off x="9152538" y="4437710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JOC Cockpit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User Interface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API Service</a:t>
            </a:r>
          </a:p>
        </p:txBody>
      </p:sp>
      <p:cxnSp>
        <p:nvCxnSpPr>
          <p:cNvPr id="117" name="Gewinkelte Verbindung 116"/>
          <p:cNvCxnSpPr>
            <a:cxnSpLocks/>
            <a:stCxn id="109" idx="2"/>
          </p:cNvCxnSpPr>
          <p:nvPr/>
        </p:nvCxnSpPr>
        <p:spPr>
          <a:xfrm rot="10800000" flipV="1">
            <a:off x="10858219" y="3860380"/>
            <a:ext cx="1969587" cy="583134"/>
          </a:xfrm>
          <a:prstGeom prst="bentConnector3">
            <a:avLst>
              <a:gd name="adj1" fmla="val 99932"/>
            </a:avLst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26" name="Picture 2" descr="R:\backup\sales\SOS-Web-Site\2016-JOE-Cockpit\user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26177" y="2468166"/>
            <a:ext cx="606776" cy="729037"/>
          </a:xfrm>
          <a:prstGeom prst="rect">
            <a:avLst/>
          </a:prstGeom>
          <a:noFill/>
        </p:spPr>
      </p:pic>
      <p:cxnSp>
        <p:nvCxnSpPr>
          <p:cNvPr id="128" name="Gewinkelte Verbindung 127"/>
          <p:cNvCxnSpPr>
            <a:stCxn id="101" idx="0"/>
            <a:endCxn id="100" idx="0"/>
          </p:cNvCxnSpPr>
          <p:nvPr/>
        </p:nvCxnSpPr>
        <p:spPr>
          <a:xfrm rot="5400000" flipH="1" flipV="1">
            <a:off x="8781647" y="4203197"/>
            <a:ext cx="12700" cy="5504165"/>
          </a:xfrm>
          <a:prstGeom prst="bentConnector3">
            <a:avLst>
              <a:gd name="adj1" fmla="val 2223528"/>
            </a:avLst>
          </a:prstGeom>
          <a:ln w="5080">
            <a:solidFill>
              <a:schemeClr val="tx1"/>
            </a:solidFill>
            <a:headEnd type="stealth" w="lg" len="lg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7" name="Gerade Verbindung mit Pfeil 136"/>
          <p:cNvCxnSpPr>
            <a:cxnSpLocks/>
            <a:stCxn id="24" idx="2"/>
          </p:cNvCxnSpPr>
          <p:nvPr/>
        </p:nvCxnSpPr>
        <p:spPr>
          <a:xfrm>
            <a:off x="10127898" y="5489270"/>
            <a:ext cx="0" cy="1183494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Gerade Verbindung mit Pfeil 17"/>
          <p:cNvCxnSpPr>
            <a:cxnSpLocks/>
            <a:stCxn id="1026" idx="3"/>
            <a:endCxn id="24" idx="0"/>
          </p:cNvCxnSpPr>
          <p:nvPr/>
        </p:nvCxnSpPr>
        <p:spPr>
          <a:xfrm>
            <a:off x="6332953" y="2832685"/>
            <a:ext cx="3794945" cy="1605025"/>
          </a:xfrm>
          <a:prstGeom prst="bentConnector2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2" name="Textfeld 41"/>
          <p:cNvSpPr txBox="1"/>
          <p:nvPr/>
        </p:nvSpPr>
        <p:spPr>
          <a:xfrm>
            <a:off x="11155469" y="3568362"/>
            <a:ext cx="1638991" cy="314395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HTTP / HTTPS</a:t>
            </a:r>
          </a:p>
        </p:txBody>
      </p:sp>
      <p:sp>
        <p:nvSpPr>
          <p:cNvPr id="71" name="Textfeld 41"/>
          <p:cNvSpPr txBox="1"/>
          <p:nvPr/>
        </p:nvSpPr>
        <p:spPr>
          <a:xfrm>
            <a:off x="6701326" y="2526222"/>
            <a:ext cx="2610999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algn="r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HTTP / HTTPS</a:t>
            </a:r>
          </a:p>
        </p:txBody>
      </p:sp>
      <p:sp>
        <p:nvSpPr>
          <p:cNvPr id="4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38290F6-9EEA-4939-92A4-98C369575716}" type="slidenum">
              <a:rPr kumimoji="0" lang="de-DE" sz="36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ヒラギノ角ゴ ProN W3" pitchFamily="-109" charset="-128"/>
                <a:cs typeface="+mn-cs"/>
                <a:sym typeface="Gill Sans" pitchFamily="-109" charset="0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de-DE" sz="3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ヒラギノ角ゴ ProN W3" pitchFamily="-109" charset="-128"/>
              <a:cs typeface="+mn-cs"/>
              <a:sym typeface="Gill Sans" pitchFamily="-109" charset="0"/>
            </a:endParaRPr>
          </a:p>
        </p:txBody>
      </p:sp>
      <p:cxnSp>
        <p:nvCxnSpPr>
          <p:cNvPr id="48" name="Gewinkelte Verbindung 47"/>
          <p:cNvCxnSpPr>
            <a:cxnSpLocks/>
            <a:stCxn id="110" idx="6"/>
          </p:cNvCxnSpPr>
          <p:nvPr/>
        </p:nvCxnSpPr>
        <p:spPr>
          <a:xfrm>
            <a:off x="7727646" y="3860380"/>
            <a:ext cx="1711629" cy="570512"/>
          </a:xfrm>
          <a:prstGeom prst="bentConnector3">
            <a:avLst>
              <a:gd name="adj1" fmla="val 99805"/>
            </a:avLst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2" name="Textfeld 41"/>
          <p:cNvSpPr txBox="1"/>
          <p:nvPr/>
        </p:nvSpPr>
        <p:spPr>
          <a:xfrm>
            <a:off x="6997326" y="3559956"/>
            <a:ext cx="2320439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algn="r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HTTP / HTTPS</a:t>
            </a:r>
          </a:p>
        </p:txBody>
      </p:sp>
      <p:sp>
        <p:nvSpPr>
          <p:cNvPr id="53" name="Textfeld 41"/>
          <p:cNvSpPr txBox="1"/>
          <p:nvPr/>
        </p:nvSpPr>
        <p:spPr>
          <a:xfrm>
            <a:off x="3427477" y="2232535"/>
            <a:ext cx="2191997" cy="738664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Network Zone </a:t>
            </a:r>
          </a:p>
          <a:p>
            <a:pPr marL="0" marR="0" lvl="0" indent="0" algn="l" defTabSz="282001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with</a:t>
            </a: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limited </a:t>
            </a:r>
          </a:p>
          <a:p>
            <a:pPr marL="0" marR="0" lvl="0" indent="0" algn="l" defTabSz="282001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User Access</a:t>
            </a:r>
          </a:p>
        </p:txBody>
      </p:sp>
      <p:sp>
        <p:nvSpPr>
          <p:cNvPr id="54" name="Textfeld 41"/>
          <p:cNvSpPr txBox="1"/>
          <p:nvPr/>
        </p:nvSpPr>
        <p:spPr>
          <a:xfrm>
            <a:off x="3427477" y="6308396"/>
            <a:ext cx="2191997" cy="738664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Network Zone </a:t>
            </a:r>
          </a:p>
          <a:p>
            <a:pPr marL="0" marR="0" lvl="0" indent="0" algn="l" defTabSz="282001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without</a:t>
            </a:r>
            <a:endParaRPr kumimoji="0" lang="de-DE" sz="1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  <a:sym typeface="Gill Sans" pitchFamily="-109" charset="0"/>
            </a:endParaRPr>
          </a:p>
          <a:p>
            <a:pPr marL="0" marR="0" lvl="0" indent="0" algn="l" defTabSz="282001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User Access</a:t>
            </a:r>
          </a:p>
        </p:txBody>
      </p:sp>
      <p:sp>
        <p:nvSpPr>
          <p:cNvPr id="55" name="Textfeld 41"/>
          <p:cNvSpPr txBox="1"/>
          <p:nvPr/>
        </p:nvSpPr>
        <p:spPr>
          <a:xfrm>
            <a:off x="6100694" y="8196971"/>
            <a:ext cx="2320439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HTTP / HTTPS</a:t>
            </a:r>
          </a:p>
        </p:txBody>
      </p:sp>
      <p:sp>
        <p:nvSpPr>
          <p:cNvPr id="56" name="Textfeld 41"/>
          <p:cNvSpPr txBox="1"/>
          <p:nvPr/>
        </p:nvSpPr>
        <p:spPr>
          <a:xfrm>
            <a:off x="11159908" y="4634060"/>
            <a:ext cx="3135396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JDBC Protocol</a:t>
            </a:r>
          </a:p>
        </p:txBody>
      </p:sp>
      <p:sp>
        <p:nvSpPr>
          <p:cNvPr id="58" name="Textfeld 41"/>
          <p:cNvSpPr txBox="1"/>
          <p:nvPr/>
        </p:nvSpPr>
        <p:spPr>
          <a:xfrm>
            <a:off x="10128308" y="5962691"/>
            <a:ext cx="2320439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HTTP / HTTPS</a:t>
            </a:r>
          </a:p>
        </p:txBody>
      </p:sp>
      <p:cxnSp>
        <p:nvCxnSpPr>
          <p:cNvPr id="4" name="Gerade Verbindung mit Pfeil 3">
            <a:extLst>
              <a:ext uri="{FF2B5EF4-FFF2-40B4-BE49-F238E27FC236}">
                <a16:creationId xmlns:a16="http://schemas.microsoft.com/office/drawing/2014/main" id="{929B1C31-4C19-4FE3-AF5D-770445FBF50C}"/>
              </a:ext>
            </a:extLst>
          </p:cNvPr>
          <p:cNvCxnSpPr>
            <a:cxnSpLocks/>
            <a:stCxn id="24" idx="3"/>
            <a:endCxn id="104" idx="1"/>
          </p:cNvCxnSpPr>
          <p:nvPr/>
        </p:nvCxnSpPr>
        <p:spPr>
          <a:xfrm>
            <a:off x="11103258" y="4963490"/>
            <a:ext cx="2968713" cy="1905871"/>
          </a:xfrm>
          <a:prstGeom prst="bentConnector2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66" name="Gruppieren 65">
            <a:extLst>
              <a:ext uri="{FF2B5EF4-FFF2-40B4-BE49-F238E27FC236}">
                <a16:creationId xmlns:a16="http://schemas.microsoft.com/office/drawing/2014/main" id="{AAC750AD-FFD9-46A9-9B42-BC1049FEE12C}"/>
              </a:ext>
            </a:extLst>
          </p:cNvPr>
          <p:cNvGrpSpPr/>
          <p:nvPr/>
        </p:nvGrpSpPr>
        <p:grpSpPr>
          <a:xfrm>
            <a:off x="10801876" y="8613403"/>
            <a:ext cx="1289724" cy="709690"/>
            <a:chOff x="4444610" y="8136336"/>
            <a:chExt cx="1289724" cy="709690"/>
          </a:xfrm>
        </p:grpSpPr>
        <p:sp>
          <p:nvSpPr>
            <p:cNvPr id="67" name="Abgerundetes Rechteck 85">
              <a:extLst>
                <a:ext uri="{FF2B5EF4-FFF2-40B4-BE49-F238E27FC236}">
                  <a16:creationId xmlns:a16="http://schemas.microsoft.com/office/drawing/2014/main" id="{1F5645D8-C6F6-4E96-B343-B21DA35D81BF}"/>
                </a:ext>
              </a:extLst>
            </p:cNvPr>
            <p:cNvSpPr/>
            <p:nvPr/>
          </p:nvSpPr>
          <p:spPr>
            <a:xfrm>
              <a:off x="4649325" y="8136336"/>
              <a:ext cx="1085009" cy="51861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endParaRPr>
            </a:p>
          </p:txBody>
        </p:sp>
        <p:sp>
          <p:nvSpPr>
            <p:cNvPr id="68" name="Abgerundetes Rechteck 83">
              <a:extLst>
                <a:ext uri="{FF2B5EF4-FFF2-40B4-BE49-F238E27FC236}">
                  <a16:creationId xmlns:a16="http://schemas.microsoft.com/office/drawing/2014/main" id="{BB65E5C1-11C2-446A-90C9-9D0D002876D2}"/>
                </a:ext>
              </a:extLst>
            </p:cNvPr>
            <p:cNvSpPr/>
            <p:nvPr/>
          </p:nvSpPr>
          <p:spPr>
            <a:xfrm>
              <a:off x="4551517" y="8229600"/>
              <a:ext cx="1085009" cy="51861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endParaRPr>
            </a:p>
          </p:txBody>
        </p:sp>
        <p:sp>
          <p:nvSpPr>
            <p:cNvPr id="69" name="Abgerundetes Rechteck 84">
              <a:extLst>
                <a:ext uri="{FF2B5EF4-FFF2-40B4-BE49-F238E27FC236}">
                  <a16:creationId xmlns:a16="http://schemas.microsoft.com/office/drawing/2014/main" id="{3EC66499-1D2A-4A17-A4DD-7FF1136E0073}"/>
                </a:ext>
              </a:extLst>
            </p:cNvPr>
            <p:cNvSpPr/>
            <p:nvPr/>
          </p:nvSpPr>
          <p:spPr>
            <a:xfrm>
              <a:off x="4444610" y="8327411"/>
              <a:ext cx="1085009" cy="51861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00" b="1" i="0" u="none" strike="noStrike" kern="1200" cap="none" spc="0" normalizeH="0" baseline="0" noProof="0" dirty="0" err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Gill Sans" pitchFamily="-109" charset="0"/>
                </a:rPr>
                <a:t>Agents</a:t>
              </a:r>
              <a:r>
                <a:rPr kumimoji="0" lang="de-DE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Gill Sans" pitchFamily="-109" charset="0"/>
                </a:rPr>
                <a:t> </a:t>
              </a:r>
            </a:p>
          </p:txBody>
        </p:sp>
      </p:grpSp>
      <p:grpSp>
        <p:nvGrpSpPr>
          <p:cNvPr id="70" name="Gruppieren 69">
            <a:extLst>
              <a:ext uri="{FF2B5EF4-FFF2-40B4-BE49-F238E27FC236}">
                <a16:creationId xmlns:a16="http://schemas.microsoft.com/office/drawing/2014/main" id="{D7370A4B-8235-47FA-B8B7-E2F4359A2A55}"/>
              </a:ext>
            </a:extLst>
          </p:cNvPr>
          <p:cNvGrpSpPr/>
          <p:nvPr/>
        </p:nvGrpSpPr>
        <p:grpSpPr>
          <a:xfrm>
            <a:off x="8072795" y="8615679"/>
            <a:ext cx="1289724" cy="709690"/>
            <a:chOff x="4444610" y="8136336"/>
            <a:chExt cx="1289724" cy="709690"/>
          </a:xfrm>
        </p:grpSpPr>
        <p:sp>
          <p:nvSpPr>
            <p:cNvPr id="72" name="Abgerundetes Rechteck 88">
              <a:extLst>
                <a:ext uri="{FF2B5EF4-FFF2-40B4-BE49-F238E27FC236}">
                  <a16:creationId xmlns:a16="http://schemas.microsoft.com/office/drawing/2014/main" id="{54843F87-9798-4468-94C7-3B6E3F286A16}"/>
                </a:ext>
              </a:extLst>
            </p:cNvPr>
            <p:cNvSpPr/>
            <p:nvPr/>
          </p:nvSpPr>
          <p:spPr>
            <a:xfrm>
              <a:off x="4649325" y="8136336"/>
              <a:ext cx="1085009" cy="51861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endParaRPr>
            </a:p>
          </p:txBody>
        </p:sp>
        <p:sp>
          <p:nvSpPr>
            <p:cNvPr id="73" name="Abgerundetes Rechteck 89">
              <a:extLst>
                <a:ext uri="{FF2B5EF4-FFF2-40B4-BE49-F238E27FC236}">
                  <a16:creationId xmlns:a16="http://schemas.microsoft.com/office/drawing/2014/main" id="{329A4DE2-FB5C-4EE2-BB8C-978B1C72536A}"/>
                </a:ext>
              </a:extLst>
            </p:cNvPr>
            <p:cNvSpPr/>
            <p:nvPr/>
          </p:nvSpPr>
          <p:spPr>
            <a:xfrm>
              <a:off x="4551517" y="8229600"/>
              <a:ext cx="1085009" cy="51861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endParaRPr>
            </a:p>
          </p:txBody>
        </p:sp>
        <p:sp>
          <p:nvSpPr>
            <p:cNvPr id="74" name="Abgerundetes Rechteck 91">
              <a:extLst>
                <a:ext uri="{FF2B5EF4-FFF2-40B4-BE49-F238E27FC236}">
                  <a16:creationId xmlns:a16="http://schemas.microsoft.com/office/drawing/2014/main" id="{1E7EC009-F28F-448B-82BF-2C8CEE3755F6}"/>
                </a:ext>
              </a:extLst>
            </p:cNvPr>
            <p:cNvSpPr/>
            <p:nvPr/>
          </p:nvSpPr>
          <p:spPr>
            <a:xfrm>
              <a:off x="4444610" y="8327411"/>
              <a:ext cx="1085009" cy="51861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00" b="1" i="0" u="none" strike="noStrike" kern="1200" cap="none" spc="0" normalizeH="0" baseline="0" noProof="0" dirty="0" err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Gill Sans" pitchFamily="-109" charset="0"/>
                </a:rPr>
                <a:t>Agents</a:t>
              </a:r>
              <a:r>
                <a:rPr kumimoji="0" lang="de-DE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Gill Sans" pitchFamily="-109" charset="0"/>
                </a:rPr>
                <a:t> </a:t>
              </a:r>
            </a:p>
          </p:txBody>
        </p:sp>
      </p:grpSp>
      <p:grpSp>
        <p:nvGrpSpPr>
          <p:cNvPr id="75" name="Gruppieren 74">
            <a:extLst>
              <a:ext uri="{FF2B5EF4-FFF2-40B4-BE49-F238E27FC236}">
                <a16:creationId xmlns:a16="http://schemas.microsoft.com/office/drawing/2014/main" id="{EAD1D7E8-6767-4553-B98D-CA4763AED733}"/>
              </a:ext>
            </a:extLst>
          </p:cNvPr>
          <p:cNvGrpSpPr/>
          <p:nvPr/>
        </p:nvGrpSpPr>
        <p:grpSpPr>
          <a:xfrm>
            <a:off x="5282610" y="8612875"/>
            <a:ext cx="1289724" cy="709690"/>
            <a:chOff x="4444610" y="8136336"/>
            <a:chExt cx="1289724" cy="709690"/>
          </a:xfrm>
        </p:grpSpPr>
        <p:sp>
          <p:nvSpPr>
            <p:cNvPr id="76" name="Abgerundetes Rechteck 93">
              <a:extLst>
                <a:ext uri="{FF2B5EF4-FFF2-40B4-BE49-F238E27FC236}">
                  <a16:creationId xmlns:a16="http://schemas.microsoft.com/office/drawing/2014/main" id="{AA1131DA-7DEF-4155-8792-B99A37EB377E}"/>
                </a:ext>
              </a:extLst>
            </p:cNvPr>
            <p:cNvSpPr/>
            <p:nvPr/>
          </p:nvSpPr>
          <p:spPr>
            <a:xfrm>
              <a:off x="4649325" y="8136336"/>
              <a:ext cx="1085009" cy="51861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endParaRPr>
            </a:p>
          </p:txBody>
        </p:sp>
        <p:sp>
          <p:nvSpPr>
            <p:cNvPr id="77" name="Abgerundetes Rechteck 94">
              <a:extLst>
                <a:ext uri="{FF2B5EF4-FFF2-40B4-BE49-F238E27FC236}">
                  <a16:creationId xmlns:a16="http://schemas.microsoft.com/office/drawing/2014/main" id="{C9D3BC2E-2841-463A-8336-AC19C1B7EF37}"/>
                </a:ext>
              </a:extLst>
            </p:cNvPr>
            <p:cNvSpPr/>
            <p:nvPr/>
          </p:nvSpPr>
          <p:spPr>
            <a:xfrm>
              <a:off x="4551517" y="8229600"/>
              <a:ext cx="1085009" cy="51861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endParaRPr>
            </a:p>
          </p:txBody>
        </p:sp>
        <p:sp>
          <p:nvSpPr>
            <p:cNvPr id="78" name="Abgerundetes Rechteck 96">
              <a:extLst>
                <a:ext uri="{FF2B5EF4-FFF2-40B4-BE49-F238E27FC236}">
                  <a16:creationId xmlns:a16="http://schemas.microsoft.com/office/drawing/2014/main" id="{7CC1BAB0-3E1B-405C-AA6F-EC54BCDA0E33}"/>
                </a:ext>
              </a:extLst>
            </p:cNvPr>
            <p:cNvSpPr/>
            <p:nvPr/>
          </p:nvSpPr>
          <p:spPr>
            <a:xfrm>
              <a:off x="4444610" y="8327411"/>
              <a:ext cx="1085009" cy="51861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00" b="1" i="0" u="none" strike="noStrike" kern="1200" cap="none" spc="0" normalizeH="0" baseline="0" noProof="0" dirty="0" err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Gill Sans" pitchFamily="-109" charset="0"/>
                </a:rPr>
                <a:t>Agents</a:t>
              </a:r>
              <a:r>
                <a:rPr kumimoji="0" lang="de-DE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Gill Sans" pitchFamily="-109" charset="0"/>
                </a:rPr>
                <a:t> </a:t>
              </a:r>
            </a:p>
          </p:txBody>
        </p:sp>
      </p:grpSp>
      <p:cxnSp>
        <p:nvCxnSpPr>
          <p:cNvPr id="83" name="Gerade Verbindung mit Pfeil 82">
            <a:extLst>
              <a:ext uri="{FF2B5EF4-FFF2-40B4-BE49-F238E27FC236}">
                <a16:creationId xmlns:a16="http://schemas.microsoft.com/office/drawing/2014/main" id="{9E991E7A-EF8B-4B22-B8C2-B666A34336CB}"/>
              </a:ext>
            </a:extLst>
          </p:cNvPr>
          <p:cNvCxnSpPr>
            <a:cxnSpLocks/>
            <a:stCxn id="101" idx="2"/>
            <a:endCxn id="76" idx="0"/>
          </p:cNvCxnSpPr>
          <p:nvPr/>
        </p:nvCxnSpPr>
        <p:spPr>
          <a:xfrm>
            <a:off x="6029565" y="8006839"/>
            <a:ext cx="265" cy="606036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6" name="Gerade Verbindung mit Pfeil 95">
            <a:extLst>
              <a:ext uri="{FF2B5EF4-FFF2-40B4-BE49-F238E27FC236}">
                <a16:creationId xmlns:a16="http://schemas.microsoft.com/office/drawing/2014/main" id="{77B94629-5C51-443D-9E3D-B9698ABBE588}"/>
              </a:ext>
            </a:extLst>
          </p:cNvPr>
          <p:cNvCxnSpPr>
            <a:cxnSpLocks/>
            <a:stCxn id="99" idx="2"/>
            <a:endCxn id="72" idx="0"/>
          </p:cNvCxnSpPr>
          <p:nvPr/>
        </p:nvCxnSpPr>
        <p:spPr>
          <a:xfrm>
            <a:off x="8817212" y="8006839"/>
            <a:ext cx="2803" cy="608840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3" name="Gerade Verbindung mit Pfeil 102">
            <a:extLst>
              <a:ext uri="{FF2B5EF4-FFF2-40B4-BE49-F238E27FC236}">
                <a16:creationId xmlns:a16="http://schemas.microsoft.com/office/drawing/2014/main" id="{C5E47C4C-8138-4E11-9647-3CFB269CB5C4}"/>
              </a:ext>
            </a:extLst>
          </p:cNvPr>
          <p:cNvCxnSpPr>
            <a:cxnSpLocks/>
            <a:stCxn id="100" idx="2"/>
            <a:endCxn id="67" idx="0"/>
          </p:cNvCxnSpPr>
          <p:nvPr/>
        </p:nvCxnSpPr>
        <p:spPr>
          <a:xfrm>
            <a:off x="11533730" y="8006839"/>
            <a:ext cx="15366" cy="606564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4" name="Zylinder 103">
            <a:extLst>
              <a:ext uri="{FF2B5EF4-FFF2-40B4-BE49-F238E27FC236}">
                <a16:creationId xmlns:a16="http://schemas.microsoft.com/office/drawing/2014/main" id="{B5541C37-2C25-483C-95EC-B52823684047}"/>
              </a:ext>
            </a:extLst>
          </p:cNvPr>
          <p:cNvSpPr/>
          <p:nvPr/>
        </p:nvSpPr>
        <p:spPr>
          <a:xfrm>
            <a:off x="13436571" y="6869361"/>
            <a:ext cx="1270800" cy="1173600"/>
          </a:xfrm>
          <a:prstGeom prst="ca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Database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Service</a:t>
            </a:r>
          </a:p>
        </p:txBody>
      </p:sp>
      <p:sp>
        <p:nvSpPr>
          <p:cNvPr id="109" name="Ellipse 108">
            <a:extLst>
              <a:ext uri="{FF2B5EF4-FFF2-40B4-BE49-F238E27FC236}">
                <a16:creationId xmlns:a16="http://schemas.microsoft.com/office/drawing/2014/main" id="{3658CAC8-24F6-4854-BAA2-D5946682D919}"/>
              </a:ext>
            </a:extLst>
          </p:cNvPr>
          <p:cNvSpPr/>
          <p:nvPr/>
        </p:nvSpPr>
        <p:spPr>
          <a:xfrm>
            <a:off x="12827805" y="3401660"/>
            <a:ext cx="1973943" cy="917439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External</a:t>
            </a:r>
            <a:b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</a:br>
            <a:r>
              <a:rPr kumimoji="0" lang="de-DE" sz="14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Applications</a:t>
            </a:r>
            <a:endParaRPr kumimoji="0" lang="de-DE" sz="1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110" name="Ellipse 109">
            <a:extLst>
              <a:ext uri="{FF2B5EF4-FFF2-40B4-BE49-F238E27FC236}">
                <a16:creationId xmlns:a16="http://schemas.microsoft.com/office/drawing/2014/main" id="{080B198D-EF99-481C-966F-E7599E95F514}"/>
              </a:ext>
            </a:extLst>
          </p:cNvPr>
          <p:cNvSpPr/>
          <p:nvPr/>
        </p:nvSpPr>
        <p:spPr>
          <a:xfrm>
            <a:off x="5753703" y="3401660"/>
            <a:ext cx="1973943" cy="917439"/>
          </a:xfrm>
          <a:prstGeom prst="ellipse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PowerShell</a:t>
            </a:r>
            <a:b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</a:b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CLI</a:t>
            </a:r>
          </a:p>
        </p:txBody>
      </p:sp>
      <p:sp>
        <p:nvSpPr>
          <p:cNvPr id="111" name="Textfeld 41">
            <a:extLst>
              <a:ext uri="{FF2B5EF4-FFF2-40B4-BE49-F238E27FC236}">
                <a16:creationId xmlns:a16="http://schemas.microsoft.com/office/drawing/2014/main" id="{3117191C-688E-4F75-B611-A7C2E27A2630}"/>
              </a:ext>
            </a:extLst>
          </p:cNvPr>
          <p:cNvSpPr txBox="1"/>
          <p:nvPr/>
        </p:nvSpPr>
        <p:spPr>
          <a:xfrm>
            <a:off x="8817212" y="8199105"/>
            <a:ext cx="2320439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HTTP / HTTPS</a:t>
            </a:r>
          </a:p>
        </p:txBody>
      </p:sp>
      <p:sp>
        <p:nvSpPr>
          <p:cNvPr id="60" name="Textfeld 41">
            <a:extLst>
              <a:ext uri="{FF2B5EF4-FFF2-40B4-BE49-F238E27FC236}">
                <a16:creationId xmlns:a16="http://schemas.microsoft.com/office/drawing/2014/main" id="{D5D23796-7D3A-4AF7-A299-F3F32B020B7C}"/>
              </a:ext>
            </a:extLst>
          </p:cNvPr>
          <p:cNvSpPr txBox="1"/>
          <p:nvPr/>
        </p:nvSpPr>
        <p:spPr>
          <a:xfrm>
            <a:off x="11533730" y="8190130"/>
            <a:ext cx="2320439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HTTP / HTTPS</a:t>
            </a:r>
          </a:p>
        </p:txBody>
      </p:sp>
      <p:sp>
        <p:nvSpPr>
          <p:cNvPr id="3" name="Textfeld 41">
            <a:extLst>
              <a:ext uri="{FF2B5EF4-FFF2-40B4-BE49-F238E27FC236}">
                <a16:creationId xmlns:a16="http://schemas.microsoft.com/office/drawing/2014/main" id="{80EAA8B1-2070-7E32-9A2A-0C6FF65EC621}"/>
              </a:ext>
            </a:extLst>
          </p:cNvPr>
          <p:cNvSpPr txBox="1"/>
          <p:nvPr/>
        </p:nvSpPr>
        <p:spPr>
          <a:xfrm>
            <a:off x="5630634" y="4627555"/>
            <a:ext cx="2281185" cy="523220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algn="ctr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TLS / SSL</a:t>
            </a:r>
            <a:b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</a:b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Protocol</a:t>
            </a:r>
          </a:p>
        </p:txBody>
      </p:sp>
      <p:sp>
        <p:nvSpPr>
          <p:cNvPr id="5" name="Ellipse 4">
            <a:extLst>
              <a:ext uri="{FF2B5EF4-FFF2-40B4-BE49-F238E27FC236}">
                <a16:creationId xmlns:a16="http://schemas.microsoft.com/office/drawing/2014/main" id="{645EE71A-AE03-6A02-6676-50B0F66353F8}"/>
              </a:ext>
            </a:extLst>
          </p:cNvPr>
          <p:cNvSpPr/>
          <p:nvPr/>
        </p:nvSpPr>
        <p:spPr>
          <a:xfrm>
            <a:off x="3791597" y="3952785"/>
            <a:ext cx="2089090" cy="917439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LDAP </a:t>
            </a:r>
            <a:b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</a:b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Directory Service</a:t>
            </a:r>
          </a:p>
        </p:txBody>
      </p:sp>
      <p:sp>
        <p:nvSpPr>
          <p:cNvPr id="6" name="Ellipse 5">
            <a:extLst>
              <a:ext uri="{FF2B5EF4-FFF2-40B4-BE49-F238E27FC236}">
                <a16:creationId xmlns:a16="http://schemas.microsoft.com/office/drawing/2014/main" id="{7278BC96-CB77-553F-DDD7-3AF1278594D5}"/>
              </a:ext>
            </a:extLst>
          </p:cNvPr>
          <p:cNvSpPr/>
          <p:nvPr/>
        </p:nvSpPr>
        <p:spPr>
          <a:xfrm>
            <a:off x="3774106" y="4933884"/>
            <a:ext cx="2089090" cy="917439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OIDC </a:t>
            </a:r>
            <a:b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</a:b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Identity Provider</a:t>
            </a:r>
          </a:p>
        </p:txBody>
      </p:sp>
      <p:cxnSp>
        <p:nvCxnSpPr>
          <p:cNvPr id="7" name="Gewinkelte Verbindung 47">
            <a:extLst>
              <a:ext uri="{FF2B5EF4-FFF2-40B4-BE49-F238E27FC236}">
                <a16:creationId xmlns:a16="http://schemas.microsoft.com/office/drawing/2014/main" id="{20558B53-4060-422B-0409-9DAE5FB118B1}"/>
              </a:ext>
            </a:extLst>
          </p:cNvPr>
          <p:cNvCxnSpPr>
            <a:cxnSpLocks/>
            <a:endCxn id="5" idx="6"/>
          </p:cNvCxnSpPr>
          <p:nvPr/>
        </p:nvCxnSpPr>
        <p:spPr>
          <a:xfrm rot="10800000">
            <a:off x="5880688" y="4411505"/>
            <a:ext cx="3250419" cy="430228"/>
          </a:xfrm>
          <a:prstGeom prst="bentConnector3">
            <a:avLst>
              <a:gd name="adj1" fmla="val 50000"/>
            </a:avLst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Gewinkelte Verbindung 47">
            <a:extLst>
              <a:ext uri="{FF2B5EF4-FFF2-40B4-BE49-F238E27FC236}">
                <a16:creationId xmlns:a16="http://schemas.microsoft.com/office/drawing/2014/main" id="{FF3E26B3-D341-D223-E62E-FFE0FE505940}"/>
              </a:ext>
            </a:extLst>
          </p:cNvPr>
          <p:cNvCxnSpPr>
            <a:cxnSpLocks/>
            <a:endCxn id="6" idx="6"/>
          </p:cNvCxnSpPr>
          <p:nvPr/>
        </p:nvCxnSpPr>
        <p:spPr>
          <a:xfrm rot="10800000" flipV="1">
            <a:off x="5863196" y="5094142"/>
            <a:ext cx="3289342" cy="298462"/>
          </a:xfrm>
          <a:prstGeom prst="bentConnector3">
            <a:avLst>
              <a:gd name="adj1" fmla="val 50000"/>
            </a:avLst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Abgerundetes Rechteck 99">
            <a:extLst>
              <a:ext uri="{FF2B5EF4-FFF2-40B4-BE49-F238E27FC236}">
                <a16:creationId xmlns:a16="http://schemas.microsoft.com/office/drawing/2014/main" id="{45B51034-F8B2-2A9A-7C3F-DBCDF872FDC7}"/>
              </a:ext>
            </a:extLst>
          </p:cNvPr>
          <p:cNvSpPr/>
          <p:nvPr/>
        </p:nvSpPr>
        <p:spPr>
          <a:xfrm>
            <a:off x="13098101" y="8429470"/>
            <a:ext cx="1950720" cy="1051560"/>
          </a:xfrm>
          <a:prstGeom prst="roundRect">
            <a:avLst/>
          </a:prstGeom>
          <a:gradFill>
            <a:gsLst>
              <a:gs pos="0">
                <a:srgbClr val="C00000">
                  <a:alpha val="0"/>
                </a:srgbClr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JOC Cockpit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API Service</a:t>
            </a:r>
          </a:p>
        </p:txBody>
      </p:sp>
      <p:cxnSp>
        <p:nvCxnSpPr>
          <p:cNvPr id="23" name="Gerade Verbindung mit Pfeil 22">
            <a:extLst>
              <a:ext uri="{FF2B5EF4-FFF2-40B4-BE49-F238E27FC236}">
                <a16:creationId xmlns:a16="http://schemas.microsoft.com/office/drawing/2014/main" id="{687368FD-A2F7-A6A8-C147-D709DE8F4A73}"/>
              </a:ext>
            </a:extLst>
          </p:cNvPr>
          <p:cNvCxnSpPr>
            <a:cxnSpLocks/>
            <a:stCxn id="22" idx="0"/>
            <a:endCxn id="104" idx="3"/>
          </p:cNvCxnSpPr>
          <p:nvPr/>
        </p:nvCxnSpPr>
        <p:spPr>
          <a:xfrm flipH="1" flipV="1">
            <a:off x="14071971" y="8042961"/>
            <a:ext cx="1490" cy="386509"/>
          </a:xfrm>
          <a:prstGeom prst="straightConnector1">
            <a:avLst/>
          </a:prstGeom>
          <a:ln w="5080">
            <a:solidFill>
              <a:schemeClr val="bg1">
                <a:lumMod val="65000"/>
              </a:schemeClr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Textfeld 41">
            <a:extLst>
              <a:ext uri="{FF2B5EF4-FFF2-40B4-BE49-F238E27FC236}">
                <a16:creationId xmlns:a16="http://schemas.microsoft.com/office/drawing/2014/main" id="{C3E93275-956B-D2B0-1A61-4CDDB70E548C}"/>
              </a:ext>
            </a:extLst>
          </p:cNvPr>
          <p:cNvSpPr txBox="1"/>
          <p:nvPr/>
        </p:nvSpPr>
        <p:spPr>
          <a:xfrm>
            <a:off x="14110037" y="8121693"/>
            <a:ext cx="1501265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JDBC Protocol</a:t>
            </a:r>
          </a:p>
        </p:txBody>
      </p:sp>
      <p:cxnSp>
        <p:nvCxnSpPr>
          <p:cNvPr id="112" name="Gerade Verbindung mit Pfeil 111">
            <a:extLst>
              <a:ext uri="{FF2B5EF4-FFF2-40B4-BE49-F238E27FC236}">
                <a16:creationId xmlns:a16="http://schemas.microsoft.com/office/drawing/2014/main" id="{98C45618-D1CC-DDEB-D0D5-B702E7A0B70B}"/>
              </a:ext>
            </a:extLst>
          </p:cNvPr>
          <p:cNvCxnSpPr>
            <a:cxnSpLocks/>
            <a:endCxn id="99" idx="0"/>
          </p:cNvCxnSpPr>
          <p:nvPr/>
        </p:nvCxnSpPr>
        <p:spPr>
          <a:xfrm>
            <a:off x="8817212" y="6672764"/>
            <a:ext cx="0" cy="282515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159468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Rechteck 49"/>
          <p:cNvSpPr/>
          <p:nvPr/>
        </p:nvSpPr>
        <p:spPr>
          <a:xfrm>
            <a:off x="3419061" y="2216911"/>
            <a:ext cx="12404035" cy="749532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33" name="Inhaltsplatzhalter 32"/>
          <p:cNvSpPr>
            <a:spLocks noGrp="1"/>
          </p:cNvSpPr>
          <p:nvPr>
            <p:ph sz="quarter" idx="11"/>
          </p:nvPr>
        </p:nvSpPr>
        <p:spPr>
          <a:xfrm>
            <a:off x="342933" y="2400300"/>
            <a:ext cx="2893753" cy="8001000"/>
          </a:xfrm>
        </p:spPr>
        <p:txBody>
          <a:bodyPr/>
          <a:lstStyle/>
          <a:p>
            <a:pPr marL="0" indent="0">
              <a:buNone/>
            </a:pPr>
            <a:r>
              <a:rPr lang="de-DE" sz="1700" b="1" dirty="0"/>
              <a:t>Server Certificates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/>
              <a:t>Server Certificates </a:t>
            </a:r>
            <a:r>
              <a:rPr lang="de-DE" sz="1700" dirty="0" err="1"/>
              <a:t>are</a:t>
            </a:r>
            <a:r>
              <a:rPr lang="de-DE" sz="1700" dirty="0"/>
              <a:t> </a:t>
            </a:r>
            <a:r>
              <a:rPr lang="de-DE" sz="1700" dirty="0" err="1"/>
              <a:t>required</a:t>
            </a:r>
            <a:r>
              <a:rPr lang="de-DE" sz="1700" dirty="0"/>
              <a:t> </a:t>
            </a:r>
            <a:r>
              <a:rPr lang="de-DE" sz="1700" dirty="0" err="1"/>
              <a:t>to</a:t>
            </a:r>
            <a:r>
              <a:rPr lang="de-DE" sz="1700" dirty="0"/>
              <a:t> </a:t>
            </a:r>
            <a:r>
              <a:rPr lang="de-DE" sz="1700" dirty="0" err="1"/>
              <a:t>secure</a:t>
            </a:r>
            <a:r>
              <a:rPr lang="de-DE" sz="1700" dirty="0"/>
              <a:t> network </a:t>
            </a:r>
            <a:r>
              <a:rPr lang="de-DE" sz="1700" dirty="0" err="1"/>
              <a:t>connection</a:t>
            </a:r>
            <a:r>
              <a:rPr lang="de-DE" sz="1700" dirty="0"/>
              <a:t> </a:t>
            </a:r>
            <a:r>
              <a:rPr lang="de-DE" sz="1700" dirty="0" err="1"/>
              <a:t>by</a:t>
            </a:r>
            <a:r>
              <a:rPr lang="de-DE" sz="1700" dirty="0"/>
              <a:t> HTTPS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/>
              <a:t>Certificates </a:t>
            </a:r>
            <a:r>
              <a:rPr lang="de-DE" sz="1700" dirty="0" err="1"/>
              <a:t>are</a:t>
            </a:r>
            <a:r>
              <a:rPr lang="de-DE" sz="1700" dirty="0"/>
              <a:t> </a:t>
            </a:r>
            <a:r>
              <a:rPr lang="de-DE" sz="1700" dirty="0" err="1"/>
              <a:t>managed</a:t>
            </a:r>
            <a:r>
              <a:rPr lang="de-DE" sz="1700" dirty="0"/>
              <a:t> </a:t>
            </a:r>
            <a:r>
              <a:rPr lang="de-DE" sz="1700" dirty="0" err="1"/>
              <a:t>by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</a:t>
            </a:r>
            <a:r>
              <a:rPr lang="de-DE" sz="1700" dirty="0" err="1"/>
              <a:t>user‘s</a:t>
            </a:r>
            <a:r>
              <a:rPr lang="de-DE" sz="1700" dirty="0"/>
              <a:t> CA </a:t>
            </a:r>
            <a:r>
              <a:rPr lang="de-DE" sz="1700" dirty="0" err="1"/>
              <a:t>or</a:t>
            </a:r>
            <a:r>
              <a:rPr lang="de-DE" sz="1700" dirty="0"/>
              <a:t> </a:t>
            </a:r>
            <a:r>
              <a:rPr lang="de-DE" sz="1700" dirty="0" err="1"/>
              <a:t>by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CA </a:t>
            </a:r>
            <a:r>
              <a:rPr lang="de-DE" sz="1700" dirty="0" err="1"/>
              <a:t>provided</a:t>
            </a:r>
            <a:r>
              <a:rPr lang="de-DE" sz="1700" dirty="0"/>
              <a:t> </a:t>
            </a:r>
            <a:r>
              <a:rPr lang="de-DE" sz="1700" dirty="0" err="1"/>
              <a:t>with</a:t>
            </a:r>
            <a:r>
              <a:rPr lang="de-DE" sz="1700" dirty="0"/>
              <a:t> JOC Cockpit</a:t>
            </a:r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endParaRPr lang="de-DE" sz="1700" b="1" dirty="0"/>
          </a:p>
          <a:p>
            <a:pPr marL="0" indent="0">
              <a:buNone/>
            </a:pPr>
            <a:r>
              <a:rPr lang="de-DE" sz="1700" b="1" dirty="0"/>
              <a:t>Root CA / Intermediate CA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sz="1700" dirty="0"/>
              <a:t>The Certificate Authority (CA) </a:t>
            </a:r>
            <a:r>
              <a:rPr lang="de-DE" sz="1700" dirty="0" err="1"/>
              <a:t>is</a:t>
            </a:r>
            <a:r>
              <a:rPr lang="de-DE" sz="1700" dirty="0"/>
              <a:t> </a:t>
            </a:r>
            <a:r>
              <a:rPr lang="de-DE" sz="1700" dirty="0" err="1"/>
              <a:t>used</a:t>
            </a:r>
            <a:r>
              <a:rPr lang="de-DE" sz="1700" dirty="0"/>
              <a:t> </a:t>
            </a:r>
            <a:r>
              <a:rPr lang="de-DE" sz="1700" dirty="0" err="1"/>
              <a:t>to</a:t>
            </a:r>
            <a:r>
              <a:rPr lang="de-DE" sz="1700" dirty="0"/>
              <a:t> </a:t>
            </a:r>
            <a:r>
              <a:rPr lang="de-DE" sz="1700" dirty="0" err="1"/>
              <a:t>create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Root CA Certificate and Intermediate CA Certificate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sz="1700" dirty="0"/>
              <a:t>Both certificates </a:t>
            </a:r>
            <a:r>
              <a:rPr lang="de-DE" sz="1700" dirty="0" err="1"/>
              <a:t>are</a:t>
            </a:r>
            <a:r>
              <a:rPr lang="de-DE" sz="1700" dirty="0"/>
              <a:t> </a:t>
            </a:r>
            <a:r>
              <a:rPr lang="de-DE" sz="1700" dirty="0" err="1"/>
              <a:t>bundled</a:t>
            </a:r>
            <a:r>
              <a:rPr lang="de-DE" sz="1700" dirty="0"/>
              <a:t> and </a:t>
            </a:r>
            <a:r>
              <a:rPr lang="de-DE" sz="1700" dirty="0" err="1"/>
              <a:t>made</a:t>
            </a:r>
            <a:r>
              <a:rPr lang="de-DE" sz="1700" dirty="0"/>
              <a:t> </a:t>
            </a:r>
            <a:r>
              <a:rPr lang="de-DE" sz="1700" dirty="0" err="1"/>
              <a:t>available</a:t>
            </a:r>
            <a:r>
              <a:rPr lang="de-DE" sz="1700" dirty="0"/>
              <a:t> </a:t>
            </a:r>
            <a:r>
              <a:rPr lang="de-DE" sz="1700" dirty="0" err="1"/>
              <a:t>to</a:t>
            </a:r>
            <a:r>
              <a:rPr lang="de-DE" sz="1700" dirty="0"/>
              <a:t> </a:t>
            </a:r>
            <a:r>
              <a:rPr lang="de-DE" sz="1700" dirty="0" err="1"/>
              <a:t>Cont</a:t>
            </a:r>
            <a:r>
              <a:rPr lang="de-DE" sz="1700" dirty="0"/>
              <a:t>-roller and Agent </a:t>
            </a:r>
            <a:r>
              <a:rPr lang="de-DE" sz="1700" dirty="0" err="1"/>
              <a:t>instances</a:t>
            </a:r>
            <a:r>
              <a:rPr lang="de-DE" sz="1700" dirty="0"/>
              <a:t> </a:t>
            </a:r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br>
              <a:rPr lang="de-DE" sz="1700" dirty="0"/>
            </a:br>
            <a:r>
              <a:rPr lang="de-DE" sz="1700" b="1" dirty="0"/>
              <a:t>Controller/Agent Certificate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sz="1700" dirty="0"/>
              <a:t>The Intermediate CA </a:t>
            </a:r>
            <a:r>
              <a:rPr lang="de-DE" sz="1700" dirty="0" err="1"/>
              <a:t>creates</a:t>
            </a:r>
            <a:r>
              <a:rPr lang="de-DE" sz="1700" dirty="0"/>
              <a:t> and </a:t>
            </a:r>
            <a:r>
              <a:rPr lang="de-DE" sz="1700" dirty="0" err="1"/>
              <a:t>signs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certificates </a:t>
            </a:r>
            <a:r>
              <a:rPr lang="de-DE" sz="1700" dirty="0" err="1"/>
              <a:t>for</a:t>
            </a:r>
            <a:r>
              <a:rPr lang="de-DE" sz="1700" dirty="0"/>
              <a:t> </a:t>
            </a:r>
            <a:r>
              <a:rPr lang="de-DE" sz="1700" dirty="0" err="1"/>
              <a:t>each</a:t>
            </a:r>
            <a:r>
              <a:rPr lang="de-DE" sz="1700" dirty="0"/>
              <a:t> Controller and Agent 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sz="1700" dirty="0"/>
              <a:t>The CA Bundle and </a:t>
            </a:r>
            <a:r>
              <a:rPr lang="de-DE" sz="1700" dirty="0" err="1"/>
              <a:t>the</a:t>
            </a:r>
            <a:r>
              <a:rPr lang="de-DE" sz="1700" dirty="0"/>
              <a:t> </a:t>
            </a:r>
            <a:r>
              <a:rPr lang="de-DE" sz="1700" dirty="0" err="1"/>
              <a:t>instance‘s</a:t>
            </a:r>
            <a:r>
              <a:rPr lang="de-DE" sz="1700" dirty="0"/>
              <a:t> Key Bundle </a:t>
            </a:r>
            <a:r>
              <a:rPr lang="de-DE" sz="1700" dirty="0" err="1"/>
              <a:t>are</a:t>
            </a:r>
            <a:r>
              <a:rPr lang="de-DE" sz="1700" dirty="0"/>
              <a:t> </a:t>
            </a:r>
            <a:r>
              <a:rPr lang="de-DE" sz="1700" dirty="0" err="1"/>
              <a:t>deployed</a:t>
            </a:r>
            <a:r>
              <a:rPr lang="de-DE" sz="1700" dirty="0"/>
              <a:t> </a:t>
            </a:r>
            <a:r>
              <a:rPr lang="de-DE" sz="1700" dirty="0" err="1"/>
              <a:t>to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</a:t>
            </a:r>
            <a:r>
              <a:rPr lang="de-DE" sz="1700" dirty="0" err="1"/>
              <a:t>respective</a:t>
            </a:r>
            <a:r>
              <a:rPr lang="de-DE" sz="1700" dirty="0"/>
              <a:t> Controller and Agent</a:t>
            </a:r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endParaRPr lang="de-DE" sz="1700" dirty="0"/>
          </a:p>
        </p:txBody>
      </p:sp>
      <p:sp>
        <p:nvSpPr>
          <p:cNvPr id="27" name="Titel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Certificate Preparation</a:t>
            </a:r>
            <a:endParaRPr lang="de-DE" dirty="0"/>
          </a:p>
        </p:txBody>
      </p:sp>
      <p:sp>
        <p:nvSpPr>
          <p:cNvPr id="29" name="Textplatzhalter 2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/>
              <a:t>Certificate Management</a:t>
            </a:r>
            <a:endParaRPr lang="en-US" dirty="0"/>
          </a:p>
        </p:txBody>
      </p:sp>
      <p:sp>
        <p:nvSpPr>
          <p:cNvPr id="24" name="Abgerundetes Rechteck 99"/>
          <p:cNvSpPr/>
          <p:nvPr/>
        </p:nvSpPr>
        <p:spPr>
          <a:xfrm>
            <a:off x="5861108" y="2306904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JOC Cockpit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User Interface</a:t>
            </a:r>
          </a:p>
        </p:txBody>
      </p:sp>
      <p:sp>
        <p:nvSpPr>
          <p:cNvPr id="62" name="Textfeld 41"/>
          <p:cNvSpPr txBox="1"/>
          <p:nvPr/>
        </p:nvSpPr>
        <p:spPr>
          <a:xfrm>
            <a:off x="4904705" y="5428139"/>
            <a:ext cx="1638991" cy="314395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create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/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sign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  <a:sym typeface="Gill Sans" pitchFamily="-109" charset="0"/>
            </a:endParaRPr>
          </a:p>
        </p:txBody>
      </p:sp>
      <p:sp>
        <p:nvSpPr>
          <p:cNvPr id="4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38290F6-9EEA-4939-92A4-98C369575716}" type="slidenum">
              <a:rPr kumimoji="0" lang="de-DE" sz="36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ヒラギノ角ゴ ProN W3" pitchFamily="-109" charset="-128"/>
                <a:cs typeface="+mn-cs"/>
                <a:sym typeface="Gill Sans" pitchFamily="-109" charset="0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de-DE" sz="3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ヒラギノ角ゴ ProN W3" pitchFamily="-109" charset="-128"/>
              <a:cs typeface="+mn-cs"/>
              <a:sym typeface="Gill Sans" pitchFamily="-109" charset="0"/>
            </a:endParaRPr>
          </a:p>
        </p:txBody>
      </p:sp>
      <p:sp>
        <p:nvSpPr>
          <p:cNvPr id="52" name="Textfeld 41"/>
          <p:cNvSpPr txBox="1"/>
          <p:nvPr/>
        </p:nvSpPr>
        <p:spPr>
          <a:xfrm>
            <a:off x="5724200" y="5009196"/>
            <a:ext cx="2320439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sign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  <a:sym typeface="Gill Sans" pitchFamily="-109" charset="0"/>
            </a:endParaRPr>
          </a:p>
        </p:txBody>
      </p:sp>
      <p:sp>
        <p:nvSpPr>
          <p:cNvPr id="109" name="Ellipse 108">
            <a:extLst>
              <a:ext uri="{FF2B5EF4-FFF2-40B4-BE49-F238E27FC236}">
                <a16:creationId xmlns:a16="http://schemas.microsoft.com/office/drawing/2014/main" id="{3658CAC8-24F6-4854-BAA2-D5946682D919}"/>
              </a:ext>
            </a:extLst>
          </p:cNvPr>
          <p:cNvSpPr/>
          <p:nvPr/>
        </p:nvSpPr>
        <p:spPr>
          <a:xfrm>
            <a:off x="9150788" y="8028565"/>
            <a:ext cx="1973943" cy="917439"/>
          </a:xfrm>
          <a:prstGeom prst="ellipse">
            <a:avLst/>
          </a:prstGeom>
          <a:gradFill>
            <a:gsLst>
              <a:gs pos="0">
                <a:schemeClr val="accent2">
                  <a:lumMod val="60000"/>
                  <a:lumOff val="40000"/>
                </a:schemeClr>
              </a:gs>
              <a:gs pos="100000">
                <a:srgbClr val="FF0000"/>
              </a:gs>
            </a:gsLst>
          </a:gra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r>
              <a:rPr lang="de-DE" sz="1400" b="1" dirty="0" err="1">
                <a:solidFill>
                  <a:prstClr val="white"/>
                </a:solidFill>
                <a:latin typeface="Arial"/>
              </a:rPr>
              <a:t>Active</a:t>
            </a:r>
            <a:r>
              <a:rPr lang="de-DE" sz="1400" b="1" dirty="0">
                <a:solidFill>
                  <a:prstClr val="white"/>
                </a:solidFill>
                <a:latin typeface="Arial"/>
              </a:rPr>
              <a:t> Controller</a:t>
            </a:r>
            <a:br>
              <a:rPr lang="de-DE" sz="1400" b="1" dirty="0">
                <a:solidFill>
                  <a:prstClr val="white"/>
                </a:solidFill>
                <a:latin typeface="Arial"/>
              </a:rPr>
            </a:br>
            <a:r>
              <a:rPr lang="de-DE" sz="1400" b="1" dirty="0">
                <a:solidFill>
                  <a:prstClr val="white"/>
                </a:solidFill>
                <a:latin typeface="Arial"/>
              </a:rPr>
              <a:t>Key Bundle</a:t>
            </a:r>
          </a:p>
        </p:txBody>
      </p:sp>
      <p:sp>
        <p:nvSpPr>
          <p:cNvPr id="110" name="Ellipse 109">
            <a:extLst>
              <a:ext uri="{FF2B5EF4-FFF2-40B4-BE49-F238E27FC236}">
                <a16:creationId xmlns:a16="http://schemas.microsoft.com/office/drawing/2014/main" id="{080B198D-EF99-481C-966F-E7599E95F514}"/>
              </a:ext>
            </a:extLst>
          </p:cNvPr>
          <p:cNvSpPr/>
          <p:nvPr/>
        </p:nvSpPr>
        <p:spPr>
          <a:xfrm>
            <a:off x="4862525" y="6006016"/>
            <a:ext cx="1973943" cy="917439"/>
          </a:xfrm>
          <a:prstGeom prst="ellipse">
            <a:avLst/>
          </a:prstGeom>
          <a:gradFill>
            <a:gsLst>
              <a:gs pos="0">
                <a:srgbClr val="92D050"/>
              </a:gs>
              <a:gs pos="100000">
                <a:srgbClr val="00B050"/>
              </a:gs>
            </a:gsLst>
          </a:gradFill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Root CA</a:t>
            </a:r>
            <a:b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</a:b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Certificate</a:t>
            </a:r>
          </a:p>
        </p:txBody>
      </p:sp>
      <p:sp>
        <p:nvSpPr>
          <p:cNvPr id="57" name="Ellipse 56">
            <a:extLst>
              <a:ext uri="{FF2B5EF4-FFF2-40B4-BE49-F238E27FC236}">
                <a16:creationId xmlns:a16="http://schemas.microsoft.com/office/drawing/2014/main" id="{0798D90A-D700-42B1-BFF2-299372B50A68}"/>
              </a:ext>
            </a:extLst>
          </p:cNvPr>
          <p:cNvSpPr/>
          <p:nvPr/>
        </p:nvSpPr>
        <p:spPr>
          <a:xfrm>
            <a:off x="7110283" y="5977252"/>
            <a:ext cx="1973943" cy="917439"/>
          </a:xfrm>
          <a:prstGeom prst="ellipse">
            <a:avLst/>
          </a:prstGeom>
          <a:gradFill>
            <a:gsLst>
              <a:gs pos="0">
                <a:srgbClr val="92D050"/>
              </a:gs>
              <a:gs pos="100000">
                <a:srgbClr val="00B050"/>
              </a:gs>
            </a:gsLst>
          </a:gradFill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r>
              <a:rPr lang="de-DE" sz="1400" b="1" dirty="0">
                <a:solidFill>
                  <a:prstClr val="white"/>
                </a:solidFill>
                <a:latin typeface="Arial"/>
              </a:rPr>
              <a:t>Intermediate CA</a:t>
            </a:r>
            <a:br>
              <a:rPr lang="de-DE" sz="1400" b="1" dirty="0">
                <a:solidFill>
                  <a:prstClr val="white"/>
                </a:solidFill>
                <a:latin typeface="Arial"/>
              </a:rPr>
            </a:br>
            <a:r>
              <a:rPr lang="de-DE" sz="1400" b="1" dirty="0">
                <a:solidFill>
                  <a:prstClr val="white"/>
                </a:solidFill>
                <a:latin typeface="Arial"/>
              </a:rPr>
              <a:t>Certificate</a:t>
            </a:r>
          </a:p>
        </p:txBody>
      </p:sp>
      <p:sp>
        <p:nvSpPr>
          <p:cNvPr id="59" name="Ellipse 58">
            <a:extLst>
              <a:ext uri="{FF2B5EF4-FFF2-40B4-BE49-F238E27FC236}">
                <a16:creationId xmlns:a16="http://schemas.microsoft.com/office/drawing/2014/main" id="{11E9FD2B-F234-435C-98CA-A0DA2191E27E}"/>
              </a:ext>
            </a:extLst>
          </p:cNvPr>
          <p:cNvSpPr/>
          <p:nvPr/>
        </p:nvSpPr>
        <p:spPr>
          <a:xfrm>
            <a:off x="3671960" y="3561232"/>
            <a:ext cx="2404351" cy="1283416"/>
          </a:xfrm>
          <a:prstGeom prst="ellipse">
            <a:avLst/>
          </a:prstGeom>
          <a:gradFill>
            <a:gsLst>
              <a:gs pos="0">
                <a:srgbClr val="00B050"/>
              </a:gs>
              <a:gs pos="100000">
                <a:schemeClr val="accent3">
                  <a:lumMod val="75000"/>
                </a:schemeClr>
              </a:gs>
            </a:gsLst>
          </a:gradFill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Root </a:t>
            </a:r>
            <a:b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</a:b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CA</a:t>
            </a:r>
          </a:p>
        </p:txBody>
      </p:sp>
      <p:sp>
        <p:nvSpPr>
          <p:cNvPr id="60" name="Ellipse 59">
            <a:extLst>
              <a:ext uri="{FF2B5EF4-FFF2-40B4-BE49-F238E27FC236}">
                <a16:creationId xmlns:a16="http://schemas.microsoft.com/office/drawing/2014/main" id="{C09BBFE6-6FF5-4984-BACF-7222209FF410}"/>
              </a:ext>
            </a:extLst>
          </p:cNvPr>
          <p:cNvSpPr/>
          <p:nvPr/>
        </p:nvSpPr>
        <p:spPr>
          <a:xfrm>
            <a:off x="7587773" y="3580380"/>
            <a:ext cx="2404351" cy="1283416"/>
          </a:xfrm>
          <a:prstGeom prst="ellipse">
            <a:avLst/>
          </a:prstGeom>
          <a:gradFill>
            <a:gsLst>
              <a:gs pos="0">
                <a:srgbClr val="92D050"/>
              </a:gs>
              <a:gs pos="100000">
                <a:srgbClr val="00B050"/>
              </a:gs>
            </a:gsLst>
          </a:gradFill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Intermediate CA</a:t>
            </a:r>
          </a:p>
        </p:txBody>
      </p:sp>
      <p:cxnSp>
        <p:nvCxnSpPr>
          <p:cNvPr id="5" name="Verbinder: gewinkelt 4">
            <a:extLst>
              <a:ext uri="{FF2B5EF4-FFF2-40B4-BE49-F238E27FC236}">
                <a16:creationId xmlns:a16="http://schemas.microsoft.com/office/drawing/2014/main" id="{A2508086-D6C0-4FBE-AF92-F662598CAC8D}"/>
              </a:ext>
            </a:extLst>
          </p:cNvPr>
          <p:cNvCxnSpPr>
            <a:stCxn id="24" idx="1"/>
            <a:endCxn id="59" idx="0"/>
          </p:cNvCxnSpPr>
          <p:nvPr/>
        </p:nvCxnSpPr>
        <p:spPr>
          <a:xfrm rot="10800000" flipV="1">
            <a:off x="4874136" y="2832684"/>
            <a:ext cx="986972" cy="728548"/>
          </a:xfrm>
          <a:prstGeom prst="bentConnector2">
            <a:avLst/>
          </a:prstGeom>
          <a:ln w="1270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Verbinder: gewinkelt 6">
            <a:extLst>
              <a:ext uri="{FF2B5EF4-FFF2-40B4-BE49-F238E27FC236}">
                <a16:creationId xmlns:a16="http://schemas.microsoft.com/office/drawing/2014/main" id="{7C854EC4-0332-484F-8557-BD82395EF66D}"/>
              </a:ext>
            </a:extLst>
          </p:cNvPr>
          <p:cNvCxnSpPr>
            <a:stCxn id="24" idx="3"/>
            <a:endCxn id="60" idx="0"/>
          </p:cNvCxnSpPr>
          <p:nvPr/>
        </p:nvCxnSpPr>
        <p:spPr>
          <a:xfrm>
            <a:off x="7811828" y="2832684"/>
            <a:ext cx="978121" cy="747696"/>
          </a:xfrm>
          <a:prstGeom prst="bentConnector2">
            <a:avLst/>
          </a:prstGeom>
          <a:ln w="1270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Verbinder: gewinkelt 8">
            <a:extLst>
              <a:ext uri="{FF2B5EF4-FFF2-40B4-BE49-F238E27FC236}">
                <a16:creationId xmlns:a16="http://schemas.microsoft.com/office/drawing/2014/main" id="{7F14C5F2-A670-4B89-A09B-0730602CF085}"/>
              </a:ext>
            </a:extLst>
          </p:cNvPr>
          <p:cNvCxnSpPr>
            <a:stCxn id="59" idx="4"/>
            <a:endCxn id="110" idx="0"/>
          </p:cNvCxnSpPr>
          <p:nvPr/>
        </p:nvCxnSpPr>
        <p:spPr>
          <a:xfrm rot="16200000" flipH="1">
            <a:off x="4781132" y="4937651"/>
            <a:ext cx="1161368" cy="975361"/>
          </a:xfrm>
          <a:prstGeom prst="bentConnector3">
            <a:avLst>
              <a:gd name="adj1" fmla="val 77557"/>
            </a:avLst>
          </a:prstGeom>
          <a:ln w="1270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Verbinder: gewinkelt 10">
            <a:extLst>
              <a:ext uri="{FF2B5EF4-FFF2-40B4-BE49-F238E27FC236}">
                <a16:creationId xmlns:a16="http://schemas.microsoft.com/office/drawing/2014/main" id="{CAF6D166-D296-4EE4-8423-F6C7E30479F3}"/>
              </a:ext>
            </a:extLst>
          </p:cNvPr>
          <p:cNvCxnSpPr>
            <a:stCxn id="59" idx="5"/>
            <a:endCxn id="57" idx="0"/>
          </p:cNvCxnSpPr>
          <p:nvPr/>
        </p:nvCxnSpPr>
        <p:spPr>
          <a:xfrm rot="16200000" flipH="1">
            <a:off x="6250450" y="4130447"/>
            <a:ext cx="1320556" cy="2373053"/>
          </a:xfrm>
          <a:prstGeom prst="bentConnector3">
            <a:avLst>
              <a:gd name="adj1" fmla="val 50000"/>
            </a:avLst>
          </a:prstGeom>
          <a:ln w="1270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Gerade Verbindung mit Pfeil 19">
            <a:extLst>
              <a:ext uri="{FF2B5EF4-FFF2-40B4-BE49-F238E27FC236}">
                <a16:creationId xmlns:a16="http://schemas.microsoft.com/office/drawing/2014/main" id="{07168A5A-1AA6-40D6-8824-F81F38898EB9}"/>
              </a:ext>
            </a:extLst>
          </p:cNvPr>
          <p:cNvCxnSpPr>
            <a:stCxn id="60" idx="4"/>
            <a:endCxn id="57" idx="7"/>
          </p:cNvCxnSpPr>
          <p:nvPr/>
        </p:nvCxnSpPr>
        <p:spPr>
          <a:xfrm>
            <a:off x="8789949" y="4863796"/>
            <a:ext cx="5200" cy="1247812"/>
          </a:xfrm>
          <a:prstGeom prst="straightConnector1">
            <a:avLst/>
          </a:prstGeom>
          <a:ln w="1270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4" name="Textfeld 41">
            <a:extLst>
              <a:ext uri="{FF2B5EF4-FFF2-40B4-BE49-F238E27FC236}">
                <a16:creationId xmlns:a16="http://schemas.microsoft.com/office/drawing/2014/main" id="{9C36B399-B593-4FC4-B2CC-F71F2F7D8DC6}"/>
              </a:ext>
            </a:extLst>
          </p:cNvPr>
          <p:cNvSpPr txBox="1"/>
          <p:nvPr/>
        </p:nvSpPr>
        <p:spPr>
          <a:xfrm>
            <a:off x="9621078" y="6052007"/>
            <a:ext cx="2944302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create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/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sign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Private Key/Certificate</a:t>
            </a:r>
          </a:p>
        </p:txBody>
      </p:sp>
      <p:sp>
        <p:nvSpPr>
          <p:cNvPr id="85" name="Ellipse 84">
            <a:extLst>
              <a:ext uri="{FF2B5EF4-FFF2-40B4-BE49-F238E27FC236}">
                <a16:creationId xmlns:a16="http://schemas.microsoft.com/office/drawing/2014/main" id="{5DFDC0F8-7A6F-499C-8C2F-97324DB88DEA}"/>
              </a:ext>
            </a:extLst>
          </p:cNvPr>
          <p:cNvSpPr/>
          <p:nvPr/>
        </p:nvSpPr>
        <p:spPr>
          <a:xfrm>
            <a:off x="5923756" y="8151783"/>
            <a:ext cx="1973943" cy="917439"/>
          </a:xfrm>
          <a:prstGeom prst="ellipse">
            <a:avLst/>
          </a:prstGeom>
          <a:gradFill>
            <a:gsLst>
              <a:gs pos="0">
                <a:srgbClr val="92D050"/>
              </a:gs>
              <a:gs pos="100000">
                <a:srgbClr val="00B050"/>
              </a:gs>
            </a:gsLst>
          </a:gradFill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CA Bundle</a:t>
            </a:r>
          </a:p>
        </p:txBody>
      </p:sp>
      <p:cxnSp>
        <p:nvCxnSpPr>
          <p:cNvPr id="25" name="Verbinder: gewinkelt 24">
            <a:extLst>
              <a:ext uri="{FF2B5EF4-FFF2-40B4-BE49-F238E27FC236}">
                <a16:creationId xmlns:a16="http://schemas.microsoft.com/office/drawing/2014/main" id="{64EDD30E-6E1D-4474-B598-8323C1A0C09A}"/>
              </a:ext>
            </a:extLst>
          </p:cNvPr>
          <p:cNvCxnSpPr>
            <a:cxnSpLocks/>
            <a:stCxn id="57" idx="5"/>
            <a:endCxn id="85" idx="6"/>
          </p:cNvCxnSpPr>
          <p:nvPr/>
        </p:nvCxnSpPr>
        <p:spPr>
          <a:xfrm rot="5400000">
            <a:off x="7421340" y="7236694"/>
            <a:ext cx="1850168" cy="897450"/>
          </a:xfrm>
          <a:prstGeom prst="bentConnector2">
            <a:avLst/>
          </a:prstGeom>
          <a:ln w="1270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Verbinder: gewinkelt 31">
            <a:extLst>
              <a:ext uri="{FF2B5EF4-FFF2-40B4-BE49-F238E27FC236}">
                <a16:creationId xmlns:a16="http://schemas.microsoft.com/office/drawing/2014/main" id="{E1BF715C-6537-4813-BF4B-71762F1E882F}"/>
              </a:ext>
            </a:extLst>
          </p:cNvPr>
          <p:cNvCxnSpPr>
            <a:cxnSpLocks/>
            <a:stCxn id="110" idx="3"/>
            <a:endCxn id="85" idx="2"/>
          </p:cNvCxnSpPr>
          <p:nvPr/>
        </p:nvCxnSpPr>
        <p:spPr>
          <a:xfrm rot="16200000" flipH="1">
            <a:off x="4626977" y="7313724"/>
            <a:ext cx="1821404" cy="772154"/>
          </a:xfrm>
          <a:prstGeom prst="bentConnector2">
            <a:avLst/>
          </a:prstGeom>
          <a:ln w="1270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7" name="Verbinder: gewinkelt 46">
            <a:extLst>
              <a:ext uri="{FF2B5EF4-FFF2-40B4-BE49-F238E27FC236}">
                <a16:creationId xmlns:a16="http://schemas.microsoft.com/office/drawing/2014/main" id="{9F4FF02A-83C6-4E70-BEDE-DF25E15FCDDC}"/>
              </a:ext>
            </a:extLst>
          </p:cNvPr>
          <p:cNvCxnSpPr>
            <a:cxnSpLocks/>
            <a:stCxn id="60" idx="5"/>
            <a:endCxn id="109" idx="0"/>
          </p:cNvCxnSpPr>
          <p:nvPr/>
        </p:nvCxnSpPr>
        <p:spPr>
          <a:xfrm rot="16200000" flipH="1">
            <a:off x="8212527" y="6103331"/>
            <a:ext cx="3352721" cy="497745"/>
          </a:xfrm>
          <a:prstGeom prst="bentConnector3">
            <a:avLst>
              <a:gd name="adj1" fmla="val 50000"/>
            </a:avLst>
          </a:prstGeom>
          <a:ln w="1270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8" name="Ellipse 97">
            <a:extLst>
              <a:ext uri="{FF2B5EF4-FFF2-40B4-BE49-F238E27FC236}">
                <a16:creationId xmlns:a16="http://schemas.microsoft.com/office/drawing/2014/main" id="{50D551A6-B9C0-4B2B-8A63-E8207B383BD1}"/>
              </a:ext>
            </a:extLst>
          </p:cNvPr>
          <p:cNvSpPr/>
          <p:nvPr/>
        </p:nvSpPr>
        <p:spPr>
          <a:xfrm>
            <a:off x="11313693" y="8042946"/>
            <a:ext cx="1973943" cy="917439"/>
          </a:xfrm>
          <a:prstGeom prst="ellipse">
            <a:avLst/>
          </a:prstGeom>
          <a:gradFill>
            <a:gsLst>
              <a:gs pos="0">
                <a:schemeClr val="accent2">
                  <a:lumMod val="60000"/>
                  <a:lumOff val="40000"/>
                </a:schemeClr>
              </a:gs>
              <a:gs pos="100000">
                <a:srgbClr val="FF0000"/>
              </a:gs>
            </a:gsLst>
          </a:gra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r>
              <a:rPr lang="de-DE" sz="1400" b="1" dirty="0">
                <a:solidFill>
                  <a:prstClr val="white"/>
                </a:solidFill>
                <a:latin typeface="Arial"/>
              </a:rPr>
              <a:t>Standby Controller</a:t>
            </a:r>
            <a:br>
              <a:rPr lang="de-DE" sz="1400" b="1" dirty="0">
                <a:solidFill>
                  <a:prstClr val="white"/>
                </a:solidFill>
                <a:latin typeface="Arial"/>
              </a:rPr>
            </a:br>
            <a:r>
              <a:rPr lang="de-DE" sz="1400" b="1" dirty="0">
                <a:solidFill>
                  <a:prstClr val="white"/>
                </a:solidFill>
                <a:latin typeface="Arial"/>
              </a:rPr>
              <a:t>Key Bundle</a:t>
            </a:r>
          </a:p>
        </p:txBody>
      </p:sp>
      <p:grpSp>
        <p:nvGrpSpPr>
          <p:cNvPr id="2" name="Gruppieren 1">
            <a:extLst>
              <a:ext uri="{FF2B5EF4-FFF2-40B4-BE49-F238E27FC236}">
                <a16:creationId xmlns:a16="http://schemas.microsoft.com/office/drawing/2014/main" id="{BFE9FB4A-6BE4-483E-9B96-007C09FDEC54}"/>
              </a:ext>
            </a:extLst>
          </p:cNvPr>
          <p:cNvGrpSpPr/>
          <p:nvPr/>
        </p:nvGrpSpPr>
        <p:grpSpPr>
          <a:xfrm>
            <a:off x="13195189" y="8028564"/>
            <a:ext cx="2267480" cy="1282886"/>
            <a:chOff x="13195189" y="8028564"/>
            <a:chExt cx="2267480" cy="1282886"/>
          </a:xfrm>
        </p:grpSpPr>
        <p:sp>
          <p:nvSpPr>
            <p:cNvPr id="35" name="Ellipse 34">
              <a:extLst>
                <a:ext uri="{FF2B5EF4-FFF2-40B4-BE49-F238E27FC236}">
                  <a16:creationId xmlns:a16="http://schemas.microsoft.com/office/drawing/2014/main" id="{ACE8A051-E9B4-4153-A9EB-F0FBD557BFB7}"/>
                </a:ext>
              </a:extLst>
            </p:cNvPr>
            <p:cNvSpPr/>
            <p:nvPr/>
          </p:nvSpPr>
          <p:spPr>
            <a:xfrm>
              <a:off x="13195189" y="8394011"/>
              <a:ext cx="1973943" cy="917439"/>
            </a:xfrm>
            <a:prstGeom prst="ellipse">
              <a:avLst/>
            </a:prstGeom>
            <a:gradFill>
              <a:gsLst>
                <a:gs pos="0">
                  <a:schemeClr val="accent2">
                    <a:lumMod val="60000"/>
                    <a:lumOff val="40000"/>
                  </a:schemeClr>
                </a:gs>
                <a:gs pos="100000">
                  <a:srgbClr val="FF0000"/>
                </a:gs>
              </a:gsLst>
            </a:gra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r>
                <a:rPr lang="de-DE" sz="1400" b="1" dirty="0">
                  <a:solidFill>
                    <a:prstClr val="white"/>
                  </a:solidFill>
                  <a:latin typeface="Arial"/>
                </a:rPr>
                <a:t>Agent</a:t>
              </a:r>
              <a:br>
                <a:rPr lang="de-DE" sz="1400" b="1" dirty="0">
                  <a:solidFill>
                    <a:prstClr val="white"/>
                  </a:solidFill>
                  <a:latin typeface="Arial"/>
                </a:rPr>
              </a:br>
              <a:r>
                <a:rPr lang="de-DE" sz="1400" b="1" dirty="0">
                  <a:solidFill>
                    <a:prstClr val="white"/>
                  </a:solidFill>
                  <a:latin typeface="Arial"/>
                </a:rPr>
                <a:t>Private Key</a:t>
              </a:r>
            </a:p>
          </p:txBody>
        </p:sp>
        <p:sp>
          <p:nvSpPr>
            <p:cNvPr id="34" name="Ellipse 33">
              <a:extLst>
                <a:ext uri="{FF2B5EF4-FFF2-40B4-BE49-F238E27FC236}">
                  <a16:creationId xmlns:a16="http://schemas.microsoft.com/office/drawing/2014/main" id="{2546110F-85AA-401D-83D8-F70AB84DFF17}"/>
                </a:ext>
              </a:extLst>
            </p:cNvPr>
            <p:cNvSpPr/>
            <p:nvPr/>
          </p:nvSpPr>
          <p:spPr>
            <a:xfrm>
              <a:off x="13336700" y="8228545"/>
              <a:ext cx="1973943" cy="917439"/>
            </a:xfrm>
            <a:prstGeom prst="ellipse">
              <a:avLst/>
            </a:prstGeom>
            <a:gradFill>
              <a:gsLst>
                <a:gs pos="0">
                  <a:schemeClr val="accent2">
                    <a:lumMod val="60000"/>
                    <a:lumOff val="40000"/>
                  </a:schemeClr>
                </a:gs>
                <a:gs pos="100000">
                  <a:srgbClr val="FF0000"/>
                </a:gs>
              </a:gsLst>
            </a:gra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r>
                <a:rPr lang="de-DE" sz="1400" b="1" dirty="0">
                  <a:solidFill>
                    <a:prstClr val="white"/>
                  </a:solidFill>
                  <a:latin typeface="Arial"/>
                </a:rPr>
                <a:t>Agent</a:t>
              </a:r>
              <a:br>
                <a:rPr lang="de-DE" sz="1400" b="1" dirty="0">
                  <a:solidFill>
                    <a:prstClr val="white"/>
                  </a:solidFill>
                  <a:latin typeface="Arial"/>
                </a:rPr>
              </a:br>
              <a:r>
                <a:rPr lang="de-DE" sz="1400" b="1" dirty="0">
                  <a:solidFill>
                    <a:prstClr val="white"/>
                  </a:solidFill>
                  <a:latin typeface="Arial"/>
                </a:rPr>
                <a:t>Private Key</a:t>
              </a:r>
            </a:p>
          </p:txBody>
        </p:sp>
        <p:sp>
          <p:nvSpPr>
            <p:cNvPr id="105" name="Ellipse 104">
              <a:extLst>
                <a:ext uri="{FF2B5EF4-FFF2-40B4-BE49-F238E27FC236}">
                  <a16:creationId xmlns:a16="http://schemas.microsoft.com/office/drawing/2014/main" id="{973D3E1D-C201-47F9-ABC1-C913226914C5}"/>
                </a:ext>
              </a:extLst>
            </p:cNvPr>
            <p:cNvSpPr/>
            <p:nvPr/>
          </p:nvSpPr>
          <p:spPr>
            <a:xfrm>
              <a:off x="13488726" y="8028564"/>
              <a:ext cx="1973943" cy="917439"/>
            </a:xfrm>
            <a:prstGeom prst="ellipse">
              <a:avLst/>
            </a:prstGeom>
            <a:gradFill>
              <a:gsLst>
                <a:gs pos="0">
                  <a:schemeClr val="accent2">
                    <a:lumMod val="60000"/>
                    <a:lumOff val="40000"/>
                  </a:schemeClr>
                </a:gs>
                <a:gs pos="100000">
                  <a:srgbClr val="FF0000"/>
                </a:gs>
              </a:gsLst>
            </a:gra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r>
                <a:rPr lang="de-DE" sz="1400" b="1" dirty="0">
                  <a:solidFill>
                    <a:prstClr val="white"/>
                  </a:solidFill>
                  <a:latin typeface="Arial"/>
                </a:rPr>
                <a:t>Agent</a:t>
              </a:r>
              <a:br>
                <a:rPr lang="de-DE" sz="1400" b="1" dirty="0">
                  <a:solidFill>
                    <a:prstClr val="white"/>
                  </a:solidFill>
                  <a:latin typeface="Arial"/>
                </a:rPr>
              </a:br>
              <a:r>
                <a:rPr lang="de-DE" sz="1400" b="1" dirty="0">
                  <a:solidFill>
                    <a:prstClr val="white"/>
                  </a:solidFill>
                  <a:latin typeface="Arial"/>
                </a:rPr>
                <a:t>Key Bundles</a:t>
              </a:r>
            </a:p>
          </p:txBody>
        </p:sp>
      </p:grpSp>
      <p:cxnSp>
        <p:nvCxnSpPr>
          <p:cNvPr id="108" name="Verbinder: gewinkelt 107">
            <a:extLst>
              <a:ext uri="{FF2B5EF4-FFF2-40B4-BE49-F238E27FC236}">
                <a16:creationId xmlns:a16="http://schemas.microsoft.com/office/drawing/2014/main" id="{23F30E09-9FD5-4713-9394-F30EE5586E03}"/>
              </a:ext>
            </a:extLst>
          </p:cNvPr>
          <p:cNvCxnSpPr>
            <a:cxnSpLocks/>
            <a:stCxn id="60" idx="5"/>
            <a:endCxn id="98" idx="0"/>
          </p:cNvCxnSpPr>
          <p:nvPr/>
        </p:nvCxnSpPr>
        <p:spPr>
          <a:xfrm rot="16200000" flipH="1">
            <a:off x="9286789" y="5029070"/>
            <a:ext cx="3367102" cy="2660650"/>
          </a:xfrm>
          <a:prstGeom prst="bentConnector3">
            <a:avLst>
              <a:gd name="adj1" fmla="val 50000"/>
            </a:avLst>
          </a:prstGeom>
          <a:ln w="1270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2" name="Verbinder: gewinkelt 111">
            <a:extLst>
              <a:ext uri="{FF2B5EF4-FFF2-40B4-BE49-F238E27FC236}">
                <a16:creationId xmlns:a16="http://schemas.microsoft.com/office/drawing/2014/main" id="{6B150707-6380-4631-86DC-9A4039B7F59F}"/>
              </a:ext>
            </a:extLst>
          </p:cNvPr>
          <p:cNvCxnSpPr>
            <a:cxnSpLocks/>
            <a:stCxn id="60" idx="6"/>
            <a:endCxn id="105" idx="0"/>
          </p:cNvCxnSpPr>
          <p:nvPr/>
        </p:nvCxnSpPr>
        <p:spPr>
          <a:xfrm>
            <a:off x="9992124" y="4222088"/>
            <a:ext cx="4483574" cy="3806476"/>
          </a:xfrm>
          <a:prstGeom prst="bentConnector2">
            <a:avLst/>
          </a:prstGeom>
          <a:ln w="1270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3" name="Textfeld 41">
            <a:extLst>
              <a:ext uri="{FF2B5EF4-FFF2-40B4-BE49-F238E27FC236}">
                <a16:creationId xmlns:a16="http://schemas.microsoft.com/office/drawing/2014/main" id="{5C696090-912D-4FFD-B5C6-9482BA5FF127}"/>
              </a:ext>
            </a:extLst>
          </p:cNvPr>
          <p:cNvSpPr txBox="1"/>
          <p:nvPr/>
        </p:nvSpPr>
        <p:spPr>
          <a:xfrm>
            <a:off x="8775986" y="5007547"/>
            <a:ext cx="2320439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create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  <a:sym typeface="Gill Sans" pitchFamily="-109" charset="0"/>
            </a:endParaRPr>
          </a:p>
        </p:txBody>
      </p:sp>
      <p:sp>
        <p:nvSpPr>
          <p:cNvPr id="114" name="Textfeld 41">
            <a:extLst>
              <a:ext uri="{FF2B5EF4-FFF2-40B4-BE49-F238E27FC236}">
                <a16:creationId xmlns:a16="http://schemas.microsoft.com/office/drawing/2014/main" id="{13242E14-4CD9-479C-BD38-CAEABA67B9FB}"/>
              </a:ext>
            </a:extLst>
          </p:cNvPr>
          <p:cNvSpPr txBox="1"/>
          <p:nvPr/>
        </p:nvSpPr>
        <p:spPr>
          <a:xfrm>
            <a:off x="10029270" y="3892807"/>
            <a:ext cx="3054270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create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/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sign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Private Key/Certificate</a:t>
            </a:r>
          </a:p>
        </p:txBody>
      </p:sp>
      <p:sp>
        <p:nvSpPr>
          <p:cNvPr id="115" name="Textfeld 114">
            <a:extLst>
              <a:ext uri="{FF2B5EF4-FFF2-40B4-BE49-F238E27FC236}">
                <a16:creationId xmlns:a16="http://schemas.microsoft.com/office/drawing/2014/main" id="{AE1A9364-AECE-429E-B255-45A9B3B5223B}"/>
              </a:ext>
            </a:extLst>
          </p:cNvPr>
          <p:cNvSpPr txBox="1"/>
          <p:nvPr/>
        </p:nvSpPr>
        <p:spPr>
          <a:xfrm>
            <a:off x="3412227" y="2232735"/>
            <a:ext cx="5237875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de-DE" sz="1400" dirty="0">
                <a:solidFill>
                  <a:prstClr val="black"/>
                </a:solidFill>
                <a:latin typeface="Arial"/>
                <a:ea typeface="ヒラギノ角ゴ Pro W3" pitchFamily="-109" charset="-128"/>
                <a:cs typeface="Arial"/>
              </a:rPr>
              <a:t>JS7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Interface Server</a:t>
            </a:r>
          </a:p>
        </p:txBody>
      </p:sp>
    </p:spTree>
    <p:extLst>
      <p:ext uri="{BB962C8B-B14F-4D97-AF65-F5344CB8AC3E}">
        <p14:creationId xmlns:p14="http://schemas.microsoft.com/office/powerpoint/2010/main" val="796846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Rechteck 49"/>
          <p:cNvSpPr/>
          <p:nvPr/>
        </p:nvSpPr>
        <p:spPr>
          <a:xfrm>
            <a:off x="3387531" y="2216910"/>
            <a:ext cx="12404035" cy="505135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33" name="Inhaltsplatzhalter 32"/>
          <p:cNvSpPr>
            <a:spLocks noGrp="1"/>
          </p:cNvSpPr>
          <p:nvPr>
            <p:ph sz="quarter" idx="11"/>
          </p:nvPr>
        </p:nvSpPr>
        <p:spPr>
          <a:xfrm>
            <a:off x="342933" y="2400300"/>
            <a:ext cx="2893753" cy="8001000"/>
          </a:xfrm>
        </p:spPr>
        <p:txBody>
          <a:bodyPr/>
          <a:lstStyle/>
          <a:p>
            <a:pPr marL="0" indent="0">
              <a:buNone/>
            </a:pPr>
            <a:r>
              <a:rPr lang="de-DE" sz="1700" b="1" dirty="0"/>
              <a:t>Private Keys / CA Bundle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sz="1700" dirty="0"/>
              <a:t>The Certificate Authority (CA) </a:t>
            </a:r>
            <a:r>
              <a:rPr lang="de-DE" sz="1700" dirty="0" err="1"/>
              <a:t>adds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Root CA Certificate and Intermediate CA Certificate </a:t>
            </a:r>
            <a:r>
              <a:rPr lang="de-DE" sz="1700" dirty="0" err="1"/>
              <a:t>to</a:t>
            </a:r>
            <a:r>
              <a:rPr lang="de-DE" sz="1700" dirty="0"/>
              <a:t> a Bundle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sz="1700" dirty="0"/>
              <a:t>The CA Bundle </a:t>
            </a:r>
            <a:r>
              <a:rPr lang="de-DE" sz="1700" dirty="0" err="1"/>
              <a:t>together</a:t>
            </a:r>
            <a:r>
              <a:rPr lang="de-DE" sz="1700" dirty="0"/>
              <a:t> </a:t>
            </a:r>
            <a:r>
              <a:rPr lang="de-DE" sz="1700" dirty="0" err="1"/>
              <a:t>with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Private Key </a:t>
            </a:r>
            <a:r>
              <a:rPr lang="de-DE" sz="1700" dirty="0" err="1"/>
              <a:t>is</a:t>
            </a:r>
            <a:r>
              <a:rPr lang="de-DE" sz="1700" dirty="0"/>
              <a:t> </a:t>
            </a:r>
            <a:r>
              <a:rPr lang="de-DE" sz="1700" dirty="0" err="1"/>
              <a:t>added</a:t>
            </a:r>
            <a:r>
              <a:rPr lang="de-DE" sz="1700" dirty="0"/>
              <a:t> </a:t>
            </a:r>
            <a:r>
              <a:rPr lang="de-DE" sz="1700" dirty="0" err="1"/>
              <a:t>to</a:t>
            </a:r>
            <a:r>
              <a:rPr lang="de-DE" sz="1700" dirty="0"/>
              <a:t> a Certificate Store </a:t>
            </a:r>
            <a:r>
              <a:rPr lang="de-DE" sz="1700" dirty="0" err="1"/>
              <a:t>that</a:t>
            </a:r>
            <a:r>
              <a:rPr lang="de-DE" sz="1700" dirty="0"/>
              <a:t> </a:t>
            </a:r>
            <a:r>
              <a:rPr lang="de-DE" sz="1700" dirty="0" err="1"/>
              <a:t>is</a:t>
            </a:r>
            <a:r>
              <a:rPr lang="de-DE" sz="1700" dirty="0"/>
              <a:t> </a:t>
            </a:r>
            <a:r>
              <a:rPr lang="de-DE" sz="1700" dirty="0" err="1"/>
              <a:t>managed</a:t>
            </a:r>
            <a:r>
              <a:rPr lang="de-DE" sz="1700" dirty="0"/>
              <a:t> </a:t>
            </a:r>
            <a:r>
              <a:rPr lang="de-DE" sz="1700" dirty="0" err="1"/>
              <a:t>for</a:t>
            </a:r>
            <a:r>
              <a:rPr lang="de-DE" sz="1700" dirty="0"/>
              <a:t> </a:t>
            </a:r>
            <a:r>
              <a:rPr lang="de-DE" sz="1700" dirty="0" err="1"/>
              <a:t>each</a:t>
            </a:r>
            <a:r>
              <a:rPr lang="de-DE" sz="1700" dirty="0"/>
              <a:t> Controller/Agent </a:t>
            </a:r>
            <a:r>
              <a:rPr lang="de-DE" sz="1700" dirty="0" err="1"/>
              <a:t>instance</a:t>
            </a:r>
            <a:endParaRPr lang="de-DE" sz="1700" dirty="0"/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br>
              <a:rPr lang="de-DE" sz="1700" dirty="0"/>
            </a:br>
            <a:r>
              <a:rPr lang="de-DE" sz="1700" b="1" dirty="0" err="1"/>
              <a:t>Deployment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sz="1700" dirty="0"/>
              <a:t>The Certificate Store </a:t>
            </a:r>
            <a:r>
              <a:rPr lang="de-DE" sz="1700" dirty="0" err="1"/>
              <a:t>is</a:t>
            </a:r>
            <a:r>
              <a:rPr lang="de-DE" sz="1700" dirty="0"/>
              <a:t> </a:t>
            </a:r>
            <a:r>
              <a:rPr lang="de-DE" sz="1700" dirty="0" err="1"/>
              <a:t>deployed</a:t>
            </a:r>
            <a:r>
              <a:rPr lang="de-DE" sz="1700" dirty="0"/>
              <a:t> </a:t>
            </a:r>
            <a:r>
              <a:rPr lang="de-DE" sz="1700" dirty="0" err="1"/>
              <a:t>to</a:t>
            </a:r>
            <a:r>
              <a:rPr lang="de-DE" sz="1700" dirty="0"/>
              <a:t> </a:t>
            </a:r>
            <a:r>
              <a:rPr lang="de-DE" sz="1700" dirty="0" err="1"/>
              <a:t>each</a:t>
            </a:r>
            <a:r>
              <a:rPr lang="de-DE" sz="1700" dirty="0"/>
              <a:t> Controller/ Agent </a:t>
            </a:r>
            <a:r>
              <a:rPr lang="de-DE" sz="1700" dirty="0" err="1"/>
              <a:t>instance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sz="1700" dirty="0"/>
              <a:t>The </a:t>
            </a:r>
            <a:r>
              <a:rPr lang="de-DE" sz="1700" dirty="0" err="1"/>
              <a:t>transfer</a:t>
            </a:r>
            <a:r>
              <a:rPr lang="de-DE" sz="1700" dirty="0"/>
              <a:t> </a:t>
            </a:r>
            <a:r>
              <a:rPr lang="de-DE" sz="1700" dirty="0" err="1"/>
              <a:t>of</a:t>
            </a:r>
            <a:r>
              <a:rPr lang="de-DE" sz="1700" dirty="0"/>
              <a:t> Certificate Stores </a:t>
            </a:r>
            <a:r>
              <a:rPr lang="de-DE" sz="1700" dirty="0" err="1"/>
              <a:t>to</a:t>
            </a:r>
            <a:r>
              <a:rPr lang="de-DE" sz="1700" dirty="0"/>
              <a:t> Controller/Agent </a:t>
            </a:r>
            <a:r>
              <a:rPr lang="de-DE" sz="1700" dirty="0" err="1"/>
              <a:t>instances</a:t>
            </a:r>
            <a:r>
              <a:rPr lang="de-DE" sz="1700" dirty="0"/>
              <a:t> </a:t>
            </a:r>
            <a:r>
              <a:rPr lang="de-DE" sz="1700" dirty="0" err="1"/>
              <a:t>is</a:t>
            </a:r>
            <a:r>
              <a:rPr lang="de-DE" sz="1700" dirty="0"/>
              <a:t> </a:t>
            </a:r>
            <a:r>
              <a:rPr lang="de-DE" sz="1700" dirty="0" err="1"/>
              <a:t>integrated</a:t>
            </a:r>
            <a:r>
              <a:rPr lang="de-DE" sz="1700" dirty="0"/>
              <a:t> </a:t>
            </a:r>
            <a:r>
              <a:rPr lang="de-DE" sz="1700" dirty="0" err="1"/>
              <a:t>with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</a:t>
            </a:r>
            <a:r>
              <a:rPr lang="de-DE" sz="1700" dirty="0" err="1"/>
              <a:t>user‘s</a:t>
            </a:r>
            <a:r>
              <a:rPr lang="de-DE" sz="1700" dirty="0"/>
              <a:t> </a:t>
            </a:r>
            <a:r>
              <a:rPr lang="de-DE" sz="1700" dirty="0" err="1"/>
              <a:t>deployment</a:t>
            </a:r>
            <a:r>
              <a:rPr lang="de-DE" sz="1700" dirty="0"/>
              <a:t> </a:t>
            </a:r>
            <a:r>
              <a:rPr lang="de-DE" sz="1700" dirty="0" err="1"/>
              <a:t>solution</a:t>
            </a:r>
            <a:endParaRPr lang="de-DE" sz="1700" dirty="0"/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endParaRPr lang="de-DE" sz="1700" dirty="0"/>
          </a:p>
        </p:txBody>
      </p:sp>
      <p:sp>
        <p:nvSpPr>
          <p:cNvPr id="27" name="Titel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Certificate Deployment</a:t>
            </a:r>
            <a:endParaRPr lang="de-DE" dirty="0"/>
          </a:p>
        </p:txBody>
      </p:sp>
      <p:sp>
        <p:nvSpPr>
          <p:cNvPr id="29" name="Textplatzhalter 2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/>
              <a:t>Certificate Management</a:t>
            </a:r>
            <a:endParaRPr lang="en-US" dirty="0"/>
          </a:p>
        </p:txBody>
      </p:sp>
      <p:sp>
        <p:nvSpPr>
          <p:cNvPr id="24" name="Abgerundetes Rechteck 99"/>
          <p:cNvSpPr/>
          <p:nvPr/>
        </p:nvSpPr>
        <p:spPr>
          <a:xfrm>
            <a:off x="5829578" y="2306904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JOC Cockpit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User Interface</a:t>
            </a:r>
          </a:p>
        </p:txBody>
      </p:sp>
      <p:sp>
        <p:nvSpPr>
          <p:cNvPr id="4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38290F6-9EEA-4939-92A4-98C369575716}" type="slidenum">
              <a:rPr kumimoji="0" lang="de-DE" sz="36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ヒラギノ角ゴ ProN W3" pitchFamily="-109" charset="-128"/>
                <a:cs typeface="+mn-cs"/>
                <a:sym typeface="Gill Sans" pitchFamily="-109" charset="0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de-DE" sz="3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ヒラギノ角ゴ ProN W3" pitchFamily="-109" charset="-128"/>
              <a:cs typeface="+mn-cs"/>
              <a:sym typeface="Gill Sans" pitchFamily="-109" charset="0"/>
            </a:endParaRPr>
          </a:p>
        </p:txBody>
      </p:sp>
      <p:sp>
        <p:nvSpPr>
          <p:cNvPr id="109" name="Ellipse 108">
            <a:extLst>
              <a:ext uri="{FF2B5EF4-FFF2-40B4-BE49-F238E27FC236}">
                <a16:creationId xmlns:a16="http://schemas.microsoft.com/office/drawing/2014/main" id="{3658CAC8-24F6-4854-BAA2-D5946682D919}"/>
              </a:ext>
            </a:extLst>
          </p:cNvPr>
          <p:cNvSpPr/>
          <p:nvPr/>
        </p:nvSpPr>
        <p:spPr>
          <a:xfrm>
            <a:off x="3693818" y="4134745"/>
            <a:ext cx="1973943" cy="917439"/>
          </a:xfrm>
          <a:prstGeom prst="ellipse">
            <a:avLst/>
          </a:prstGeom>
          <a:gradFill>
            <a:gsLst>
              <a:gs pos="0">
                <a:schemeClr val="accent2">
                  <a:lumMod val="60000"/>
                  <a:lumOff val="40000"/>
                </a:schemeClr>
              </a:gs>
              <a:gs pos="100000">
                <a:srgbClr val="FF0000"/>
              </a:gs>
            </a:gsLst>
          </a:gra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r>
              <a:rPr lang="de-DE" sz="1400" b="1" dirty="0" err="1">
                <a:solidFill>
                  <a:prstClr val="white"/>
                </a:solidFill>
                <a:latin typeface="Arial"/>
              </a:rPr>
              <a:t>Active</a:t>
            </a:r>
            <a:r>
              <a:rPr lang="de-DE" sz="1400" b="1" dirty="0">
                <a:solidFill>
                  <a:prstClr val="white"/>
                </a:solidFill>
                <a:latin typeface="Arial"/>
              </a:rPr>
              <a:t> Controller</a:t>
            </a:r>
            <a:br>
              <a:rPr lang="de-DE" sz="1400" b="1" dirty="0">
                <a:solidFill>
                  <a:prstClr val="white"/>
                </a:solidFill>
                <a:latin typeface="Arial"/>
              </a:rPr>
            </a:br>
            <a:r>
              <a:rPr lang="de-DE" sz="1400" b="1" dirty="0">
                <a:solidFill>
                  <a:prstClr val="white"/>
                </a:solidFill>
                <a:latin typeface="Arial"/>
              </a:rPr>
              <a:t>Key Bundle</a:t>
            </a:r>
          </a:p>
        </p:txBody>
      </p:sp>
      <p:cxnSp>
        <p:nvCxnSpPr>
          <p:cNvPr id="5" name="Verbinder: gewinkelt 4">
            <a:extLst>
              <a:ext uri="{FF2B5EF4-FFF2-40B4-BE49-F238E27FC236}">
                <a16:creationId xmlns:a16="http://schemas.microsoft.com/office/drawing/2014/main" id="{A2508086-D6C0-4FBE-AF92-F662598CAC8D}"/>
              </a:ext>
            </a:extLst>
          </p:cNvPr>
          <p:cNvCxnSpPr>
            <a:cxnSpLocks/>
            <a:stCxn id="24" idx="1"/>
            <a:endCxn id="109" idx="0"/>
          </p:cNvCxnSpPr>
          <p:nvPr/>
        </p:nvCxnSpPr>
        <p:spPr>
          <a:xfrm rot="10800000" flipV="1">
            <a:off x="4680790" y="2832683"/>
            <a:ext cx="1148788" cy="1302061"/>
          </a:xfrm>
          <a:prstGeom prst="bentConnector2">
            <a:avLst/>
          </a:prstGeom>
          <a:ln w="1270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Verbinder: gewinkelt 6">
            <a:extLst>
              <a:ext uri="{FF2B5EF4-FFF2-40B4-BE49-F238E27FC236}">
                <a16:creationId xmlns:a16="http://schemas.microsoft.com/office/drawing/2014/main" id="{7C854EC4-0332-484F-8557-BD82395EF66D}"/>
              </a:ext>
            </a:extLst>
          </p:cNvPr>
          <p:cNvCxnSpPr>
            <a:cxnSpLocks/>
            <a:stCxn id="24" idx="1"/>
            <a:endCxn id="98" idx="0"/>
          </p:cNvCxnSpPr>
          <p:nvPr/>
        </p:nvCxnSpPr>
        <p:spPr>
          <a:xfrm rot="10800000" flipH="1" flipV="1">
            <a:off x="5829578" y="2832684"/>
            <a:ext cx="1816036" cy="1302060"/>
          </a:xfrm>
          <a:prstGeom prst="bentConnector4">
            <a:avLst>
              <a:gd name="adj1" fmla="val -12588"/>
              <a:gd name="adj2" fmla="val 70190"/>
            </a:avLst>
          </a:prstGeom>
          <a:ln w="1270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5" name="Ellipse 84">
            <a:extLst>
              <a:ext uri="{FF2B5EF4-FFF2-40B4-BE49-F238E27FC236}">
                <a16:creationId xmlns:a16="http://schemas.microsoft.com/office/drawing/2014/main" id="{5DFDC0F8-7A6F-499C-8C2F-97324DB88DEA}"/>
              </a:ext>
            </a:extLst>
          </p:cNvPr>
          <p:cNvSpPr/>
          <p:nvPr/>
        </p:nvSpPr>
        <p:spPr>
          <a:xfrm>
            <a:off x="9454351" y="4134744"/>
            <a:ext cx="1973943" cy="917439"/>
          </a:xfrm>
          <a:prstGeom prst="ellipse">
            <a:avLst/>
          </a:prstGeom>
          <a:gradFill>
            <a:gsLst>
              <a:gs pos="0">
                <a:srgbClr val="92D050"/>
              </a:gs>
              <a:gs pos="100000">
                <a:srgbClr val="00B050"/>
              </a:gs>
            </a:gsLst>
          </a:gradFill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CA Bundle</a:t>
            </a:r>
          </a:p>
        </p:txBody>
      </p:sp>
      <p:cxnSp>
        <p:nvCxnSpPr>
          <p:cNvPr id="25" name="Verbinder: gewinkelt 24">
            <a:extLst>
              <a:ext uri="{FF2B5EF4-FFF2-40B4-BE49-F238E27FC236}">
                <a16:creationId xmlns:a16="http://schemas.microsoft.com/office/drawing/2014/main" id="{64EDD30E-6E1D-4474-B598-8323C1A0C09A}"/>
              </a:ext>
            </a:extLst>
          </p:cNvPr>
          <p:cNvCxnSpPr>
            <a:cxnSpLocks/>
            <a:stCxn id="24" idx="3"/>
            <a:endCxn id="52" idx="0"/>
          </p:cNvCxnSpPr>
          <p:nvPr/>
        </p:nvCxnSpPr>
        <p:spPr>
          <a:xfrm>
            <a:off x="7780298" y="2832684"/>
            <a:ext cx="5456974" cy="1125722"/>
          </a:xfrm>
          <a:prstGeom prst="bentConnector2">
            <a:avLst/>
          </a:prstGeom>
          <a:ln w="1270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Verbinder: gewinkelt 31">
            <a:extLst>
              <a:ext uri="{FF2B5EF4-FFF2-40B4-BE49-F238E27FC236}">
                <a16:creationId xmlns:a16="http://schemas.microsoft.com/office/drawing/2014/main" id="{E1BF715C-6537-4813-BF4B-71762F1E882F}"/>
              </a:ext>
            </a:extLst>
          </p:cNvPr>
          <p:cNvCxnSpPr>
            <a:cxnSpLocks/>
            <a:stCxn id="24" idx="2"/>
            <a:endCxn id="85" idx="0"/>
          </p:cNvCxnSpPr>
          <p:nvPr/>
        </p:nvCxnSpPr>
        <p:spPr>
          <a:xfrm rot="16200000" flipH="1">
            <a:off x="8234990" y="1928411"/>
            <a:ext cx="776280" cy="3636385"/>
          </a:xfrm>
          <a:prstGeom prst="bentConnector3">
            <a:avLst>
              <a:gd name="adj1" fmla="val 50000"/>
            </a:avLst>
          </a:prstGeom>
          <a:ln w="1270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7" name="Verbinder: gewinkelt 46">
            <a:extLst>
              <a:ext uri="{FF2B5EF4-FFF2-40B4-BE49-F238E27FC236}">
                <a16:creationId xmlns:a16="http://schemas.microsoft.com/office/drawing/2014/main" id="{9F4FF02A-83C6-4E70-BEDE-DF25E15FCDDC}"/>
              </a:ext>
            </a:extLst>
          </p:cNvPr>
          <p:cNvCxnSpPr>
            <a:cxnSpLocks/>
            <a:stCxn id="85" idx="4"/>
            <a:endCxn id="71" idx="4"/>
          </p:cNvCxnSpPr>
          <p:nvPr/>
        </p:nvCxnSpPr>
        <p:spPr>
          <a:xfrm rot="5400000">
            <a:off x="8698568" y="4636458"/>
            <a:ext cx="1327030" cy="2158481"/>
          </a:xfrm>
          <a:prstGeom prst="bentConnector2">
            <a:avLst/>
          </a:prstGeom>
          <a:ln w="1270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8" name="Ellipse 97">
            <a:extLst>
              <a:ext uri="{FF2B5EF4-FFF2-40B4-BE49-F238E27FC236}">
                <a16:creationId xmlns:a16="http://schemas.microsoft.com/office/drawing/2014/main" id="{50D551A6-B9C0-4B2B-8A63-E8207B383BD1}"/>
              </a:ext>
            </a:extLst>
          </p:cNvPr>
          <p:cNvSpPr/>
          <p:nvPr/>
        </p:nvSpPr>
        <p:spPr>
          <a:xfrm>
            <a:off x="6658642" y="4134744"/>
            <a:ext cx="1973943" cy="917439"/>
          </a:xfrm>
          <a:prstGeom prst="ellipse">
            <a:avLst/>
          </a:prstGeom>
          <a:gradFill>
            <a:gsLst>
              <a:gs pos="0">
                <a:schemeClr val="accent2">
                  <a:lumMod val="60000"/>
                  <a:lumOff val="40000"/>
                </a:schemeClr>
              </a:gs>
              <a:gs pos="100000">
                <a:srgbClr val="FF0000"/>
              </a:gs>
            </a:gsLst>
          </a:gra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r>
              <a:rPr lang="de-DE" sz="1400" b="1" dirty="0">
                <a:solidFill>
                  <a:prstClr val="white"/>
                </a:solidFill>
                <a:latin typeface="Arial"/>
              </a:rPr>
              <a:t>Standby Controller</a:t>
            </a:r>
            <a:br>
              <a:rPr lang="de-DE" sz="1400" b="1" dirty="0">
                <a:solidFill>
                  <a:prstClr val="white"/>
                </a:solidFill>
                <a:latin typeface="Arial"/>
              </a:rPr>
            </a:br>
            <a:r>
              <a:rPr lang="de-DE" sz="1400" b="1" dirty="0">
                <a:solidFill>
                  <a:prstClr val="white"/>
                </a:solidFill>
                <a:latin typeface="Arial"/>
              </a:rPr>
              <a:t>Key Bundle</a:t>
            </a:r>
          </a:p>
        </p:txBody>
      </p:sp>
      <p:cxnSp>
        <p:nvCxnSpPr>
          <p:cNvPr id="108" name="Verbinder: gewinkelt 107">
            <a:extLst>
              <a:ext uri="{FF2B5EF4-FFF2-40B4-BE49-F238E27FC236}">
                <a16:creationId xmlns:a16="http://schemas.microsoft.com/office/drawing/2014/main" id="{23F30E09-9FD5-4713-9394-F30EE5586E03}"/>
              </a:ext>
            </a:extLst>
          </p:cNvPr>
          <p:cNvCxnSpPr>
            <a:cxnSpLocks/>
            <a:stCxn id="85" idx="5"/>
            <a:endCxn id="55" idx="2"/>
          </p:cNvCxnSpPr>
          <p:nvPr/>
        </p:nvCxnSpPr>
        <p:spPr>
          <a:xfrm rot="16200000" flipH="1">
            <a:off x="10942701" y="5114342"/>
            <a:ext cx="1446115" cy="1053083"/>
          </a:xfrm>
          <a:prstGeom prst="bentConnector2">
            <a:avLst/>
          </a:prstGeom>
          <a:ln w="1270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2" name="Verbinder: gewinkelt 111">
            <a:extLst>
              <a:ext uri="{FF2B5EF4-FFF2-40B4-BE49-F238E27FC236}">
                <a16:creationId xmlns:a16="http://schemas.microsoft.com/office/drawing/2014/main" id="{6B150707-6380-4631-86DC-9A4039B7F59F}"/>
              </a:ext>
            </a:extLst>
          </p:cNvPr>
          <p:cNvCxnSpPr>
            <a:cxnSpLocks/>
            <a:stCxn id="85" idx="3"/>
            <a:endCxn id="70" idx="2"/>
          </p:cNvCxnSpPr>
          <p:nvPr/>
        </p:nvCxnSpPr>
        <p:spPr>
          <a:xfrm rot="5400000">
            <a:off x="6163716" y="2799501"/>
            <a:ext cx="1461386" cy="5698039"/>
          </a:xfrm>
          <a:prstGeom prst="bentConnector4">
            <a:avLst>
              <a:gd name="adj1" fmla="val 25326"/>
              <a:gd name="adj2" fmla="val 104012"/>
            </a:avLst>
          </a:prstGeom>
          <a:ln w="1270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4" name="Textfeld 41">
            <a:extLst>
              <a:ext uri="{FF2B5EF4-FFF2-40B4-BE49-F238E27FC236}">
                <a16:creationId xmlns:a16="http://schemas.microsoft.com/office/drawing/2014/main" id="{13242E14-4CD9-479C-BD38-CAEABA67B9FB}"/>
              </a:ext>
            </a:extLst>
          </p:cNvPr>
          <p:cNvSpPr txBox="1"/>
          <p:nvPr/>
        </p:nvSpPr>
        <p:spPr>
          <a:xfrm>
            <a:off x="7794981" y="2523073"/>
            <a:ext cx="2320439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create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/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sign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  <a:sym typeface="Gill Sans" pitchFamily="-109" charset="0"/>
            </a:endParaRPr>
          </a:p>
        </p:txBody>
      </p:sp>
      <p:sp>
        <p:nvSpPr>
          <p:cNvPr id="31" name="Abgerundetes Rechteck 35">
            <a:extLst>
              <a:ext uri="{FF2B5EF4-FFF2-40B4-BE49-F238E27FC236}">
                <a16:creationId xmlns:a16="http://schemas.microsoft.com/office/drawing/2014/main" id="{21A03C11-0436-4B43-9873-886F471B82BC}"/>
              </a:ext>
            </a:extLst>
          </p:cNvPr>
          <p:cNvSpPr/>
          <p:nvPr/>
        </p:nvSpPr>
        <p:spPr>
          <a:xfrm>
            <a:off x="3725348" y="8615453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Active</a:t>
            </a:r>
            <a:endParaRPr lang="de-DE" sz="1800" b="1" dirty="0">
              <a:solidFill>
                <a:prstClr val="white"/>
              </a:solidFill>
              <a:latin typeface="Arial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Controller</a:t>
            </a:r>
          </a:p>
        </p:txBody>
      </p:sp>
      <p:sp>
        <p:nvSpPr>
          <p:cNvPr id="34" name="Abgerundetes Rechteck 31">
            <a:extLst>
              <a:ext uri="{FF2B5EF4-FFF2-40B4-BE49-F238E27FC236}">
                <a16:creationId xmlns:a16="http://schemas.microsoft.com/office/drawing/2014/main" id="{4E55A64B-C723-43DA-A8D0-64C7BFFE19AA}"/>
              </a:ext>
            </a:extLst>
          </p:cNvPr>
          <p:cNvSpPr/>
          <p:nvPr/>
        </p:nvSpPr>
        <p:spPr>
          <a:xfrm>
            <a:off x="6703537" y="8615453"/>
            <a:ext cx="1950720" cy="1051560"/>
          </a:xfrm>
          <a:prstGeom prst="roundRect">
            <a:avLst/>
          </a:prstGeom>
          <a:gradFill>
            <a:gsLst>
              <a:gs pos="0">
                <a:srgbClr val="FF0000"/>
              </a:gs>
              <a:gs pos="100000">
                <a:schemeClr val="accent2">
                  <a:lumMod val="20000"/>
                  <a:lumOff val="80000"/>
                </a:schemeClr>
              </a:gs>
            </a:gsLst>
          </a:gra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Standby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Controller</a:t>
            </a:r>
          </a:p>
        </p:txBody>
      </p:sp>
      <p:grpSp>
        <p:nvGrpSpPr>
          <p:cNvPr id="35" name="Gruppieren 34">
            <a:extLst>
              <a:ext uri="{FF2B5EF4-FFF2-40B4-BE49-F238E27FC236}">
                <a16:creationId xmlns:a16="http://schemas.microsoft.com/office/drawing/2014/main" id="{043B9CE8-8FCD-464A-92E1-E6FECB31BD9F}"/>
              </a:ext>
            </a:extLst>
          </p:cNvPr>
          <p:cNvGrpSpPr/>
          <p:nvPr/>
        </p:nvGrpSpPr>
        <p:grpSpPr>
          <a:xfrm>
            <a:off x="12606801" y="8750132"/>
            <a:ext cx="1289724" cy="709690"/>
            <a:chOff x="4444610" y="8136336"/>
            <a:chExt cx="1289724" cy="709690"/>
          </a:xfrm>
        </p:grpSpPr>
        <p:sp>
          <p:nvSpPr>
            <p:cNvPr id="36" name="Abgerundetes Rechteck 88">
              <a:extLst>
                <a:ext uri="{FF2B5EF4-FFF2-40B4-BE49-F238E27FC236}">
                  <a16:creationId xmlns:a16="http://schemas.microsoft.com/office/drawing/2014/main" id="{264DDF62-D943-473F-A03D-9D6A0EABD8F3}"/>
                </a:ext>
              </a:extLst>
            </p:cNvPr>
            <p:cNvSpPr/>
            <p:nvPr/>
          </p:nvSpPr>
          <p:spPr>
            <a:xfrm>
              <a:off x="4649325" y="8136336"/>
              <a:ext cx="1085009" cy="51861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endParaRPr>
            </a:p>
          </p:txBody>
        </p:sp>
        <p:sp>
          <p:nvSpPr>
            <p:cNvPr id="37" name="Abgerundetes Rechteck 89">
              <a:extLst>
                <a:ext uri="{FF2B5EF4-FFF2-40B4-BE49-F238E27FC236}">
                  <a16:creationId xmlns:a16="http://schemas.microsoft.com/office/drawing/2014/main" id="{2541FE6A-24E7-43C0-8BEB-B1A01506850A}"/>
                </a:ext>
              </a:extLst>
            </p:cNvPr>
            <p:cNvSpPr/>
            <p:nvPr/>
          </p:nvSpPr>
          <p:spPr>
            <a:xfrm>
              <a:off x="4551517" y="8229600"/>
              <a:ext cx="1085009" cy="51861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endParaRPr>
            </a:p>
          </p:txBody>
        </p:sp>
        <p:sp>
          <p:nvSpPr>
            <p:cNvPr id="38" name="Abgerundetes Rechteck 91">
              <a:extLst>
                <a:ext uri="{FF2B5EF4-FFF2-40B4-BE49-F238E27FC236}">
                  <a16:creationId xmlns:a16="http://schemas.microsoft.com/office/drawing/2014/main" id="{BE1F4CBF-5D32-471B-8CFB-DA0574C8F36D}"/>
                </a:ext>
              </a:extLst>
            </p:cNvPr>
            <p:cNvSpPr/>
            <p:nvPr/>
          </p:nvSpPr>
          <p:spPr>
            <a:xfrm>
              <a:off x="4444610" y="8327411"/>
              <a:ext cx="1085009" cy="51861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00" b="1" i="0" u="none" strike="noStrike" kern="1200" cap="none" spc="0" normalizeH="0" baseline="0" noProof="0" dirty="0" err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Gill Sans" pitchFamily="-109" charset="0"/>
                </a:rPr>
                <a:t>Agents</a:t>
              </a:r>
              <a:r>
                <a:rPr kumimoji="0" lang="de-DE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Gill Sans" pitchFamily="-109" charset="0"/>
                </a:rPr>
                <a:t> </a:t>
              </a:r>
            </a:p>
          </p:txBody>
        </p:sp>
      </p:grpSp>
      <p:sp>
        <p:nvSpPr>
          <p:cNvPr id="48" name="Rechteck 47">
            <a:extLst>
              <a:ext uri="{FF2B5EF4-FFF2-40B4-BE49-F238E27FC236}">
                <a16:creationId xmlns:a16="http://schemas.microsoft.com/office/drawing/2014/main" id="{52B03F70-A58D-46DC-B7D2-76A64821C891}"/>
              </a:ext>
            </a:extLst>
          </p:cNvPr>
          <p:cNvSpPr/>
          <p:nvPr/>
        </p:nvSpPr>
        <p:spPr>
          <a:xfrm>
            <a:off x="3419062" y="8015517"/>
            <a:ext cx="2531936" cy="215173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cxnSp>
        <p:nvCxnSpPr>
          <p:cNvPr id="17" name="Gerade Verbindung mit Pfeil 16">
            <a:extLst>
              <a:ext uri="{FF2B5EF4-FFF2-40B4-BE49-F238E27FC236}">
                <a16:creationId xmlns:a16="http://schemas.microsoft.com/office/drawing/2014/main" id="{8369C2C9-3603-49AB-A49F-02706C2B1425}"/>
              </a:ext>
            </a:extLst>
          </p:cNvPr>
          <p:cNvCxnSpPr>
            <a:cxnSpLocks/>
            <a:stCxn id="52" idx="4"/>
            <a:endCxn id="57" idx="1"/>
          </p:cNvCxnSpPr>
          <p:nvPr/>
        </p:nvCxnSpPr>
        <p:spPr>
          <a:xfrm flipH="1">
            <a:off x="13231279" y="4875845"/>
            <a:ext cx="5993" cy="573645"/>
          </a:xfrm>
          <a:prstGeom prst="straightConnector1">
            <a:avLst/>
          </a:prstGeom>
          <a:ln w="1270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Gerade Verbindung mit Pfeil 21">
            <a:extLst>
              <a:ext uri="{FF2B5EF4-FFF2-40B4-BE49-F238E27FC236}">
                <a16:creationId xmlns:a16="http://schemas.microsoft.com/office/drawing/2014/main" id="{983041D8-E661-4503-B6FD-2E18FA1B5342}"/>
              </a:ext>
            </a:extLst>
          </p:cNvPr>
          <p:cNvCxnSpPr>
            <a:cxnSpLocks/>
            <a:stCxn id="70" idx="3"/>
            <a:endCxn id="48" idx="0"/>
          </p:cNvCxnSpPr>
          <p:nvPr/>
        </p:nvCxnSpPr>
        <p:spPr>
          <a:xfrm>
            <a:off x="4680789" y="6966013"/>
            <a:ext cx="4241" cy="1049504"/>
          </a:xfrm>
          <a:prstGeom prst="straightConnector1">
            <a:avLst/>
          </a:prstGeom>
          <a:ln w="1270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4" name="Gerade Verbindung mit Pfeil 53">
            <a:extLst>
              <a:ext uri="{FF2B5EF4-FFF2-40B4-BE49-F238E27FC236}">
                <a16:creationId xmlns:a16="http://schemas.microsoft.com/office/drawing/2014/main" id="{EA3F4823-B1E4-4B4E-A6E8-2890AEA716D1}"/>
              </a:ext>
            </a:extLst>
          </p:cNvPr>
          <p:cNvCxnSpPr>
            <a:cxnSpLocks/>
            <a:stCxn id="71" idx="3"/>
            <a:endCxn id="93" idx="0"/>
          </p:cNvCxnSpPr>
          <p:nvPr/>
        </p:nvCxnSpPr>
        <p:spPr>
          <a:xfrm>
            <a:off x="7647442" y="6966013"/>
            <a:ext cx="3014" cy="1049504"/>
          </a:xfrm>
          <a:prstGeom prst="straightConnector1">
            <a:avLst/>
          </a:prstGeom>
          <a:ln w="1270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4" name="Textfeld 41">
            <a:extLst>
              <a:ext uri="{FF2B5EF4-FFF2-40B4-BE49-F238E27FC236}">
                <a16:creationId xmlns:a16="http://schemas.microsoft.com/office/drawing/2014/main" id="{00A5944C-9BE9-4423-8DF3-B44291CF424D}"/>
              </a:ext>
            </a:extLst>
          </p:cNvPr>
          <p:cNvSpPr txBox="1"/>
          <p:nvPr/>
        </p:nvSpPr>
        <p:spPr>
          <a:xfrm>
            <a:off x="7645613" y="7302196"/>
            <a:ext cx="2320439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deploy</a:t>
            </a:r>
          </a:p>
        </p:txBody>
      </p:sp>
      <p:sp>
        <p:nvSpPr>
          <p:cNvPr id="66" name="Textfeld 41">
            <a:extLst>
              <a:ext uri="{FF2B5EF4-FFF2-40B4-BE49-F238E27FC236}">
                <a16:creationId xmlns:a16="http://schemas.microsoft.com/office/drawing/2014/main" id="{97A49190-A159-467E-9C43-6F1FCD95D695}"/>
              </a:ext>
            </a:extLst>
          </p:cNvPr>
          <p:cNvSpPr txBox="1"/>
          <p:nvPr/>
        </p:nvSpPr>
        <p:spPr>
          <a:xfrm>
            <a:off x="4684350" y="7307093"/>
            <a:ext cx="2320439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deploy</a:t>
            </a:r>
          </a:p>
        </p:txBody>
      </p:sp>
      <p:sp>
        <p:nvSpPr>
          <p:cNvPr id="69" name="Textfeld 41">
            <a:extLst>
              <a:ext uri="{FF2B5EF4-FFF2-40B4-BE49-F238E27FC236}">
                <a16:creationId xmlns:a16="http://schemas.microsoft.com/office/drawing/2014/main" id="{D54E5A49-36E0-4233-B4A2-AA6BF5596B20}"/>
              </a:ext>
            </a:extLst>
          </p:cNvPr>
          <p:cNvSpPr txBox="1"/>
          <p:nvPr/>
        </p:nvSpPr>
        <p:spPr>
          <a:xfrm>
            <a:off x="13234004" y="7302196"/>
            <a:ext cx="2320439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deploy</a:t>
            </a:r>
          </a:p>
        </p:txBody>
      </p:sp>
      <p:sp>
        <p:nvSpPr>
          <p:cNvPr id="70" name="Zylinder 69">
            <a:extLst>
              <a:ext uri="{FF2B5EF4-FFF2-40B4-BE49-F238E27FC236}">
                <a16:creationId xmlns:a16="http://schemas.microsoft.com/office/drawing/2014/main" id="{2D4EA3EB-7823-445A-8BA3-D2B313C49CD3}"/>
              </a:ext>
            </a:extLst>
          </p:cNvPr>
          <p:cNvSpPr/>
          <p:nvPr/>
        </p:nvSpPr>
        <p:spPr>
          <a:xfrm>
            <a:off x="4045389" y="5792413"/>
            <a:ext cx="1270800" cy="1173600"/>
          </a:xfrm>
          <a:prstGeom prst="ca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Certificate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sz="1400" b="1" dirty="0">
                <a:solidFill>
                  <a:prstClr val="white"/>
                </a:solidFill>
                <a:latin typeface="Arial"/>
              </a:rPr>
              <a:t>Store</a:t>
            </a:r>
            <a:endParaRPr kumimoji="0" lang="de-DE" sz="1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71" name="Zylinder 70">
            <a:extLst>
              <a:ext uri="{FF2B5EF4-FFF2-40B4-BE49-F238E27FC236}">
                <a16:creationId xmlns:a16="http://schemas.microsoft.com/office/drawing/2014/main" id="{46A585BC-1F25-46B1-8542-BA6C85A0FB0B}"/>
              </a:ext>
            </a:extLst>
          </p:cNvPr>
          <p:cNvSpPr/>
          <p:nvPr/>
        </p:nvSpPr>
        <p:spPr>
          <a:xfrm>
            <a:off x="7012042" y="5792413"/>
            <a:ext cx="1270800" cy="1173600"/>
          </a:xfrm>
          <a:prstGeom prst="ca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Certificate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sz="1400" b="1" dirty="0">
                <a:solidFill>
                  <a:prstClr val="white"/>
                </a:solidFill>
                <a:latin typeface="Arial"/>
              </a:rPr>
              <a:t>Store</a:t>
            </a:r>
            <a:endParaRPr kumimoji="0" lang="de-DE" sz="1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cxnSp>
        <p:nvCxnSpPr>
          <p:cNvPr id="75" name="Gerade Verbindung mit Pfeil 74">
            <a:extLst>
              <a:ext uri="{FF2B5EF4-FFF2-40B4-BE49-F238E27FC236}">
                <a16:creationId xmlns:a16="http://schemas.microsoft.com/office/drawing/2014/main" id="{0DA2088D-0582-4792-95CB-C2E9BB3FF38D}"/>
              </a:ext>
            </a:extLst>
          </p:cNvPr>
          <p:cNvCxnSpPr>
            <a:cxnSpLocks/>
            <a:stCxn id="57" idx="3"/>
            <a:endCxn id="99" idx="0"/>
          </p:cNvCxnSpPr>
          <p:nvPr/>
        </p:nvCxnSpPr>
        <p:spPr>
          <a:xfrm>
            <a:off x="13231279" y="6623090"/>
            <a:ext cx="24933" cy="1805834"/>
          </a:xfrm>
          <a:prstGeom prst="straightConnector1">
            <a:avLst/>
          </a:prstGeom>
          <a:ln w="1270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9" name="Gerade Verbindung mit Pfeil 78">
            <a:extLst>
              <a:ext uri="{FF2B5EF4-FFF2-40B4-BE49-F238E27FC236}">
                <a16:creationId xmlns:a16="http://schemas.microsoft.com/office/drawing/2014/main" id="{C0BFEAF0-867D-4E77-B5D1-1CDFBABEBEA0}"/>
              </a:ext>
            </a:extLst>
          </p:cNvPr>
          <p:cNvCxnSpPr>
            <a:cxnSpLocks/>
            <a:stCxn id="98" idx="4"/>
            <a:endCxn id="71" idx="1"/>
          </p:cNvCxnSpPr>
          <p:nvPr/>
        </p:nvCxnSpPr>
        <p:spPr>
          <a:xfrm>
            <a:off x="7645614" y="5052183"/>
            <a:ext cx="1828" cy="740230"/>
          </a:xfrm>
          <a:prstGeom prst="straightConnector1">
            <a:avLst/>
          </a:prstGeom>
          <a:ln w="1270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3" name="Gerade Verbindung mit Pfeil 82">
            <a:extLst>
              <a:ext uri="{FF2B5EF4-FFF2-40B4-BE49-F238E27FC236}">
                <a16:creationId xmlns:a16="http://schemas.microsoft.com/office/drawing/2014/main" id="{872847EC-D4EF-4D80-8147-CC38BFA8862F}"/>
              </a:ext>
            </a:extLst>
          </p:cNvPr>
          <p:cNvCxnSpPr>
            <a:cxnSpLocks/>
            <a:stCxn id="109" idx="4"/>
            <a:endCxn id="70" idx="1"/>
          </p:cNvCxnSpPr>
          <p:nvPr/>
        </p:nvCxnSpPr>
        <p:spPr>
          <a:xfrm flipH="1">
            <a:off x="4680789" y="5052184"/>
            <a:ext cx="1" cy="740229"/>
          </a:xfrm>
          <a:prstGeom prst="straightConnector1">
            <a:avLst/>
          </a:prstGeom>
          <a:ln w="1270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2" name="Textfeld 91">
            <a:extLst>
              <a:ext uri="{FF2B5EF4-FFF2-40B4-BE49-F238E27FC236}">
                <a16:creationId xmlns:a16="http://schemas.microsoft.com/office/drawing/2014/main" id="{BBD475B4-8035-4C81-9C78-05410687B240}"/>
              </a:ext>
            </a:extLst>
          </p:cNvPr>
          <p:cNvSpPr txBox="1"/>
          <p:nvPr/>
        </p:nvSpPr>
        <p:spPr>
          <a:xfrm>
            <a:off x="3413261" y="8028865"/>
            <a:ext cx="2531937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JS7 Primary Server</a:t>
            </a:r>
          </a:p>
        </p:txBody>
      </p:sp>
      <p:sp>
        <p:nvSpPr>
          <p:cNvPr id="93" name="Rechteck 92">
            <a:extLst>
              <a:ext uri="{FF2B5EF4-FFF2-40B4-BE49-F238E27FC236}">
                <a16:creationId xmlns:a16="http://schemas.microsoft.com/office/drawing/2014/main" id="{4468514A-ECA5-4D2F-BA7C-C3B9AE5F117F}"/>
              </a:ext>
            </a:extLst>
          </p:cNvPr>
          <p:cNvSpPr/>
          <p:nvPr/>
        </p:nvSpPr>
        <p:spPr>
          <a:xfrm>
            <a:off x="6384488" y="8015517"/>
            <a:ext cx="2531936" cy="215173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94" name="Textfeld 93">
            <a:extLst>
              <a:ext uri="{FF2B5EF4-FFF2-40B4-BE49-F238E27FC236}">
                <a16:creationId xmlns:a16="http://schemas.microsoft.com/office/drawing/2014/main" id="{569B218C-1806-4E5D-AF1D-8FCD82531F6E}"/>
              </a:ext>
            </a:extLst>
          </p:cNvPr>
          <p:cNvSpPr txBox="1"/>
          <p:nvPr/>
        </p:nvSpPr>
        <p:spPr>
          <a:xfrm>
            <a:off x="6353335" y="8022559"/>
            <a:ext cx="2558765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JS7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Secondary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Server</a:t>
            </a:r>
          </a:p>
        </p:txBody>
      </p:sp>
      <p:sp>
        <p:nvSpPr>
          <p:cNvPr id="97" name="Rechteck 96">
            <a:extLst>
              <a:ext uri="{FF2B5EF4-FFF2-40B4-BE49-F238E27FC236}">
                <a16:creationId xmlns:a16="http://schemas.microsoft.com/office/drawing/2014/main" id="{A8A8E323-D21F-43E8-B482-E04AA28A736E}"/>
              </a:ext>
            </a:extLst>
          </p:cNvPr>
          <p:cNvSpPr/>
          <p:nvPr/>
        </p:nvSpPr>
        <p:spPr>
          <a:xfrm>
            <a:off x="12267676" y="8407014"/>
            <a:ext cx="1977071" cy="146843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99" name="Textfeld 98">
            <a:extLst>
              <a:ext uri="{FF2B5EF4-FFF2-40B4-BE49-F238E27FC236}">
                <a16:creationId xmlns:a16="http://schemas.microsoft.com/office/drawing/2014/main" id="{2E2BC0B7-8766-49B7-8E8F-31A84DA87100}"/>
              </a:ext>
            </a:extLst>
          </p:cNvPr>
          <p:cNvSpPr txBox="1"/>
          <p:nvPr/>
        </p:nvSpPr>
        <p:spPr>
          <a:xfrm>
            <a:off x="12267676" y="8428924"/>
            <a:ext cx="1977071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Application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Server</a:t>
            </a:r>
          </a:p>
        </p:txBody>
      </p:sp>
      <p:sp>
        <p:nvSpPr>
          <p:cNvPr id="100" name="Textfeld 99">
            <a:extLst>
              <a:ext uri="{FF2B5EF4-FFF2-40B4-BE49-F238E27FC236}">
                <a16:creationId xmlns:a16="http://schemas.microsoft.com/office/drawing/2014/main" id="{0AFD29F7-3377-4D88-AF94-3B62C8365981}"/>
              </a:ext>
            </a:extLst>
          </p:cNvPr>
          <p:cNvSpPr txBox="1"/>
          <p:nvPr/>
        </p:nvSpPr>
        <p:spPr>
          <a:xfrm>
            <a:off x="3397621" y="2238791"/>
            <a:ext cx="5237875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de-DE" sz="1400" dirty="0">
                <a:solidFill>
                  <a:prstClr val="black"/>
                </a:solidFill>
                <a:latin typeface="Arial"/>
                <a:ea typeface="ヒラギノ角ゴ Pro W3" pitchFamily="-109" charset="-128"/>
                <a:cs typeface="Arial"/>
              </a:rPr>
              <a:t>JS7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Interface Server</a:t>
            </a:r>
          </a:p>
        </p:txBody>
      </p:sp>
      <p:sp>
        <p:nvSpPr>
          <p:cNvPr id="101" name="Textfeld 41">
            <a:extLst>
              <a:ext uri="{FF2B5EF4-FFF2-40B4-BE49-F238E27FC236}">
                <a16:creationId xmlns:a16="http://schemas.microsoft.com/office/drawing/2014/main" id="{515F7863-818F-47AA-B4AD-7CBD5137ACA1}"/>
              </a:ext>
            </a:extLst>
          </p:cNvPr>
          <p:cNvSpPr txBox="1"/>
          <p:nvPr/>
        </p:nvSpPr>
        <p:spPr>
          <a:xfrm>
            <a:off x="7794981" y="3454092"/>
            <a:ext cx="2320439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create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/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sign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  <a:sym typeface="Gill Sans" pitchFamily="-109" charset="0"/>
            </a:endParaRPr>
          </a:p>
        </p:txBody>
      </p:sp>
      <p:grpSp>
        <p:nvGrpSpPr>
          <p:cNvPr id="2" name="Gruppieren 1">
            <a:extLst>
              <a:ext uri="{FF2B5EF4-FFF2-40B4-BE49-F238E27FC236}">
                <a16:creationId xmlns:a16="http://schemas.microsoft.com/office/drawing/2014/main" id="{940B0DE1-5C79-4AA1-B1DB-165D85A4AB41}"/>
              </a:ext>
            </a:extLst>
          </p:cNvPr>
          <p:cNvGrpSpPr/>
          <p:nvPr/>
        </p:nvGrpSpPr>
        <p:grpSpPr>
          <a:xfrm>
            <a:off x="11956763" y="3958406"/>
            <a:ext cx="2267480" cy="1282886"/>
            <a:chOff x="14410032" y="8028564"/>
            <a:chExt cx="2267480" cy="1282886"/>
          </a:xfrm>
        </p:grpSpPr>
        <p:sp>
          <p:nvSpPr>
            <p:cNvPr id="49" name="Ellipse 48">
              <a:extLst>
                <a:ext uri="{FF2B5EF4-FFF2-40B4-BE49-F238E27FC236}">
                  <a16:creationId xmlns:a16="http://schemas.microsoft.com/office/drawing/2014/main" id="{2825A48B-B373-410E-92D1-AC0CE9535DDF}"/>
                </a:ext>
              </a:extLst>
            </p:cNvPr>
            <p:cNvSpPr/>
            <p:nvPr/>
          </p:nvSpPr>
          <p:spPr>
            <a:xfrm>
              <a:off x="14410032" y="8394011"/>
              <a:ext cx="1973943" cy="917439"/>
            </a:xfrm>
            <a:prstGeom prst="ellipse">
              <a:avLst/>
            </a:prstGeom>
            <a:gradFill>
              <a:gsLst>
                <a:gs pos="0">
                  <a:schemeClr val="accent2">
                    <a:lumMod val="60000"/>
                    <a:lumOff val="40000"/>
                  </a:schemeClr>
                </a:gs>
                <a:gs pos="100000">
                  <a:srgbClr val="FF0000"/>
                </a:gs>
              </a:gsLst>
            </a:gra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r>
                <a:rPr lang="de-DE" sz="1400" b="1" dirty="0">
                  <a:solidFill>
                    <a:prstClr val="white"/>
                  </a:solidFill>
                  <a:latin typeface="Arial"/>
                </a:rPr>
                <a:t>Agent</a:t>
              </a:r>
              <a:br>
                <a:rPr lang="de-DE" sz="1400" b="1" dirty="0">
                  <a:solidFill>
                    <a:prstClr val="white"/>
                  </a:solidFill>
                  <a:latin typeface="Arial"/>
                </a:rPr>
              </a:br>
              <a:r>
                <a:rPr lang="de-DE" sz="1400" b="1" dirty="0">
                  <a:solidFill>
                    <a:prstClr val="white"/>
                  </a:solidFill>
                  <a:latin typeface="Arial"/>
                </a:rPr>
                <a:t>Private Key</a:t>
              </a:r>
            </a:p>
          </p:txBody>
        </p:sp>
        <p:sp>
          <p:nvSpPr>
            <p:cNvPr id="51" name="Ellipse 50">
              <a:extLst>
                <a:ext uri="{FF2B5EF4-FFF2-40B4-BE49-F238E27FC236}">
                  <a16:creationId xmlns:a16="http://schemas.microsoft.com/office/drawing/2014/main" id="{A604DB5B-3CA1-49A3-B179-548ECECEFFA9}"/>
                </a:ext>
              </a:extLst>
            </p:cNvPr>
            <p:cNvSpPr/>
            <p:nvPr/>
          </p:nvSpPr>
          <p:spPr>
            <a:xfrm>
              <a:off x="14551543" y="8228545"/>
              <a:ext cx="1973943" cy="917439"/>
            </a:xfrm>
            <a:prstGeom prst="ellipse">
              <a:avLst/>
            </a:prstGeom>
            <a:gradFill>
              <a:gsLst>
                <a:gs pos="0">
                  <a:schemeClr val="accent2">
                    <a:lumMod val="60000"/>
                    <a:lumOff val="40000"/>
                  </a:schemeClr>
                </a:gs>
                <a:gs pos="100000">
                  <a:srgbClr val="FF0000"/>
                </a:gs>
              </a:gsLst>
            </a:gra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r>
                <a:rPr lang="de-DE" sz="1400" b="1" dirty="0">
                  <a:solidFill>
                    <a:prstClr val="white"/>
                  </a:solidFill>
                  <a:latin typeface="Arial"/>
                </a:rPr>
                <a:t>Agent</a:t>
              </a:r>
              <a:br>
                <a:rPr lang="de-DE" sz="1400" b="1" dirty="0">
                  <a:solidFill>
                    <a:prstClr val="white"/>
                  </a:solidFill>
                  <a:latin typeface="Arial"/>
                </a:rPr>
              </a:br>
              <a:r>
                <a:rPr lang="de-DE" sz="1400" b="1" dirty="0">
                  <a:solidFill>
                    <a:prstClr val="white"/>
                  </a:solidFill>
                  <a:latin typeface="Arial"/>
                </a:rPr>
                <a:t>Private Key</a:t>
              </a:r>
            </a:p>
          </p:txBody>
        </p:sp>
        <p:sp>
          <p:nvSpPr>
            <p:cNvPr id="52" name="Ellipse 51">
              <a:extLst>
                <a:ext uri="{FF2B5EF4-FFF2-40B4-BE49-F238E27FC236}">
                  <a16:creationId xmlns:a16="http://schemas.microsoft.com/office/drawing/2014/main" id="{E41EEB67-B11B-44D5-A7AE-A06587314502}"/>
                </a:ext>
              </a:extLst>
            </p:cNvPr>
            <p:cNvSpPr/>
            <p:nvPr/>
          </p:nvSpPr>
          <p:spPr>
            <a:xfrm>
              <a:off x="14703569" y="8028564"/>
              <a:ext cx="1973943" cy="917439"/>
            </a:xfrm>
            <a:prstGeom prst="ellipse">
              <a:avLst/>
            </a:prstGeom>
            <a:gradFill>
              <a:gsLst>
                <a:gs pos="0">
                  <a:schemeClr val="accent2">
                    <a:lumMod val="60000"/>
                    <a:lumOff val="40000"/>
                  </a:schemeClr>
                </a:gs>
                <a:gs pos="100000">
                  <a:srgbClr val="FF0000"/>
                </a:gs>
              </a:gsLst>
            </a:gra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r>
                <a:rPr lang="de-DE" sz="1400" b="1" dirty="0">
                  <a:solidFill>
                    <a:prstClr val="white"/>
                  </a:solidFill>
                  <a:latin typeface="Arial"/>
                </a:rPr>
                <a:t>Agent</a:t>
              </a:r>
              <a:br>
                <a:rPr lang="de-DE" sz="1400" b="1" dirty="0">
                  <a:solidFill>
                    <a:prstClr val="white"/>
                  </a:solidFill>
                  <a:latin typeface="Arial"/>
                </a:rPr>
              </a:br>
              <a:r>
                <a:rPr lang="de-DE" sz="1400" b="1" dirty="0">
                  <a:solidFill>
                    <a:prstClr val="white"/>
                  </a:solidFill>
                  <a:latin typeface="Arial"/>
                </a:rPr>
                <a:t>Key Bundles</a:t>
              </a:r>
            </a:p>
          </p:txBody>
        </p:sp>
      </p:grpSp>
      <p:grpSp>
        <p:nvGrpSpPr>
          <p:cNvPr id="6" name="Gruppieren 5">
            <a:extLst>
              <a:ext uri="{FF2B5EF4-FFF2-40B4-BE49-F238E27FC236}">
                <a16:creationId xmlns:a16="http://schemas.microsoft.com/office/drawing/2014/main" id="{D4CF4F5B-17FD-4A37-9BF9-E1194AE5B68D}"/>
              </a:ext>
            </a:extLst>
          </p:cNvPr>
          <p:cNvGrpSpPr/>
          <p:nvPr/>
        </p:nvGrpSpPr>
        <p:grpSpPr>
          <a:xfrm>
            <a:off x="12192300" y="5449490"/>
            <a:ext cx="1674379" cy="1501252"/>
            <a:chOff x="10050176" y="7521329"/>
            <a:chExt cx="1674379" cy="1501252"/>
          </a:xfrm>
        </p:grpSpPr>
        <p:sp>
          <p:nvSpPr>
            <p:cNvPr id="55" name="Zylinder 54">
              <a:extLst>
                <a:ext uri="{FF2B5EF4-FFF2-40B4-BE49-F238E27FC236}">
                  <a16:creationId xmlns:a16="http://schemas.microsoft.com/office/drawing/2014/main" id="{3741AB0C-8822-4077-9B05-526FD4EF3EA4}"/>
                </a:ext>
              </a:extLst>
            </p:cNvPr>
            <p:cNvSpPr/>
            <p:nvPr/>
          </p:nvSpPr>
          <p:spPr>
            <a:xfrm>
              <a:off x="10050176" y="7848981"/>
              <a:ext cx="1270800" cy="1173600"/>
            </a:xfrm>
            <a:prstGeom prst="can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36000" tIns="0" rIns="36000" bIns="0"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4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Gill Sans" pitchFamily="-109" charset="0"/>
                </a:rPr>
                <a:t>Certificate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de-DE" sz="1400" b="1" dirty="0">
                  <a:solidFill>
                    <a:prstClr val="white"/>
                  </a:solidFill>
                  <a:latin typeface="Arial"/>
                </a:rPr>
                <a:t>Stores</a:t>
              </a:r>
              <a:endPara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endParaRPr>
            </a:p>
          </p:txBody>
        </p:sp>
        <p:sp>
          <p:nvSpPr>
            <p:cNvPr id="56" name="Zylinder 55">
              <a:extLst>
                <a:ext uri="{FF2B5EF4-FFF2-40B4-BE49-F238E27FC236}">
                  <a16:creationId xmlns:a16="http://schemas.microsoft.com/office/drawing/2014/main" id="{3A53D7DA-7C2E-412F-B909-37CC2755D2D5}"/>
                </a:ext>
              </a:extLst>
            </p:cNvPr>
            <p:cNvSpPr/>
            <p:nvPr/>
          </p:nvSpPr>
          <p:spPr>
            <a:xfrm>
              <a:off x="10235853" y="7662827"/>
              <a:ext cx="1270800" cy="1173600"/>
            </a:xfrm>
            <a:prstGeom prst="can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36000" tIns="0" rIns="36000" bIns="0"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endParaRPr>
            </a:p>
          </p:txBody>
        </p:sp>
        <p:sp>
          <p:nvSpPr>
            <p:cNvPr id="57" name="Zylinder 56">
              <a:extLst>
                <a:ext uri="{FF2B5EF4-FFF2-40B4-BE49-F238E27FC236}">
                  <a16:creationId xmlns:a16="http://schemas.microsoft.com/office/drawing/2014/main" id="{E15259F9-E24A-4B1C-9AE9-845F2CDA675B}"/>
                </a:ext>
              </a:extLst>
            </p:cNvPr>
            <p:cNvSpPr/>
            <p:nvPr/>
          </p:nvSpPr>
          <p:spPr>
            <a:xfrm>
              <a:off x="10453755" y="7521329"/>
              <a:ext cx="1270800" cy="1173600"/>
            </a:xfrm>
            <a:prstGeom prst="can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36000" tIns="0" rIns="36000" bIns="0"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4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Gill Sans" pitchFamily="-109" charset="0"/>
                </a:rPr>
                <a:t>Certificate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de-DE" sz="1400" b="1" dirty="0">
                  <a:solidFill>
                    <a:prstClr val="white"/>
                  </a:solidFill>
                  <a:latin typeface="Arial"/>
                </a:rPr>
                <a:t>Stores</a:t>
              </a:r>
              <a:endPara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0367672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Inhaltsplatzhalter 27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de-CH" dirty="0"/>
              <a:t>Secure Connections</a:t>
            </a:r>
          </a:p>
          <a:p>
            <a:pPr lvl="1"/>
            <a:r>
              <a:rPr lang="de-CH" sz="1800" dirty="0"/>
              <a:t>Network Connections</a:t>
            </a:r>
          </a:p>
          <a:p>
            <a:pPr lvl="1"/>
            <a:r>
              <a:rPr lang="de-CH" sz="1800" dirty="0"/>
              <a:t>Certificate </a:t>
            </a:r>
            <a:r>
              <a:rPr lang="de-CH" sz="1800" dirty="0" err="1"/>
              <a:t>Preparation</a:t>
            </a:r>
            <a:endParaRPr lang="de-CH" sz="1800" dirty="0"/>
          </a:p>
          <a:p>
            <a:pPr lvl="1"/>
            <a:r>
              <a:rPr lang="de-CH" sz="1800" dirty="0"/>
              <a:t>Certificate </a:t>
            </a:r>
            <a:r>
              <a:rPr lang="de-CH" sz="1800" dirty="0" err="1"/>
              <a:t>Deployment</a:t>
            </a:r>
            <a:endParaRPr lang="de-CH" sz="1800" dirty="0"/>
          </a:p>
          <a:p>
            <a:pPr marL="279354" lvl="1" indent="0">
              <a:buNone/>
            </a:pPr>
            <a:endParaRPr lang="de-CH" sz="1800" dirty="0"/>
          </a:p>
          <a:p>
            <a:r>
              <a:rPr lang="de-CH" dirty="0"/>
              <a:t>Secure Access</a:t>
            </a:r>
          </a:p>
          <a:p>
            <a:pPr lvl="1"/>
            <a:r>
              <a:rPr lang="de-CH" sz="1800" dirty="0"/>
              <a:t>Identity and Access Management</a:t>
            </a:r>
          </a:p>
          <a:p>
            <a:pPr lvl="1"/>
            <a:r>
              <a:rPr lang="de-CH" sz="1800" dirty="0"/>
              <a:t>User Account and </a:t>
            </a:r>
            <a:r>
              <a:rPr lang="de-CH" sz="1800" dirty="0" err="1"/>
              <a:t>Role</a:t>
            </a:r>
            <a:r>
              <a:rPr lang="de-CH" sz="1800" dirty="0"/>
              <a:t> Management</a:t>
            </a:r>
          </a:p>
          <a:p>
            <a:pPr lvl="1"/>
            <a:r>
              <a:rPr lang="de-CH" sz="1800" dirty="0"/>
              <a:t>Use </a:t>
            </a:r>
            <a:r>
              <a:rPr lang="de-CH" sz="1800" dirty="0" err="1"/>
              <a:t>of</a:t>
            </a:r>
            <a:r>
              <a:rPr lang="de-CH" sz="1800" dirty="0"/>
              <a:t> Identity Services</a:t>
            </a:r>
          </a:p>
          <a:p>
            <a:pPr lvl="1"/>
            <a:r>
              <a:rPr lang="de-CH" sz="1800" dirty="0"/>
              <a:t>Certificate </a:t>
            </a:r>
            <a:r>
              <a:rPr lang="de-CH" sz="1800" dirty="0" err="1"/>
              <a:t>based</a:t>
            </a:r>
            <a:r>
              <a:rPr lang="de-CH" sz="1800" dirty="0"/>
              <a:t> Authentication</a:t>
            </a:r>
          </a:p>
          <a:p>
            <a:pPr lvl="1"/>
            <a:r>
              <a:rPr lang="de-CH" sz="1800" dirty="0"/>
              <a:t>FIDO2 Authentication</a:t>
            </a:r>
          </a:p>
          <a:p>
            <a:pPr marL="279354" lvl="1" indent="0">
              <a:buNone/>
            </a:pPr>
            <a:endParaRPr lang="de-CH" sz="1800" dirty="0"/>
          </a:p>
          <a:p>
            <a:r>
              <a:rPr lang="de-CH" dirty="0"/>
              <a:t>Secure Operation</a:t>
            </a:r>
          </a:p>
          <a:p>
            <a:pPr lvl="1"/>
            <a:r>
              <a:rPr lang="de-CH" sz="1800" dirty="0"/>
              <a:t>Secure </a:t>
            </a:r>
            <a:r>
              <a:rPr lang="de-CH" sz="1800" dirty="0" err="1"/>
              <a:t>Deployment</a:t>
            </a:r>
            <a:r>
              <a:rPr lang="de-CH" sz="1800" dirty="0"/>
              <a:t>: Security Level Low</a:t>
            </a:r>
          </a:p>
          <a:p>
            <a:pPr lvl="1"/>
            <a:r>
              <a:rPr lang="de-CH" sz="1800" dirty="0"/>
              <a:t>Secure </a:t>
            </a:r>
            <a:r>
              <a:rPr lang="de-CH" sz="1800" dirty="0" err="1"/>
              <a:t>Deployment</a:t>
            </a:r>
            <a:r>
              <a:rPr lang="de-CH" sz="1800" dirty="0"/>
              <a:t>: Security Level Medium</a:t>
            </a:r>
          </a:p>
          <a:p>
            <a:pPr lvl="1"/>
            <a:r>
              <a:rPr lang="de-CH" sz="1800" dirty="0"/>
              <a:t>Secure </a:t>
            </a:r>
            <a:r>
              <a:rPr lang="de-CH" sz="1800" dirty="0" err="1"/>
              <a:t>Deployment</a:t>
            </a:r>
            <a:r>
              <a:rPr lang="de-CH" sz="1800" dirty="0"/>
              <a:t>: Security Level High</a:t>
            </a:r>
            <a:endParaRPr lang="de-DE" sz="1800" dirty="0"/>
          </a:p>
          <a:p>
            <a:pPr lvl="1"/>
            <a:r>
              <a:rPr lang="de-DE" sz="1800" dirty="0"/>
              <a:t>Secure Roll-out</a:t>
            </a:r>
          </a:p>
          <a:p>
            <a:pPr marL="279354" lvl="1" indent="0">
              <a:buNone/>
            </a:pPr>
            <a:endParaRPr lang="de-CH" sz="2200" dirty="0"/>
          </a:p>
          <a:p>
            <a:endParaRPr lang="de-DE" sz="600" dirty="0"/>
          </a:p>
          <a:p>
            <a:pPr lvl="1"/>
            <a:endParaRPr lang="de-DE" sz="600" dirty="0"/>
          </a:p>
        </p:txBody>
      </p:sp>
      <p:sp>
        <p:nvSpPr>
          <p:cNvPr id="27" name="Titel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JS7 JobScheduler</a:t>
            </a:r>
          </a:p>
        </p:txBody>
      </p:sp>
      <p:sp>
        <p:nvSpPr>
          <p:cNvPr id="30" name="Inhaltsplatzhalter 29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1" name="Inhaltsplatzhalter 30"/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l"/>
            <a:fld id="{338290F6-9EEA-4939-92A4-98C369575716}" type="slidenum">
              <a:rPr lang="de-DE" smtClean="0">
                <a:solidFill>
                  <a:prstClr val="white"/>
                </a:solidFill>
              </a:rPr>
              <a:pPr algn="l"/>
              <a:t>6</a:t>
            </a:fld>
            <a:endParaRPr lang="de-DE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728434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Rechteck: abgerundete Ecken 33">
            <a:extLst>
              <a:ext uri="{FF2B5EF4-FFF2-40B4-BE49-F238E27FC236}">
                <a16:creationId xmlns:a16="http://schemas.microsoft.com/office/drawing/2014/main" id="{12E729C3-5880-4A1C-96F0-28FEE7F66EE0}"/>
              </a:ext>
            </a:extLst>
          </p:cNvPr>
          <p:cNvSpPr/>
          <p:nvPr/>
        </p:nvSpPr>
        <p:spPr>
          <a:xfrm>
            <a:off x="4739429" y="6474979"/>
            <a:ext cx="10676582" cy="3764850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0" name="Rechteck 49"/>
          <p:cNvSpPr/>
          <p:nvPr/>
        </p:nvSpPr>
        <p:spPr>
          <a:xfrm>
            <a:off x="3419061" y="2216910"/>
            <a:ext cx="12404035" cy="835742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33" name="Inhaltsplatzhalter 32"/>
          <p:cNvSpPr>
            <a:spLocks noGrp="1"/>
          </p:cNvSpPr>
          <p:nvPr>
            <p:ph sz="quarter" idx="11"/>
          </p:nvPr>
        </p:nvSpPr>
        <p:spPr>
          <a:xfrm>
            <a:off x="342933" y="2400300"/>
            <a:ext cx="2966937" cy="8001000"/>
          </a:xfrm>
        </p:spPr>
        <p:txBody>
          <a:bodyPr/>
          <a:lstStyle/>
          <a:p>
            <a:pPr marL="0" indent="0">
              <a:buNone/>
            </a:pPr>
            <a:r>
              <a:rPr lang="de-DE" sz="1700" b="1" dirty="0" err="1"/>
              <a:t>Built</a:t>
            </a:r>
            <a:r>
              <a:rPr lang="de-DE" sz="1700" b="1" dirty="0"/>
              <a:t>-in Identity Services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sz="1700" dirty="0"/>
              <a:t>JOC Cockpit </a:t>
            </a:r>
            <a:r>
              <a:rPr lang="de-DE" sz="1700" dirty="0" err="1"/>
              <a:t>offers</a:t>
            </a:r>
            <a:r>
              <a:rPr lang="de-DE" sz="1700" dirty="0"/>
              <a:t> </a:t>
            </a:r>
            <a:r>
              <a:rPr lang="de-DE" sz="1700" dirty="0" err="1"/>
              <a:t>built</a:t>
            </a:r>
            <a:r>
              <a:rPr lang="de-DE" sz="1700" dirty="0"/>
              <a:t>-in </a:t>
            </a:r>
            <a:r>
              <a:rPr lang="de-DE" sz="1700" dirty="0" err="1"/>
              <a:t>user</a:t>
            </a:r>
            <a:r>
              <a:rPr lang="de-DE" sz="1700" dirty="0"/>
              <a:t> </a:t>
            </a:r>
            <a:r>
              <a:rPr lang="de-DE" sz="1700" dirty="0" err="1"/>
              <a:t>management</a:t>
            </a:r>
            <a:r>
              <a:rPr lang="de-DE" sz="1700" dirty="0"/>
              <a:t> </a:t>
            </a:r>
            <a:r>
              <a:rPr lang="de-DE" sz="1700" dirty="0" err="1"/>
              <a:t>with</a:t>
            </a:r>
            <a:r>
              <a:rPr lang="de-DE" sz="1700" dirty="0"/>
              <a:t> </a:t>
            </a:r>
            <a:r>
              <a:rPr lang="de-DE" sz="1700" dirty="0" err="1"/>
              <a:t>its</a:t>
            </a:r>
            <a:r>
              <a:rPr lang="de-DE" sz="1700" dirty="0"/>
              <a:t> Database Service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sz="1700" dirty="0"/>
              <a:t>JOC Cockpit </a:t>
            </a:r>
            <a:r>
              <a:rPr lang="de-DE" sz="1700" dirty="0" err="1"/>
              <a:t>integrates</a:t>
            </a:r>
            <a:r>
              <a:rPr lang="de-DE" sz="1700" dirty="0"/>
              <a:t> </a:t>
            </a:r>
            <a:r>
              <a:rPr lang="de-DE" sz="1700" dirty="0" err="1"/>
              <a:t>with</a:t>
            </a:r>
            <a:r>
              <a:rPr lang="de-DE" sz="1700" dirty="0"/>
              <a:t> LDAP Directory Services such </a:t>
            </a:r>
            <a:r>
              <a:rPr lang="de-DE" sz="1700" dirty="0" err="1"/>
              <a:t>as</a:t>
            </a:r>
            <a:r>
              <a:rPr lang="de-DE" sz="1700" dirty="0"/>
              <a:t> Microsoft </a:t>
            </a:r>
            <a:r>
              <a:rPr lang="de-DE" sz="1700" dirty="0" err="1"/>
              <a:t>Active</a:t>
            </a:r>
            <a:r>
              <a:rPr lang="de-DE" sz="1700" dirty="0"/>
              <a:t> Directory</a:t>
            </a:r>
            <a:r>
              <a:rPr lang="de-DE" sz="1800" b="0" i="0" dirty="0">
                <a:solidFill>
                  <a:schemeClr val="tx1"/>
                </a:solidFill>
                <a:effectLst/>
                <a:latin typeface="+mj-lt"/>
              </a:rPr>
              <a:t>®</a:t>
            </a:r>
            <a:r>
              <a:rPr lang="de-DE" sz="1700" dirty="0"/>
              <a:t> and </a:t>
            </a:r>
            <a:r>
              <a:rPr lang="de-DE" sz="1700" dirty="0" err="1"/>
              <a:t>OpenLDAP</a:t>
            </a:r>
            <a:r>
              <a:rPr lang="de-DE" sz="1700" dirty="0"/>
              <a:t>.</a:t>
            </a:r>
            <a:r>
              <a:rPr lang="de-DE" sz="1800" b="0" i="0" dirty="0">
                <a:solidFill>
                  <a:schemeClr val="tx1"/>
                </a:solidFill>
                <a:effectLst/>
                <a:latin typeface="+mj-lt"/>
              </a:rPr>
              <a:t>®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sz="1700" dirty="0"/>
              <a:t>LDAP </a:t>
            </a:r>
            <a:r>
              <a:rPr lang="de-DE" sz="1700" dirty="0" err="1"/>
              <a:t>connections</a:t>
            </a:r>
            <a:r>
              <a:rPr lang="de-DE" sz="1700" dirty="0"/>
              <a:t> </a:t>
            </a:r>
            <a:r>
              <a:rPr lang="de-DE" sz="1700" dirty="0" err="1"/>
              <a:t>can</a:t>
            </a:r>
            <a:r>
              <a:rPr lang="de-DE" sz="1700" dirty="0"/>
              <a:t> </a:t>
            </a:r>
            <a:r>
              <a:rPr lang="de-DE" sz="1700" dirty="0" err="1"/>
              <a:t>be</a:t>
            </a:r>
            <a:r>
              <a:rPr lang="de-DE" sz="1700" dirty="0"/>
              <a:t> </a:t>
            </a:r>
            <a:r>
              <a:rPr lang="de-DE" sz="1700" dirty="0" err="1"/>
              <a:t>configured</a:t>
            </a:r>
            <a:r>
              <a:rPr lang="de-DE" sz="1700" dirty="0"/>
              <a:t> </a:t>
            </a:r>
            <a:r>
              <a:rPr lang="de-DE" sz="1700" dirty="0" err="1"/>
              <a:t>for</a:t>
            </a:r>
            <a:r>
              <a:rPr lang="de-DE" sz="1700" dirty="0"/>
              <a:t> TLS and SSL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sz="1700" dirty="0"/>
              <a:t>JOC Cockpit </a:t>
            </a:r>
            <a:r>
              <a:rPr lang="de-DE" sz="1700" dirty="0" err="1"/>
              <a:t>allows</a:t>
            </a:r>
            <a:r>
              <a:rPr lang="de-DE" sz="1700" dirty="0"/>
              <a:t> </a:t>
            </a:r>
            <a:r>
              <a:rPr lang="de-DE" sz="1700" dirty="0" err="1"/>
              <a:t>authenti-cation</a:t>
            </a:r>
            <a:r>
              <a:rPr lang="de-DE" sz="1700" dirty="0"/>
              <a:t> </a:t>
            </a:r>
            <a:r>
              <a:rPr lang="de-DE" sz="1700" dirty="0" err="1"/>
              <a:t>with</a:t>
            </a:r>
            <a:r>
              <a:rPr lang="de-DE" sz="1700" dirty="0"/>
              <a:t> OIDC </a:t>
            </a:r>
            <a:r>
              <a:rPr lang="de-DE" sz="1700" dirty="0" err="1"/>
              <a:t>based</a:t>
            </a:r>
            <a:r>
              <a:rPr lang="de-DE" sz="1700" dirty="0"/>
              <a:t> Identity Providers, e.g. Azure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sz="1700" dirty="0"/>
              <a:t>JOC Cockpit </a:t>
            </a:r>
            <a:r>
              <a:rPr lang="de-DE" sz="1700" dirty="0" err="1"/>
              <a:t>offers</a:t>
            </a:r>
            <a:r>
              <a:rPr lang="de-DE" sz="1700" dirty="0"/>
              <a:t> Single </a:t>
            </a:r>
            <a:r>
              <a:rPr lang="de-DE" sz="1700" dirty="0" err="1"/>
              <a:t>Sign</a:t>
            </a:r>
            <a:r>
              <a:rPr lang="de-DE" sz="1700" dirty="0"/>
              <a:t>-On </a:t>
            </a:r>
            <a:r>
              <a:rPr lang="de-DE" sz="1700" dirty="0" err="1"/>
              <a:t>based</a:t>
            </a:r>
            <a:r>
              <a:rPr lang="de-DE" sz="1700" dirty="0"/>
              <a:t> on OIDC</a:t>
            </a:r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br>
              <a:rPr lang="de-DE" sz="1700" dirty="0"/>
            </a:br>
            <a:r>
              <a:rPr lang="de-DE" sz="1700" b="1" dirty="0"/>
              <a:t>External Identity Services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sz="1700" dirty="0" err="1"/>
              <a:t>HashiCorp</a:t>
            </a:r>
            <a:r>
              <a:rPr lang="de-DE" sz="1700" b="0" i="0" dirty="0">
                <a:solidFill>
                  <a:srgbClr val="000000"/>
                </a:solidFill>
                <a:effectLst/>
                <a:latin typeface="+mj-lt"/>
              </a:rPr>
              <a:t>®</a:t>
            </a:r>
            <a:r>
              <a:rPr lang="de-DE" sz="1700" dirty="0"/>
              <a:t> </a:t>
            </a:r>
            <a:r>
              <a:rPr lang="de-DE" sz="1700" dirty="0" err="1"/>
              <a:t>Vault</a:t>
            </a:r>
            <a:r>
              <a:rPr lang="de-DE" sz="1700" dirty="0"/>
              <a:t> and </a:t>
            </a:r>
            <a:r>
              <a:rPr lang="de-DE" sz="1700" dirty="0" err="1"/>
              <a:t>Keycloak</a:t>
            </a:r>
            <a:r>
              <a:rPr lang="de-DE" sz="1700" b="0" i="0" dirty="0">
                <a:solidFill>
                  <a:srgbClr val="000000"/>
                </a:solidFill>
                <a:effectLst/>
                <a:latin typeface="+mj-lt"/>
              </a:rPr>
              <a:t>®</a:t>
            </a:r>
            <a:r>
              <a:rPr lang="de-DE" sz="1700" dirty="0"/>
              <a:t> </a:t>
            </a:r>
            <a:r>
              <a:rPr lang="de-DE" sz="1700" dirty="0" err="1"/>
              <a:t>are</a:t>
            </a:r>
            <a:r>
              <a:rPr lang="de-DE" sz="1700" dirty="0"/>
              <a:t> </a:t>
            </a:r>
            <a:r>
              <a:rPr lang="de-DE" sz="1700" dirty="0" err="1"/>
              <a:t>integrated</a:t>
            </a:r>
            <a:r>
              <a:rPr lang="de-DE" sz="1700" dirty="0"/>
              <a:t> </a:t>
            </a:r>
            <a:r>
              <a:rPr lang="de-DE" sz="1700" dirty="0" err="1"/>
              <a:t>by</a:t>
            </a:r>
            <a:r>
              <a:rPr lang="de-DE" sz="1700" dirty="0"/>
              <a:t> </a:t>
            </a:r>
            <a:r>
              <a:rPr lang="de-DE" sz="1700" dirty="0" err="1"/>
              <a:t>their</a:t>
            </a:r>
            <a:r>
              <a:rPr lang="de-DE" sz="1700" dirty="0"/>
              <a:t> </a:t>
            </a:r>
            <a:r>
              <a:rPr lang="de-DE" sz="1700" dirty="0" err="1"/>
              <a:t>respective</a:t>
            </a:r>
            <a:r>
              <a:rPr lang="de-DE" sz="1700" dirty="0"/>
              <a:t> REST API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sz="1700" dirty="0"/>
              <a:t>JOC Cockpit </a:t>
            </a:r>
            <a:r>
              <a:rPr lang="de-DE" sz="1700" dirty="0" err="1"/>
              <a:t>can</a:t>
            </a:r>
            <a:r>
              <a:rPr lang="de-DE" sz="1700" dirty="0"/>
              <a:t> manage </a:t>
            </a:r>
            <a:r>
              <a:rPr lang="de-DE" sz="1700" dirty="0" err="1"/>
              <a:t>users</a:t>
            </a:r>
            <a:r>
              <a:rPr lang="de-DE" sz="1700" dirty="0"/>
              <a:t> and </a:t>
            </a:r>
            <a:r>
              <a:rPr lang="de-DE" sz="1700" dirty="0" err="1"/>
              <a:t>roles</a:t>
            </a:r>
            <a:r>
              <a:rPr lang="de-DE" sz="1700" dirty="0"/>
              <a:t> </a:t>
            </a:r>
            <a:r>
              <a:rPr lang="de-DE" sz="1700" dirty="0" err="1"/>
              <a:t>locally</a:t>
            </a:r>
            <a:r>
              <a:rPr lang="de-DE" sz="1700" dirty="0"/>
              <a:t> and </a:t>
            </a:r>
            <a:r>
              <a:rPr lang="de-DE" sz="1700" dirty="0" err="1"/>
              <a:t>by</a:t>
            </a:r>
            <a:r>
              <a:rPr lang="de-DE" sz="1700" dirty="0"/>
              <a:t> </a:t>
            </a:r>
            <a:r>
              <a:rPr lang="de-DE" sz="1700" dirty="0" err="1"/>
              <a:t>use</a:t>
            </a:r>
            <a:r>
              <a:rPr lang="de-DE" sz="1700" dirty="0"/>
              <a:t> </a:t>
            </a:r>
            <a:r>
              <a:rPr lang="de-DE" sz="1700" dirty="0" err="1"/>
              <a:t>of</a:t>
            </a:r>
            <a:r>
              <a:rPr lang="de-DE" sz="1700" dirty="0"/>
              <a:t> an Identity Service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sz="1700" dirty="0"/>
              <a:t>JOC Cockpit </a:t>
            </a:r>
            <a:r>
              <a:rPr lang="de-DE" sz="1700" dirty="0" err="1"/>
              <a:t>requests</a:t>
            </a:r>
            <a:r>
              <a:rPr lang="de-DE" sz="1700" dirty="0"/>
              <a:t> and </a:t>
            </a:r>
            <a:r>
              <a:rPr lang="de-DE" sz="1700" dirty="0" err="1"/>
              <a:t>renews</a:t>
            </a:r>
            <a:r>
              <a:rPr lang="de-DE" sz="1700" dirty="0"/>
              <a:t> </a:t>
            </a:r>
            <a:r>
              <a:rPr lang="de-DE" sz="1700" dirty="0" err="1"/>
              <a:t>access</a:t>
            </a:r>
            <a:r>
              <a:rPr lang="de-DE" sz="1700" dirty="0"/>
              <a:t> </a:t>
            </a:r>
            <a:r>
              <a:rPr lang="de-DE" sz="1700" dirty="0" err="1"/>
              <a:t>tokens</a:t>
            </a:r>
            <a:r>
              <a:rPr lang="de-DE" sz="1700" dirty="0"/>
              <a:t> </a:t>
            </a:r>
            <a:r>
              <a:rPr lang="de-DE" sz="1700" dirty="0" err="1"/>
              <a:t>with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Identity Service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/>
              <a:t>Identity Services manage </a:t>
            </a:r>
            <a:r>
              <a:rPr lang="de-DE" sz="1700" dirty="0" err="1"/>
              <a:t>access</a:t>
            </a:r>
            <a:r>
              <a:rPr lang="de-DE" sz="1700" dirty="0"/>
              <a:t> </a:t>
            </a:r>
            <a:r>
              <a:rPr lang="de-DE" sz="1700" dirty="0" err="1"/>
              <a:t>to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</a:t>
            </a:r>
            <a:r>
              <a:rPr lang="de-DE" sz="1700" dirty="0" err="1"/>
              <a:t>respective</a:t>
            </a:r>
            <a:r>
              <a:rPr lang="de-DE" sz="1700" dirty="0"/>
              <a:t> Identity Providers</a:t>
            </a:r>
          </a:p>
        </p:txBody>
      </p:sp>
      <p:sp>
        <p:nvSpPr>
          <p:cNvPr id="27" name="Titel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Secure Access</a:t>
            </a:r>
            <a:endParaRPr lang="de-DE" dirty="0"/>
          </a:p>
        </p:txBody>
      </p:sp>
      <p:sp>
        <p:nvSpPr>
          <p:cNvPr id="29" name="Textplatzhalter 2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/>
              <a:t>Identity and Access Management</a:t>
            </a:r>
            <a:endParaRPr lang="en-US" dirty="0"/>
          </a:p>
        </p:txBody>
      </p:sp>
      <p:sp>
        <p:nvSpPr>
          <p:cNvPr id="24" name="Abgerundetes Rechteck 99"/>
          <p:cNvSpPr/>
          <p:nvPr/>
        </p:nvSpPr>
        <p:spPr>
          <a:xfrm>
            <a:off x="9152948" y="2306904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JOC Cockpit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User Interface</a:t>
            </a:r>
          </a:p>
        </p:txBody>
      </p:sp>
      <p:sp>
        <p:nvSpPr>
          <p:cNvPr id="12" name="Ellipse 11"/>
          <p:cNvSpPr/>
          <p:nvPr/>
        </p:nvSpPr>
        <p:spPr>
          <a:xfrm>
            <a:off x="8926133" y="3768220"/>
            <a:ext cx="2404351" cy="1283416"/>
          </a:xfrm>
          <a:prstGeom prst="ellipse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JOC Cockpit API Service</a:t>
            </a:r>
          </a:p>
        </p:txBody>
      </p:sp>
      <p:cxnSp>
        <p:nvCxnSpPr>
          <p:cNvPr id="16" name="Gerade Verbindung mit Pfeil 15"/>
          <p:cNvCxnSpPr>
            <a:stCxn id="24" idx="2"/>
            <a:endCxn id="12" idx="0"/>
          </p:cNvCxnSpPr>
          <p:nvPr/>
        </p:nvCxnSpPr>
        <p:spPr>
          <a:xfrm>
            <a:off x="10128308" y="3358464"/>
            <a:ext cx="1" cy="409756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7" name="Textfeld 41"/>
          <p:cNvSpPr txBox="1"/>
          <p:nvPr/>
        </p:nvSpPr>
        <p:spPr>
          <a:xfrm>
            <a:off x="6566348" y="8303359"/>
            <a:ext cx="1591516" cy="523220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LDAP TLS/SSL</a:t>
            </a:r>
            <a:b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</a:br>
            <a:r>
              <a:rPr kumimoji="0" lang="en-GB" sz="1400" b="0" i="0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protocol</a:t>
            </a:r>
          </a:p>
        </p:txBody>
      </p:sp>
      <p:cxnSp>
        <p:nvCxnSpPr>
          <p:cNvPr id="102" name="Gerade Verbindung mit Pfeil 101"/>
          <p:cNvCxnSpPr>
            <a:cxnSpLocks/>
            <a:stCxn id="89" idx="4"/>
            <a:endCxn id="104" idx="1"/>
          </p:cNvCxnSpPr>
          <p:nvPr/>
        </p:nvCxnSpPr>
        <p:spPr>
          <a:xfrm>
            <a:off x="5865530" y="8239377"/>
            <a:ext cx="2236" cy="564643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26" name="Picture 2" descr="R:\backup\sales\SOS-Web-Site\2016-JOE-Cockpit\user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26177" y="2468166"/>
            <a:ext cx="606776" cy="729037"/>
          </a:xfrm>
          <a:prstGeom prst="rect">
            <a:avLst/>
          </a:prstGeom>
          <a:noFill/>
        </p:spPr>
      </p:pic>
      <p:cxnSp>
        <p:nvCxnSpPr>
          <p:cNvPr id="137" name="Gerade Verbindung mit Pfeil 136"/>
          <p:cNvCxnSpPr>
            <a:cxnSpLocks/>
            <a:endCxn id="3" idx="0"/>
          </p:cNvCxnSpPr>
          <p:nvPr/>
        </p:nvCxnSpPr>
        <p:spPr>
          <a:xfrm flipH="1">
            <a:off x="10116357" y="5008094"/>
            <a:ext cx="11952" cy="467350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Gerade Verbindung mit Pfeil 17"/>
          <p:cNvCxnSpPr>
            <a:cxnSpLocks/>
            <a:stCxn id="1026" idx="3"/>
            <a:endCxn id="24" idx="1"/>
          </p:cNvCxnSpPr>
          <p:nvPr/>
        </p:nvCxnSpPr>
        <p:spPr>
          <a:xfrm flipV="1">
            <a:off x="6332953" y="2832684"/>
            <a:ext cx="2819995" cy="1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1" name="Textfeld 41"/>
          <p:cNvSpPr txBox="1"/>
          <p:nvPr/>
        </p:nvSpPr>
        <p:spPr>
          <a:xfrm>
            <a:off x="6440070" y="2526222"/>
            <a:ext cx="2610999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algn="r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HTTP / HTTPS</a:t>
            </a:r>
          </a:p>
        </p:txBody>
      </p:sp>
      <p:sp>
        <p:nvSpPr>
          <p:cNvPr id="4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38290F6-9EEA-4939-92A4-98C369575716}" type="slidenum">
              <a:rPr kumimoji="0" lang="de-DE" sz="36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ヒラギノ角ゴ ProN W3" pitchFamily="-109" charset="-128"/>
                <a:cs typeface="+mn-cs"/>
                <a:sym typeface="Gill Sans" pitchFamily="-109" charset="0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de-DE" sz="3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ヒラギノ角ゴ ProN W3" pitchFamily="-109" charset="-128"/>
              <a:cs typeface="+mn-cs"/>
              <a:sym typeface="Gill Sans" pitchFamily="-109" charset="0"/>
            </a:endParaRPr>
          </a:p>
        </p:txBody>
      </p:sp>
      <p:sp>
        <p:nvSpPr>
          <p:cNvPr id="58" name="Textfeld 41"/>
          <p:cNvSpPr txBox="1"/>
          <p:nvPr/>
        </p:nvSpPr>
        <p:spPr>
          <a:xfrm>
            <a:off x="12988006" y="6862323"/>
            <a:ext cx="1402970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HTTP / HTTPS</a:t>
            </a:r>
          </a:p>
        </p:txBody>
      </p:sp>
      <p:cxnSp>
        <p:nvCxnSpPr>
          <p:cNvPr id="4" name="Gerade Verbindung mit Pfeil 3">
            <a:extLst>
              <a:ext uri="{FF2B5EF4-FFF2-40B4-BE49-F238E27FC236}">
                <a16:creationId xmlns:a16="http://schemas.microsoft.com/office/drawing/2014/main" id="{929B1C31-4C19-4FE3-AF5D-770445FBF50C}"/>
              </a:ext>
            </a:extLst>
          </p:cNvPr>
          <p:cNvCxnSpPr>
            <a:cxnSpLocks/>
            <a:endCxn id="87" idx="0"/>
          </p:cNvCxnSpPr>
          <p:nvPr/>
        </p:nvCxnSpPr>
        <p:spPr>
          <a:xfrm>
            <a:off x="12219572" y="6810935"/>
            <a:ext cx="0" cy="499026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4" name="Zylinder 103">
            <a:extLst>
              <a:ext uri="{FF2B5EF4-FFF2-40B4-BE49-F238E27FC236}">
                <a16:creationId xmlns:a16="http://schemas.microsoft.com/office/drawing/2014/main" id="{B5541C37-2C25-483C-95EC-B52823684047}"/>
              </a:ext>
            </a:extLst>
          </p:cNvPr>
          <p:cNvSpPr/>
          <p:nvPr/>
        </p:nvSpPr>
        <p:spPr>
          <a:xfrm>
            <a:off x="5232366" y="8804020"/>
            <a:ext cx="1270800" cy="1173600"/>
          </a:xfrm>
          <a:prstGeom prst="ca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Database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sz="1400" b="1" dirty="0">
                <a:solidFill>
                  <a:prstClr val="white"/>
                </a:solidFill>
                <a:latin typeface="Arial"/>
              </a:rPr>
              <a:t>Service</a:t>
            </a:r>
            <a:endParaRPr kumimoji="0" lang="de-DE" sz="1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106" name="Zylinder 105">
            <a:extLst>
              <a:ext uri="{FF2B5EF4-FFF2-40B4-BE49-F238E27FC236}">
                <a16:creationId xmlns:a16="http://schemas.microsoft.com/office/drawing/2014/main" id="{5AB98877-CE6D-4057-86AE-F33CE8F4EEF4}"/>
              </a:ext>
            </a:extLst>
          </p:cNvPr>
          <p:cNvSpPr/>
          <p:nvPr/>
        </p:nvSpPr>
        <p:spPr>
          <a:xfrm>
            <a:off x="7346844" y="8804020"/>
            <a:ext cx="1271761" cy="1172696"/>
          </a:xfrm>
          <a:prstGeom prst="ca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LDAP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Directory Service</a:t>
            </a:r>
          </a:p>
        </p:txBody>
      </p:sp>
      <p:sp>
        <p:nvSpPr>
          <p:cNvPr id="60" name="Textfeld 41">
            <a:extLst>
              <a:ext uri="{FF2B5EF4-FFF2-40B4-BE49-F238E27FC236}">
                <a16:creationId xmlns:a16="http://schemas.microsoft.com/office/drawing/2014/main" id="{D5D23796-7D3A-4AF7-A299-F3F32B020B7C}"/>
              </a:ext>
            </a:extLst>
          </p:cNvPr>
          <p:cNvSpPr txBox="1"/>
          <p:nvPr/>
        </p:nvSpPr>
        <p:spPr>
          <a:xfrm>
            <a:off x="10896866" y="6862323"/>
            <a:ext cx="1445157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HTTP / HTTPS</a:t>
            </a:r>
          </a:p>
        </p:txBody>
      </p:sp>
      <p:sp>
        <p:nvSpPr>
          <p:cNvPr id="3" name="Rechteck: abgerundete Ecken 2">
            <a:extLst>
              <a:ext uri="{FF2B5EF4-FFF2-40B4-BE49-F238E27FC236}">
                <a16:creationId xmlns:a16="http://schemas.microsoft.com/office/drawing/2014/main" id="{7E3894B7-E4B1-4B97-A215-D301AB64D835}"/>
              </a:ext>
            </a:extLst>
          </p:cNvPr>
          <p:cNvSpPr/>
          <p:nvPr/>
        </p:nvSpPr>
        <p:spPr>
          <a:xfrm>
            <a:off x="4739429" y="5475444"/>
            <a:ext cx="10753856" cy="757704"/>
          </a:xfrm>
          <a:prstGeom prst="roundRect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rgbClr val="FF0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sz="1800" b="1" dirty="0">
                <a:solidFill>
                  <a:prstClr val="white"/>
                </a:solidFill>
                <a:latin typeface="Arial"/>
              </a:rPr>
              <a:t>Identity and </a:t>
            </a: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Access Management Layer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Session Management</a:t>
            </a:r>
          </a:p>
        </p:txBody>
      </p:sp>
      <p:cxnSp>
        <p:nvCxnSpPr>
          <p:cNvPr id="59" name="Gewinkelte Verbindung 116">
            <a:extLst>
              <a:ext uri="{FF2B5EF4-FFF2-40B4-BE49-F238E27FC236}">
                <a16:creationId xmlns:a16="http://schemas.microsoft.com/office/drawing/2014/main" id="{E30DD305-A0C7-4D59-8433-71E90BA42B68}"/>
              </a:ext>
            </a:extLst>
          </p:cNvPr>
          <p:cNvCxnSpPr>
            <a:cxnSpLocks/>
            <a:stCxn id="63" idx="2"/>
            <a:endCxn id="12" idx="7"/>
          </p:cNvCxnSpPr>
          <p:nvPr/>
        </p:nvCxnSpPr>
        <p:spPr>
          <a:xfrm rot="10800000" flipV="1">
            <a:off x="10978376" y="3641800"/>
            <a:ext cx="1985715" cy="314372"/>
          </a:xfrm>
          <a:prstGeom prst="bentConnector2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1" name="Textfeld 41">
            <a:extLst>
              <a:ext uri="{FF2B5EF4-FFF2-40B4-BE49-F238E27FC236}">
                <a16:creationId xmlns:a16="http://schemas.microsoft.com/office/drawing/2014/main" id="{67CE4186-E55F-46F9-8676-A1AF677E51C1}"/>
              </a:ext>
            </a:extLst>
          </p:cNvPr>
          <p:cNvSpPr txBox="1"/>
          <p:nvPr/>
        </p:nvSpPr>
        <p:spPr>
          <a:xfrm>
            <a:off x="10960668" y="3359841"/>
            <a:ext cx="1638991" cy="314395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HTTP / HTTPS</a:t>
            </a:r>
          </a:p>
        </p:txBody>
      </p:sp>
      <p:sp>
        <p:nvSpPr>
          <p:cNvPr id="63" name="Ellipse 62">
            <a:extLst>
              <a:ext uri="{FF2B5EF4-FFF2-40B4-BE49-F238E27FC236}">
                <a16:creationId xmlns:a16="http://schemas.microsoft.com/office/drawing/2014/main" id="{199A221F-3EF5-4801-98B0-26D7198E1306}"/>
              </a:ext>
            </a:extLst>
          </p:cNvPr>
          <p:cNvSpPr/>
          <p:nvPr/>
        </p:nvSpPr>
        <p:spPr>
          <a:xfrm>
            <a:off x="12964090" y="3183080"/>
            <a:ext cx="1973943" cy="917439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External</a:t>
            </a:r>
            <a:b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</a:br>
            <a:r>
              <a:rPr kumimoji="0" lang="de-DE" sz="14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Applications</a:t>
            </a:r>
            <a:endParaRPr kumimoji="0" lang="de-DE" sz="1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87" name="Ellipse 86">
            <a:extLst>
              <a:ext uri="{FF2B5EF4-FFF2-40B4-BE49-F238E27FC236}">
                <a16:creationId xmlns:a16="http://schemas.microsoft.com/office/drawing/2014/main" id="{E7AE2439-5DA1-4141-BE9D-85D5BBD6B7C1}"/>
              </a:ext>
            </a:extLst>
          </p:cNvPr>
          <p:cNvSpPr/>
          <p:nvPr/>
        </p:nvSpPr>
        <p:spPr>
          <a:xfrm>
            <a:off x="11232600" y="7309961"/>
            <a:ext cx="1973943" cy="917439"/>
          </a:xfrm>
          <a:prstGeom prst="ellipse">
            <a:avLst/>
          </a:prstGeom>
          <a:gradFill>
            <a:gsLst>
              <a:gs pos="0">
                <a:srgbClr val="92D050"/>
              </a:gs>
              <a:gs pos="100000">
                <a:srgbClr val="00B050"/>
              </a:gs>
            </a:gsLst>
          </a:gradFill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HashiCorp</a:t>
            </a:r>
            <a:r>
              <a:rPr lang="de-DE" sz="1400" b="0" i="0" dirty="0">
                <a:solidFill>
                  <a:schemeClr val="bg1"/>
                </a:solidFill>
                <a:effectLst/>
                <a:latin typeface="+mj-lt"/>
              </a:rPr>
              <a:t>®</a:t>
            </a:r>
            <a:b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</a:br>
            <a:r>
              <a:rPr kumimoji="0" lang="de-DE" sz="14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Vault</a:t>
            </a:r>
            <a:endParaRPr kumimoji="0" lang="de-DE" sz="1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88" name="Ellipse 87">
            <a:extLst>
              <a:ext uri="{FF2B5EF4-FFF2-40B4-BE49-F238E27FC236}">
                <a16:creationId xmlns:a16="http://schemas.microsoft.com/office/drawing/2014/main" id="{707A93BC-493D-4141-805B-98638E92B69B}"/>
              </a:ext>
            </a:extLst>
          </p:cNvPr>
          <p:cNvSpPr/>
          <p:nvPr/>
        </p:nvSpPr>
        <p:spPr>
          <a:xfrm>
            <a:off x="13324791" y="7285357"/>
            <a:ext cx="1973943" cy="917439"/>
          </a:xfrm>
          <a:prstGeom prst="ellipse">
            <a:avLst/>
          </a:prstGeom>
          <a:gradFill>
            <a:gsLst>
              <a:gs pos="0">
                <a:srgbClr val="92D050"/>
              </a:gs>
              <a:gs pos="100000">
                <a:srgbClr val="00B050"/>
              </a:gs>
            </a:gsLst>
          </a:gradFill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Keycloak</a:t>
            </a:r>
            <a:r>
              <a:rPr lang="de-DE" sz="1400" b="0" i="0" dirty="0">
                <a:solidFill>
                  <a:schemeClr val="bg1"/>
                </a:solidFill>
                <a:effectLst/>
                <a:latin typeface="+mj-lt"/>
              </a:rPr>
              <a:t>®</a:t>
            </a:r>
            <a:endParaRPr kumimoji="0" lang="de-DE" sz="1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89" name="Ellipse 88">
            <a:extLst>
              <a:ext uri="{FF2B5EF4-FFF2-40B4-BE49-F238E27FC236}">
                <a16:creationId xmlns:a16="http://schemas.microsoft.com/office/drawing/2014/main" id="{716F2F94-F83A-4E80-A36D-4DA10F0CC784}"/>
              </a:ext>
            </a:extLst>
          </p:cNvPr>
          <p:cNvSpPr/>
          <p:nvPr/>
        </p:nvSpPr>
        <p:spPr>
          <a:xfrm>
            <a:off x="4878558" y="7321938"/>
            <a:ext cx="1973943" cy="917439"/>
          </a:xfrm>
          <a:prstGeom prst="ellipse">
            <a:avLst/>
          </a:prstGeom>
          <a:gradFill>
            <a:gsLst>
              <a:gs pos="0">
                <a:schemeClr val="accent2">
                  <a:lumMod val="60000"/>
                  <a:lumOff val="40000"/>
                </a:schemeClr>
              </a:gs>
              <a:gs pos="100000">
                <a:srgbClr val="FF0000"/>
              </a:gs>
            </a:gsLst>
          </a:gra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r>
              <a:rPr lang="de-DE" sz="1400" b="1" dirty="0">
                <a:solidFill>
                  <a:prstClr val="white"/>
                </a:solidFill>
                <a:latin typeface="Arial"/>
              </a:rPr>
              <a:t>FIDO2 /</a:t>
            </a:r>
          </a:p>
          <a:p>
            <a:r>
              <a:rPr lang="de-DE" sz="1400" b="1" dirty="0" err="1">
                <a:solidFill>
                  <a:prstClr val="white"/>
                </a:solidFill>
                <a:latin typeface="Arial"/>
              </a:rPr>
              <a:t>Local</a:t>
            </a:r>
            <a:r>
              <a:rPr lang="de-DE" sz="1400" b="1" dirty="0">
                <a:solidFill>
                  <a:prstClr val="white"/>
                </a:solidFill>
                <a:latin typeface="Arial"/>
              </a:rPr>
              <a:t> User</a:t>
            </a:r>
            <a:br>
              <a:rPr lang="de-DE" sz="1400" b="1" dirty="0">
                <a:solidFill>
                  <a:prstClr val="white"/>
                </a:solidFill>
                <a:latin typeface="Arial"/>
              </a:rPr>
            </a:br>
            <a:r>
              <a:rPr lang="de-DE" sz="1400" b="1" dirty="0">
                <a:solidFill>
                  <a:prstClr val="white"/>
                </a:solidFill>
                <a:latin typeface="Arial"/>
              </a:rPr>
              <a:t>Management</a:t>
            </a:r>
          </a:p>
        </p:txBody>
      </p:sp>
      <p:sp>
        <p:nvSpPr>
          <p:cNvPr id="90" name="Ellipse 89">
            <a:extLst>
              <a:ext uri="{FF2B5EF4-FFF2-40B4-BE49-F238E27FC236}">
                <a16:creationId xmlns:a16="http://schemas.microsoft.com/office/drawing/2014/main" id="{4DD74D0A-02B7-4FEB-978F-8C6C0C07442E}"/>
              </a:ext>
            </a:extLst>
          </p:cNvPr>
          <p:cNvSpPr/>
          <p:nvPr/>
        </p:nvSpPr>
        <p:spPr>
          <a:xfrm>
            <a:off x="6992963" y="7306746"/>
            <a:ext cx="1973943" cy="917439"/>
          </a:xfrm>
          <a:prstGeom prst="ellipse">
            <a:avLst/>
          </a:prstGeom>
          <a:gradFill>
            <a:gsLst>
              <a:gs pos="0">
                <a:schemeClr val="accent2">
                  <a:lumMod val="60000"/>
                  <a:lumOff val="40000"/>
                </a:schemeClr>
              </a:gs>
              <a:gs pos="100000">
                <a:srgbClr val="FF0000"/>
              </a:gs>
            </a:gsLst>
          </a:gra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r>
              <a:rPr lang="de-DE" sz="1400" b="1" dirty="0">
                <a:solidFill>
                  <a:prstClr val="white"/>
                </a:solidFill>
                <a:latin typeface="Arial"/>
              </a:rPr>
              <a:t>LDAP</a:t>
            </a:r>
            <a:br>
              <a:rPr lang="de-DE" sz="1400" b="1" dirty="0">
                <a:solidFill>
                  <a:prstClr val="white"/>
                </a:solidFill>
                <a:latin typeface="Arial"/>
              </a:rPr>
            </a:br>
            <a:r>
              <a:rPr lang="de-DE" sz="1400" b="1" dirty="0">
                <a:solidFill>
                  <a:prstClr val="white"/>
                </a:solidFill>
                <a:latin typeface="Arial"/>
              </a:rPr>
              <a:t>IAM Interface</a:t>
            </a:r>
          </a:p>
        </p:txBody>
      </p:sp>
      <p:cxnSp>
        <p:nvCxnSpPr>
          <p:cNvPr id="91" name="Gerade Verbindung mit Pfeil 90">
            <a:extLst>
              <a:ext uri="{FF2B5EF4-FFF2-40B4-BE49-F238E27FC236}">
                <a16:creationId xmlns:a16="http://schemas.microsoft.com/office/drawing/2014/main" id="{2E664C35-A8F7-4BE9-A125-13CD3C2B2080}"/>
              </a:ext>
            </a:extLst>
          </p:cNvPr>
          <p:cNvCxnSpPr>
            <a:cxnSpLocks/>
            <a:stCxn id="90" idx="4"/>
            <a:endCxn id="106" idx="1"/>
          </p:cNvCxnSpPr>
          <p:nvPr/>
        </p:nvCxnSpPr>
        <p:spPr>
          <a:xfrm>
            <a:off x="7979935" y="8224185"/>
            <a:ext cx="2790" cy="579835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2" name="Textfeld 41">
            <a:extLst>
              <a:ext uri="{FF2B5EF4-FFF2-40B4-BE49-F238E27FC236}">
                <a16:creationId xmlns:a16="http://schemas.microsoft.com/office/drawing/2014/main" id="{44A136D9-EB3A-40C8-B316-2E98999B002D}"/>
              </a:ext>
            </a:extLst>
          </p:cNvPr>
          <p:cNvSpPr txBox="1"/>
          <p:nvPr/>
        </p:nvSpPr>
        <p:spPr>
          <a:xfrm>
            <a:off x="4690322" y="8277814"/>
            <a:ext cx="1591516" cy="523220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Database</a:t>
            </a:r>
            <a:b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</a:br>
            <a:r>
              <a:rPr kumimoji="0" lang="en-GB" sz="1400" b="0" i="0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protocol</a:t>
            </a:r>
          </a:p>
        </p:txBody>
      </p:sp>
      <p:cxnSp>
        <p:nvCxnSpPr>
          <p:cNvPr id="93" name="Gerade Verbindung mit Pfeil 92">
            <a:extLst>
              <a:ext uri="{FF2B5EF4-FFF2-40B4-BE49-F238E27FC236}">
                <a16:creationId xmlns:a16="http://schemas.microsoft.com/office/drawing/2014/main" id="{BF38BEC2-9389-4018-8903-4D63EB34F411}"/>
              </a:ext>
            </a:extLst>
          </p:cNvPr>
          <p:cNvCxnSpPr>
            <a:cxnSpLocks/>
            <a:endCxn id="88" idx="0"/>
          </p:cNvCxnSpPr>
          <p:nvPr/>
        </p:nvCxnSpPr>
        <p:spPr>
          <a:xfrm>
            <a:off x="14311762" y="6810935"/>
            <a:ext cx="1" cy="474422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4" name="Gerade Verbindung mit Pfeil 93">
            <a:extLst>
              <a:ext uri="{FF2B5EF4-FFF2-40B4-BE49-F238E27FC236}">
                <a16:creationId xmlns:a16="http://schemas.microsoft.com/office/drawing/2014/main" id="{519F2A49-03F1-433B-9642-44C77F61821D}"/>
              </a:ext>
            </a:extLst>
          </p:cNvPr>
          <p:cNvCxnSpPr>
            <a:cxnSpLocks/>
            <a:endCxn id="89" idx="0"/>
          </p:cNvCxnSpPr>
          <p:nvPr/>
        </p:nvCxnSpPr>
        <p:spPr>
          <a:xfrm>
            <a:off x="5865530" y="6812519"/>
            <a:ext cx="0" cy="509419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5" name="Gerade Verbindung mit Pfeil 94">
            <a:extLst>
              <a:ext uri="{FF2B5EF4-FFF2-40B4-BE49-F238E27FC236}">
                <a16:creationId xmlns:a16="http://schemas.microsoft.com/office/drawing/2014/main" id="{A207B8BD-CA98-4A81-B003-234A74FD3297}"/>
              </a:ext>
            </a:extLst>
          </p:cNvPr>
          <p:cNvCxnSpPr>
            <a:cxnSpLocks/>
            <a:endCxn id="90" idx="0"/>
          </p:cNvCxnSpPr>
          <p:nvPr/>
        </p:nvCxnSpPr>
        <p:spPr>
          <a:xfrm>
            <a:off x="7979934" y="6810935"/>
            <a:ext cx="1" cy="495811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3" name="Gerader Verbinder 42">
            <a:extLst>
              <a:ext uri="{FF2B5EF4-FFF2-40B4-BE49-F238E27FC236}">
                <a16:creationId xmlns:a16="http://schemas.microsoft.com/office/drawing/2014/main" id="{65C7829E-2787-4234-AE9C-4422C289C860}"/>
              </a:ext>
            </a:extLst>
          </p:cNvPr>
          <p:cNvCxnSpPr/>
          <p:nvPr/>
        </p:nvCxnSpPr>
        <p:spPr>
          <a:xfrm>
            <a:off x="4809034" y="6812519"/>
            <a:ext cx="10537371" cy="0"/>
          </a:xfrm>
          <a:prstGeom prst="line">
            <a:avLst/>
          </a:prstGeom>
          <a:ln w="508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8" name="Textfeld 41">
            <a:extLst>
              <a:ext uri="{FF2B5EF4-FFF2-40B4-BE49-F238E27FC236}">
                <a16:creationId xmlns:a16="http://schemas.microsoft.com/office/drawing/2014/main" id="{19FDF665-0D02-467C-BE47-0B8A73DAF557}"/>
              </a:ext>
            </a:extLst>
          </p:cNvPr>
          <p:cNvSpPr txBox="1"/>
          <p:nvPr/>
        </p:nvSpPr>
        <p:spPr>
          <a:xfrm>
            <a:off x="5338759" y="6504742"/>
            <a:ext cx="3790949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Built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-in Identity Services</a:t>
            </a:r>
          </a:p>
        </p:txBody>
      </p:sp>
      <p:sp>
        <p:nvSpPr>
          <p:cNvPr id="112" name="Textfeld 41">
            <a:extLst>
              <a:ext uri="{FF2B5EF4-FFF2-40B4-BE49-F238E27FC236}">
                <a16:creationId xmlns:a16="http://schemas.microsoft.com/office/drawing/2014/main" id="{85135FF9-BFEF-4D5D-82B8-DE98E347FABA}"/>
              </a:ext>
            </a:extLst>
          </p:cNvPr>
          <p:cNvSpPr txBox="1"/>
          <p:nvPr/>
        </p:nvSpPr>
        <p:spPr>
          <a:xfrm>
            <a:off x="11082954" y="6477915"/>
            <a:ext cx="3790949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External Identity Services</a:t>
            </a:r>
          </a:p>
        </p:txBody>
      </p:sp>
      <p:cxnSp>
        <p:nvCxnSpPr>
          <p:cNvPr id="57" name="Gerader Verbinder 56">
            <a:extLst>
              <a:ext uri="{FF2B5EF4-FFF2-40B4-BE49-F238E27FC236}">
                <a16:creationId xmlns:a16="http://schemas.microsoft.com/office/drawing/2014/main" id="{EBEC77AF-B69C-481B-A65D-9A4C917C8131}"/>
              </a:ext>
            </a:extLst>
          </p:cNvPr>
          <p:cNvCxnSpPr>
            <a:stCxn id="34" idx="0"/>
          </p:cNvCxnSpPr>
          <p:nvPr/>
        </p:nvCxnSpPr>
        <p:spPr>
          <a:xfrm flipH="1">
            <a:off x="10077719" y="6474979"/>
            <a:ext cx="1" cy="337540"/>
          </a:xfrm>
          <a:prstGeom prst="line">
            <a:avLst/>
          </a:prstGeom>
          <a:ln w="508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5" name="Rechteck: abgerundete Ecken 104">
            <a:extLst>
              <a:ext uri="{FF2B5EF4-FFF2-40B4-BE49-F238E27FC236}">
                <a16:creationId xmlns:a16="http://schemas.microsoft.com/office/drawing/2014/main" id="{0F3A78A9-16FE-4F06-8E0C-7A09608813E6}"/>
              </a:ext>
            </a:extLst>
          </p:cNvPr>
          <p:cNvSpPr/>
          <p:nvPr/>
        </p:nvSpPr>
        <p:spPr>
          <a:xfrm>
            <a:off x="9130723" y="8801034"/>
            <a:ext cx="6069103" cy="1172696"/>
          </a:xfrm>
          <a:prstGeom prst="roundRect">
            <a:avLst/>
          </a:prstGeom>
          <a:noFill/>
          <a:ln w="508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118" name="Gerade Verbindung mit Pfeil 117">
            <a:extLst>
              <a:ext uri="{FF2B5EF4-FFF2-40B4-BE49-F238E27FC236}">
                <a16:creationId xmlns:a16="http://schemas.microsoft.com/office/drawing/2014/main" id="{578CD024-EDB4-46F4-9CAE-83C3653EF851}"/>
              </a:ext>
            </a:extLst>
          </p:cNvPr>
          <p:cNvCxnSpPr>
            <a:cxnSpLocks/>
            <a:stCxn id="87" idx="4"/>
            <a:endCxn id="131" idx="0"/>
          </p:cNvCxnSpPr>
          <p:nvPr/>
        </p:nvCxnSpPr>
        <p:spPr>
          <a:xfrm flipH="1">
            <a:off x="12212540" y="8227400"/>
            <a:ext cx="7032" cy="559951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9" name="Gerade Verbindung mit Pfeil 118">
            <a:extLst>
              <a:ext uri="{FF2B5EF4-FFF2-40B4-BE49-F238E27FC236}">
                <a16:creationId xmlns:a16="http://schemas.microsoft.com/office/drawing/2014/main" id="{A689754B-455C-4911-A781-F1BBE55529CC}"/>
              </a:ext>
            </a:extLst>
          </p:cNvPr>
          <p:cNvCxnSpPr>
            <a:cxnSpLocks/>
            <a:stCxn id="88" idx="4"/>
          </p:cNvCxnSpPr>
          <p:nvPr/>
        </p:nvCxnSpPr>
        <p:spPr>
          <a:xfrm>
            <a:off x="14311763" y="8202796"/>
            <a:ext cx="0" cy="623783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3" name="Textfeld 41">
            <a:extLst>
              <a:ext uri="{FF2B5EF4-FFF2-40B4-BE49-F238E27FC236}">
                <a16:creationId xmlns:a16="http://schemas.microsoft.com/office/drawing/2014/main" id="{C0FF423B-6F5D-4537-BE48-CC49A962FBB0}"/>
              </a:ext>
            </a:extLst>
          </p:cNvPr>
          <p:cNvSpPr txBox="1"/>
          <p:nvPr/>
        </p:nvSpPr>
        <p:spPr>
          <a:xfrm>
            <a:off x="13072867" y="8277814"/>
            <a:ext cx="1591516" cy="523220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OIDC, OAuth, SAML</a:t>
            </a:r>
            <a:endParaRPr kumimoji="0" lang="en-GB" sz="1400" b="0" i="0" u="none" strike="noStrike" kern="1200" cap="none" spc="0" normalizeH="0" baseline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  <a:sym typeface="Gill Sans" pitchFamily="-109" charset="0"/>
            </a:endParaRPr>
          </a:p>
        </p:txBody>
      </p:sp>
      <p:sp>
        <p:nvSpPr>
          <p:cNvPr id="124" name="Textfeld 41">
            <a:extLst>
              <a:ext uri="{FF2B5EF4-FFF2-40B4-BE49-F238E27FC236}">
                <a16:creationId xmlns:a16="http://schemas.microsoft.com/office/drawing/2014/main" id="{F96E8772-D83E-4273-B8B6-D9E3F73C7CCE}"/>
              </a:ext>
            </a:extLst>
          </p:cNvPr>
          <p:cNvSpPr txBox="1"/>
          <p:nvPr/>
        </p:nvSpPr>
        <p:spPr>
          <a:xfrm>
            <a:off x="10274567" y="9372160"/>
            <a:ext cx="1181099" cy="523220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Microsoft </a:t>
            </a:r>
            <a:b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</a:b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Azure</a:t>
            </a:r>
            <a:r>
              <a:rPr lang="de-DE" sz="1400" b="0" i="0" dirty="0">
                <a:solidFill>
                  <a:schemeClr val="tx1"/>
                </a:solidFill>
                <a:effectLst/>
                <a:latin typeface="+mj-lt"/>
              </a:rPr>
              <a:t>®</a:t>
            </a:r>
            <a:endParaRPr kumimoji="0" lang="en-GB" sz="1400" b="0" i="0" u="none" strike="noStrike" kern="1200" cap="none" spc="0" normalizeH="0" baseline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  <a:sym typeface="Gill Sans" pitchFamily="-109" charset="0"/>
            </a:endParaRPr>
          </a:p>
        </p:txBody>
      </p:sp>
      <p:sp>
        <p:nvSpPr>
          <p:cNvPr id="125" name="Textfeld 41">
            <a:extLst>
              <a:ext uri="{FF2B5EF4-FFF2-40B4-BE49-F238E27FC236}">
                <a16:creationId xmlns:a16="http://schemas.microsoft.com/office/drawing/2014/main" id="{3D61FA4C-37EA-485A-9AA9-3AC919E36548}"/>
              </a:ext>
            </a:extLst>
          </p:cNvPr>
          <p:cNvSpPr txBox="1"/>
          <p:nvPr/>
        </p:nvSpPr>
        <p:spPr>
          <a:xfrm>
            <a:off x="11430060" y="9162912"/>
            <a:ext cx="1181099" cy="523220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Google </a:t>
            </a:r>
            <a:b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</a:b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Cloud</a:t>
            </a:r>
            <a:r>
              <a:rPr lang="de-DE" sz="1400" b="0" i="0" dirty="0">
                <a:solidFill>
                  <a:schemeClr val="tx1"/>
                </a:solidFill>
                <a:effectLst/>
                <a:latin typeface="+mj-lt"/>
              </a:rPr>
              <a:t>®</a:t>
            </a:r>
            <a:endParaRPr kumimoji="0" lang="en-GB" sz="1400" b="0" i="0" u="none" strike="noStrike" kern="1200" cap="none" spc="0" normalizeH="0" baseline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  <a:sym typeface="Gill Sans" pitchFamily="-109" charset="0"/>
            </a:endParaRPr>
          </a:p>
        </p:txBody>
      </p:sp>
      <p:sp>
        <p:nvSpPr>
          <p:cNvPr id="126" name="Textfeld 41">
            <a:extLst>
              <a:ext uri="{FF2B5EF4-FFF2-40B4-BE49-F238E27FC236}">
                <a16:creationId xmlns:a16="http://schemas.microsoft.com/office/drawing/2014/main" id="{A18F8839-423D-4088-B6D7-FF746D7681C3}"/>
              </a:ext>
            </a:extLst>
          </p:cNvPr>
          <p:cNvSpPr txBox="1"/>
          <p:nvPr/>
        </p:nvSpPr>
        <p:spPr>
          <a:xfrm>
            <a:off x="12499796" y="9507906"/>
            <a:ext cx="1343809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Kubernetes</a:t>
            </a:r>
            <a:r>
              <a:rPr lang="de-DE" sz="1400" b="0" i="0" dirty="0">
                <a:solidFill>
                  <a:schemeClr val="tx1"/>
                </a:solidFill>
                <a:effectLst/>
                <a:latin typeface="+mj-lt"/>
              </a:rPr>
              <a:t>®</a:t>
            </a:r>
            <a:endParaRPr kumimoji="0" lang="en-GB" sz="1400" b="0" i="0" u="none" strike="noStrike" kern="1200" cap="none" spc="0" normalizeH="0" baseline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  <a:sym typeface="Gill Sans" pitchFamily="-109" charset="0"/>
            </a:endParaRPr>
          </a:p>
        </p:txBody>
      </p:sp>
      <p:sp>
        <p:nvSpPr>
          <p:cNvPr id="127" name="Textfeld 41">
            <a:extLst>
              <a:ext uri="{FF2B5EF4-FFF2-40B4-BE49-F238E27FC236}">
                <a16:creationId xmlns:a16="http://schemas.microsoft.com/office/drawing/2014/main" id="{E98EB891-2DC0-4B96-B283-C04ED28EB94D}"/>
              </a:ext>
            </a:extLst>
          </p:cNvPr>
          <p:cNvSpPr txBox="1"/>
          <p:nvPr/>
        </p:nvSpPr>
        <p:spPr>
          <a:xfrm>
            <a:off x="14183306" y="9478171"/>
            <a:ext cx="1181099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Others</a:t>
            </a:r>
            <a:endParaRPr kumimoji="0" lang="en-GB" sz="1400" b="0" i="0" u="none" strike="noStrike" kern="1200" cap="none" spc="0" normalizeH="0" baseline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  <a:sym typeface="Gill Sans" pitchFamily="-109" charset="0"/>
            </a:endParaRPr>
          </a:p>
        </p:txBody>
      </p:sp>
      <p:sp>
        <p:nvSpPr>
          <p:cNvPr id="129" name="Textfeld 41">
            <a:extLst>
              <a:ext uri="{FF2B5EF4-FFF2-40B4-BE49-F238E27FC236}">
                <a16:creationId xmlns:a16="http://schemas.microsoft.com/office/drawing/2014/main" id="{A65EEE8B-D297-4F87-87B3-B57E193A782B}"/>
              </a:ext>
            </a:extLst>
          </p:cNvPr>
          <p:cNvSpPr txBox="1"/>
          <p:nvPr/>
        </p:nvSpPr>
        <p:spPr>
          <a:xfrm>
            <a:off x="13461078" y="9233817"/>
            <a:ext cx="1181099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LDAP</a:t>
            </a:r>
            <a:endParaRPr kumimoji="0" lang="en-GB" sz="1400" b="0" i="0" u="none" strike="noStrike" kern="1200" cap="none" spc="0" normalizeH="0" baseline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  <a:sym typeface="Gill Sans" pitchFamily="-109" charset="0"/>
            </a:endParaRPr>
          </a:p>
        </p:txBody>
      </p:sp>
      <p:sp>
        <p:nvSpPr>
          <p:cNvPr id="130" name="Textfeld 41">
            <a:extLst>
              <a:ext uri="{FF2B5EF4-FFF2-40B4-BE49-F238E27FC236}">
                <a16:creationId xmlns:a16="http://schemas.microsoft.com/office/drawing/2014/main" id="{ED64238D-3541-4122-B2D6-6C70D6091F76}"/>
              </a:ext>
            </a:extLst>
          </p:cNvPr>
          <p:cNvSpPr txBox="1"/>
          <p:nvPr/>
        </p:nvSpPr>
        <p:spPr>
          <a:xfrm>
            <a:off x="9452758" y="8277814"/>
            <a:ext cx="667529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OIDC</a:t>
            </a:r>
            <a:endParaRPr kumimoji="0" lang="en-GB" sz="1400" b="0" i="0" u="none" strike="noStrike" kern="1200" cap="none" spc="0" normalizeH="0" baseline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  <a:sym typeface="Gill Sans" pitchFamily="-109" charset="0"/>
            </a:endParaRPr>
          </a:p>
        </p:txBody>
      </p:sp>
      <p:sp>
        <p:nvSpPr>
          <p:cNvPr id="131" name="Textfeld 41">
            <a:extLst>
              <a:ext uri="{FF2B5EF4-FFF2-40B4-BE49-F238E27FC236}">
                <a16:creationId xmlns:a16="http://schemas.microsoft.com/office/drawing/2014/main" id="{B0301D0F-CE93-4515-93F9-1EDE8A9189DA}"/>
              </a:ext>
            </a:extLst>
          </p:cNvPr>
          <p:cNvSpPr txBox="1"/>
          <p:nvPr/>
        </p:nvSpPr>
        <p:spPr>
          <a:xfrm>
            <a:off x="11065431" y="8787351"/>
            <a:ext cx="2294217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Identity Providers</a:t>
            </a:r>
            <a:endParaRPr kumimoji="0" lang="en-GB" sz="1400" b="0" i="0" u="none" strike="noStrike" kern="1200" cap="none" spc="0" normalizeH="0" baseline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  <a:sym typeface="Gill Sans" pitchFamily="-109" charset="0"/>
            </a:endParaRPr>
          </a:p>
        </p:txBody>
      </p:sp>
      <p:cxnSp>
        <p:nvCxnSpPr>
          <p:cNvPr id="133" name="Gerader Verbinder 132">
            <a:extLst>
              <a:ext uri="{FF2B5EF4-FFF2-40B4-BE49-F238E27FC236}">
                <a16:creationId xmlns:a16="http://schemas.microsoft.com/office/drawing/2014/main" id="{E38F7D33-1E9F-4C83-B26B-29638381588B}"/>
              </a:ext>
            </a:extLst>
          </p:cNvPr>
          <p:cNvCxnSpPr>
            <a:cxnSpLocks/>
          </p:cNvCxnSpPr>
          <p:nvPr/>
        </p:nvCxnSpPr>
        <p:spPr>
          <a:xfrm>
            <a:off x="9107483" y="9095128"/>
            <a:ext cx="6092343" cy="0"/>
          </a:xfrm>
          <a:prstGeom prst="line">
            <a:avLst/>
          </a:prstGeom>
          <a:ln w="508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Ellipse 1">
            <a:extLst>
              <a:ext uri="{FF2B5EF4-FFF2-40B4-BE49-F238E27FC236}">
                <a16:creationId xmlns:a16="http://schemas.microsoft.com/office/drawing/2014/main" id="{568E3DD5-3B67-3639-F44D-4871E9873DDF}"/>
              </a:ext>
            </a:extLst>
          </p:cNvPr>
          <p:cNvSpPr/>
          <p:nvPr/>
        </p:nvSpPr>
        <p:spPr>
          <a:xfrm>
            <a:off x="9092072" y="7330742"/>
            <a:ext cx="1973943" cy="917439"/>
          </a:xfrm>
          <a:prstGeom prst="ellipse">
            <a:avLst/>
          </a:prstGeom>
          <a:gradFill>
            <a:gsLst>
              <a:gs pos="0">
                <a:schemeClr val="accent2">
                  <a:lumMod val="60000"/>
                  <a:lumOff val="40000"/>
                </a:schemeClr>
              </a:gs>
              <a:gs pos="100000">
                <a:srgbClr val="FF0000"/>
              </a:gs>
            </a:gsLst>
          </a:gra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r>
              <a:rPr lang="de-DE" sz="1400" b="1" dirty="0">
                <a:solidFill>
                  <a:prstClr val="white"/>
                </a:solidFill>
                <a:latin typeface="Arial"/>
              </a:rPr>
              <a:t>OIDC</a:t>
            </a:r>
            <a:br>
              <a:rPr lang="de-DE" sz="1400" b="1" dirty="0">
                <a:solidFill>
                  <a:prstClr val="white"/>
                </a:solidFill>
                <a:latin typeface="Arial"/>
              </a:rPr>
            </a:br>
            <a:r>
              <a:rPr lang="de-DE" sz="1400" b="1" dirty="0">
                <a:solidFill>
                  <a:prstClr val="white"/>
                </a:solidFill>
                <a:latin typeface="Arial"/>
              </a:rPr>
              <a:t>IAM Interface</a:t>
            </a:r>
          </a:p>
        </p:txBody>
      </p:sp>
      <p:cxnSp>
        <p:nvCxnSpPr>
          <p:cNvPr id="5" name="Gerade Verbindung mit Pfeil 4">
            <a:extLst>
              <a:ext uri="{FF2B5EF4-FFF2-40B4-BE49-F238E27FC236}">
                <a16:creationId xmlns:a16="http://schemas.microsoft.com/office/drawing/2014/main" id="{A07F83D5-C1A4-0418-0C06-D348EC1CFC19}"/>
              </a:ext>
            </a:extLst>
          </p:cNvPr>
          <p:cNvCxnSpPr>
            <a:cxnSpLocks/>
            <a:endCxn id="2" idx="0"/>
          </p:cNvCxnSpPr>
          <p:nvPr/>
        </p:nvCxnSpPr>
        <p:spPr>
          <a:xfrm>
            <a:off x="10079044" y="6810935"/>
            <a:ext cx="0" cy="519807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feld 41">
            <a:extLst>
              <a:ext uri="{FF2B5EF4-FFF2-40B4-BE49-F238E27FC236}">
                <a16:creationId xmlns:a16="http://schemas.microsoft.com/office/drawing/2014/main" id="{EBF8E9A2-86F2-A298-6C00-BB31ABAE589F}"/>
              </a:ext>
            </a:extLst>
          </p:cNvPr>
          <p:cNvSpPr txBox="1"/>
          <p:nvPr/>
        </p:nvSpPr>
        <p:spPr>
          <a:xfrm>
            <a:off x="9317441" y="6855395"/>
            <a:ext cx="1445157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HTTPS</a:t>
            </a:r>
          </a:p>
        </p:txBody>
      </p:sp>
      <p:cxnSp>
        <p:nvCxnSpPr>
          <p:cNvPr id="11" name="Gerade Verbindung mit Pfeil 10">
            <a:extLst>
              <a:ext uri="{FF2B5EF4-FFF2-40B4-BE49-F238E27FC236}">
                <a16:creationId xmlns:a16="http://schemas.microsoft.com/office/drawing/2014/main" id="{D8A6E80F-074E-5329-94A9-D00EF8BF0DDD}"/>
              </a:ext>
            </a:extLst>
          </p:cNvPr>
          <p:cNvCxnSpPr>
            <a:cxnSpLocks/>
            <a:stCxn id="2" idx="4"/>
          </p:cNvCxnSpPr>
          <p:nvPr/>
        </p:nvCxnSpPr>
        <p:spPr>
          <a:xfrm flipH="1">
            <a:off x="10073542" y="8248181"/>
            <a:ext cx="5502" cy="577457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feld 41">
            <a:extLst>
              <a:ext uri="{FF2B5EF4-FFF2-40B4-BE49-F238E27FC236}">
                <a16:creationId xmlns:a16="http://schemas.microsoft.com/office/drawing/2014/main" id="{59CEB522-E2DE-54FF-491D-E71FEE02ADD8}"/>
              </a:ext>
            </a:extLst>
          </p:cNvPr>
          <p:cNvSpPr txBox="1"/>
          <p:nvPr/>
        </p:nvSpPr>
        <p:spPr>
          <a:xfrm>
            <a:off x="10990278" y="8303359"/>
            <a:ext cx="1591516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OIDC, OAuth</a:t>
            </a:r>
            <a:endParaRPr kumimoji="0" lang="en-GB" sz="1400" b="0" i="0" u="none" strike="noStrike" kern="1200" cap="none" spc="0" normalizeH="0" baseline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  <a:sym typeface="Gill Sans" pitchFamily="-109" charset="0"/>
            </a:endParaRPr>
          </a:p>
        </p:txBody>
      </p:sp>
      <p:sp>
        <p:nvSpPr>
          <p:cNvPr id="19" name="Textfeld 41">
            <a:extLst>
              <a:ext uri="{FF2B5EF4-FFF2-40B4-BE49-F238E27FC236}">
                <a16:creationId xmlns:a16="http://schemas.microsoft.com/office/drawing/2014/main" id="{BE250B3D-6B58-8688-0BBD-E09FB2BD2A2A}"/>
              </a:ext>
            </a:extLst>
          </p:cNvPr>
          <p:cNvSpPr txBox="1"/>
          <p:nvPr/>
        </p:nvSpPr>
        <p:spPr>
          <a:xfrm>
            <a:off x="9105063" y="9166460"/>
            <a:ext cx="1181099" cy="523220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Single </a:t>
            </a:r>
            <a:b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</a:b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Sign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-On</a:t>
            </a:r>
            <a:endParaRPr kumimoji="0" lang="en-GB" sz="1400" b="0" i="0" u="none" strike="noStrike" kern="1200" cap="none" spc="0" normalizeH="0" baseline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  <a:sym typeface="Gill Sans" pitchFamily="-10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1169900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Rechteck 49"/>
          <p:cNvSpPr/>
          <p:nvPr/>
        </p:nvSpPr>
        <p:spPr>
          <a:xfrm>
            <a:off x="3419061" y="2216910"/>
            <a:ext cx="12404035" cy="835742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33" name="Inhaltsplatzhalter 32"/>
          <p:cNvSpPr>
            <a:spLocks noGrp="1"/>
          </p:cNvSpPr>
          <p:nvPr>
            <p:ph sz="quarter" idx="11"/>
          </p:nvPr>
        </p:nvSpPr>
        <p:spPr>
          <a:xfrm>
            <a:off x="342933" y="2400300"/>
            <a:ext cx="2966937" cy="8001000"/>
          </a:xfrm>
        </p:spPr>
        <p:txBody>
          <a:bodyPr/>
          <a:lstStyle/>
          <a:p>
            <a:pPr marL="0" indent="0">
              <a:buNone/>
            </a:pPr>
            <a:r>
              <a:rPr lang="de-DE" sz="1700" b="1" dirty="0" err="1"/>
              <a:t>Permissions</a:t>
            </a:r>
            <a:r>
              <a:rPr lang="de-DE" sz="1700" b="1" dirty="0"/>
              <a:t> and </a:t>
            </a:r>
            <a:r>
              <a:rPr lang="de-DE" sz="1700" b="1" dirty="0" err="1"/>
              <a:t>Roles</a:t>
            </a:r>
            <a:endParaRPr lang="de-DE" sz="1700" b="1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sz="1700" dirty="0" err="1"/>
              <a:t>Permissions</a:t>
            </a:r>
            <a:r>
              <a:rPr lang="de-DE" sz="1700" dirty="0"/>
              <a:t> </a:t>
            </a:r>
            <a:r>
              <a:rPr lang="de-DE" sz="1700" dirty="0" err="1"/>
              <a:t>for</a:t>
            </a:r>
            <a:r>
              <a:rPr lang="de-DE" sz="1700" dirty="0"/>
              <a:t> JOC Cockpit and </a:t>
            </a:r>
            <a:r>
              <a:rPr lang="de-DE" sz="1700" dirty="0" err="1"/>
              <a:t>for</a:t>
            </a:r>
            <a:r>
              <a:rPr lang="de-DE" sz="1700" dirty="0"/>
              <a:t> individual Controllers </a:t>
            </a:r>
            <a:r>
              <a:rPr lang="de-DE" sz="1700" dirty="0" err="1"/>
              <a:t>are</a:t>
            </a:r>
            <a:r>
              <a:rPr lang="de-DE" sz="1700" dirty="0"/>
              <a:t> </a:t>
            </a:r>
            <a:r>
              <a:rPr lang="de-DE" sz="1700" dirty="0" err="1"/>
              <a:t>managed</a:t>
            </a:r>
            <a:r>
              <a:rPr lang="de-DE" sz="1700" dirty="0"/>
              <a:t> </a:t>
            </a:r>
            <a:r>
              <a:rPr lang="de-DE" sz="1700" dirty="0" err="1"/>
              <a:t>by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JOC Cockpit API Service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sz="1700" dirty="0"/>
              <a:t>JOC Cockpit </a:t>
            </a:r>
            <a:r>
              <a:rPr lang="de-DE" sz="1700" dirty="0" err="1"/>
              <a:t>stores</a:t>
            </a:r>
            <a:r>
              <a:rPr lang="de-DE" sz="1700" dirty="0"/>
              <a:t> </a:t>
            </a:r>
            <a:r>
              <a:rPr lang="de-DE" sz="1700" dirty="0" err="1"/>
              <a:t>permissions</a:t>
            </a:r>
            <a:r>
              <a:rPr lang="de-DE" sz="1700" dirty="0"/>
              <a:t> and </a:t>
            </a:r>
            <a:r>
              <a:rPr lang="de-DE" sz="1700" dirty="0" err="1"/>
              <a:t>roles</a:t>
            </a:r>
            <a:r>
              <a:rPr lang="de-DE" sz="1700" dirty="0"/>
              <a:t> </a:t>
            </a:r>
            <a:r>
              <a:rPr lang="de-DE" sz="1700" dirty="0" err="1"/>
              <a:t>with</a:t>
            </a:r>
            <a:r>
              <a:rPr lang="de-DE" sz="1700" dirty="0"/>
              <a:t> </a:t>
            </a:r>
            <a:r>
              <a:rPr lang="de-DE" sz="1700" dirty="0" err="1"/>
              <a:t>its</a:t>
            </a:r>
            <a:r>
              <a:rPr lang="de-DE" sz="1700" dirty="0"/>
              <a:t> Database Service</a:t>
            </a:r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br>
              <a:rPr lang="de-DE" sz="1700" dirty="0"/>
            </a:br>
            <a:r>
              <a:rPr lang="de-DE" sz="1700" b="1" dirty="0"/>
              <a:t>Account and </a:t>
            </a:r>
            <a:r>
              <a:rPr lang="de-DE" sz="1700" b="1" dirty="0" err="1"/>
              <a:t>Role</a:t>
            </a:r>
            <a:r>
              <a:rPr lang="de-DE" sz="1700" b="1" dirty="0"/>
              <a:t> Mappings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sz="1700" dirty="0"/>
              <a:t>User </a:t>
            </a:r>
            <a:r>
              <a:rPr lang="de-DE" sz="1700" dirty="0" err="1"/>
              <a:t>accounts</a:t>
            </a:r>
            <a:r>
              <a:rPr lang="de-DE" sz="1700" dirty="0"/>
              <a:t> </a:t>
            </a:r>
            <a:r>
              <a:rPr lang="de-DE" sz="1700" dirty="0" err="1"/>
              <a:t>can</a:t>
            </a:r>
            <a:r>
              <a:rPr lang="de-DE" sz="1700" dirty="0"/>
              <a:t> </a:t>
            </a:r>
            <a:r>
              <a:rPr lang="de-DE" sz="1700" dirty="0" err="1"/>
              <a:t>be</a:t>
            </a:r>
            <a:r>
              <a:rPr lang="de-DE" sz="1700" dirty="0"/>
              <a:t> </a:t>
            </a:r>
            <a:r>
              <a:rPr lang="de-DE" sz="1700" dirty="0" err="1"/>
              <a:t>managed</a:t>
            </a:r>
            <a:r>
              <a:rPr lang="de-DE" sz="1700" dirty="0"/>
              <a:t> and </a:t>
            </a:r>
            <a:r>
              <a:rPr lang="de-DE" sz="1700" dirty="0" err="1"/>
              <a:t>stored</a:t>
            </a:r>
            <a:r>
              <a:rPr lang="de-DE" sz="1700" dirty="0"/>
              <a:t> </a:t>
            </a:r>
            <a:r>
              <a:rPr lang="de-DE" sz="1700" dirty="0" err="1"/>
              <a:t>with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JOC Cockpit </a:t>
            </a:r>
            <a:r>
              <a:rPr lang="de-DE" sz="1700" dirty="0" err="1"/>
              <a:t>database</a:t>
            </a:r>
            <a:r>
              <a:rPr lang="de-DE" sz="1700" dirty="0"/>
              <a:t> 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sz="1700" dirty="0" err="1"/>
              <a:t>Alternatively</a:t>
            </a:r>
            <a:r>
              <a:rPr lang="de-DE" sz="1700" dirty="0"/>
              <a:t> </a:t>
            </a:r>
            <a:r>
              <a:rPr lang="de-DE" sz="1700" dirty="0" err="1"/>
              <a:t>user</a:t>
            </a:r>
            <a:r>
              <a:rPr lang="de-DE" sz="1700" dirty="0"/>
              <a:t> </a:t>
            </a:r>
            <a:r>
              <a:rPr lang="de-DE" sz="1700" dirty="0" err="1"/>
              <a:t>accounts</a:t>
            </a:r>
            <a:r>
              <a:rPr lang="de-DE" sz="1700" dirty="0"/>
              <a:t> </a:t>
            </a:r>
            <a:r>
              <a:rPr lang="de-DE" sz="1700" dirty="0" err="1"/>
              <a:t>can</a:t>
            </a:r>
            <a:r>
              <a:rPr lang="de-DE" sz="1700" dirty="0"/>
              <a:t> </a:t>
            </a:r>
            <a:r>
              <a:rPr lang="de-DE" sz="1700" dirty="0" err="1"/>
              <a:t>be</a:t>
            </a:r>
            <a:r>
              <a:rPr lang="de-DE" sz="1700" dirty="0"/>
              <a:t> </a:t>
            </a:r>
            <a:r>
              <a:rPr lang="de-DE" sz="1700" dirty="0" err="1"/>
              <a:t>managed</a:t>
            </a:r>
            <a:r>
              <a:rPr lang="de-DE" sz="1700" dirty="0"/>
              <a:t> and </a:t>
            </a:r>
            <a:r>
              <a:rPr lang="de-DE" sz="1700" dirty="0" err="1"/>
              <a:t>stored</a:t>
            </a:r>
            <a:r>
              <a:rPr lang="de-DE" sz="1700" dirty="0"/>
              <a:t> </a:t>
            </a:r>
            <a:r>
              <a:rPr lang="de-DE" sz="1700" dirty="0" err="1"/>
              <a:t>with</a:t>
            </a:r>
            <a:r>
              <a:rPr lang="de-DE" sz="1700" dirty="0"/>
              <a:t> an Identity Service </a:t>
            </a:r>
            <a:r>
              <a:rPr lang="de-DE" sz="1700" dirty="0" err="1"/>
              <a:t>or</a:t>
            </a:r>
            <a:r>
              <a:rPr lang="de-DE" sz="1700" dirty="0"/>
              <a:t> OIDC Identity Provider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sz="1700" dirty="0"/>
              <a:t>JOC Cockpit </a:t>
            </a:r>
            <a:r>
              <a:rPr lang="de-DE" sz="1700" dirty="0" err="1"/>
              <a:t>can</a:t>
            </a:r>
            <a:r>
              <a:rPr lang="de-DE" sz="1700" dirty="0"/>
              <a:t> </a:t>
            </a:r>
            <a:r>
              <a:rPr lang="de-DE" sz="1700" dirty="0" err="1"/>
              <a:t>be</a:t>
            </a:r>
            <a:r>
              <a:rPr lang="de-DE" sz="1700" dirty="0"/>
              <a:t> </a:t>
            </a:r>
            <a:r>
              <a:rPr lang="de-DE" sz="1700" dirty="0" err="1"/>
              <a:t>used</a:t>
            </a:r>
            <a:r>
              <a:rPr lang="de-DE" sz="1700" dirty="0"/>
              <a:t> </a:t>
            </a:r>
            <a:r>
              <a:rPr lang="de-DE" sz="1700" dirty="0" err="1"/>
              <a:t>to</a:t>
            </a:r>
            <a:r>
              <a:rPr lang="de-DE" sz="1700" dirty="0"/>
              <a:t> </a:t>
            </a:r>
            <a:r>
              <a:rPr lang="de-DE" sz="1700" dirty="0" err="1"/>
              <a:t>populate</a:t>
            </a:r>
            <a:r>
              <a:rPr lang="de-DE" sz="1700" dirty="0"/>
              <a:t> Identity Services </a:t>
            </a:r>
            <a:r>
              <a:rPr lang="de-DE" sz="1700" dirty="0" err="1"/>
              <a:t>with</a:t>
            </a:r>
            <a:r>
              <a:rPr lang="de-DE" sz="1700" dirty="0"/>
              <a:t> </a:t>
            </a:r>
            <a:r>
              <a:rPr lang="de-DE" sz="1700" dirty="0" err="1"/>
              <a:t>user</a:t>
            </a:r>
            <a:r>
              <a:rPr lang="de-DE" sz="1700" dirty="0"/>
              <a:t> </a:t>
            </a:r>
            <a:r>
              <a:rPr lang="de-DE" sz="1700" dirty="0" err="1"/>
              <a:t>accounts</a:t>
            </a:r>
            <a:r>
              <a:rPr lang="de-DE" sz="1700" dirty="0"/>
              <a:t> and </a:t>
            </a:r>
            <a:r>
              <a:rPr lang="de-DE" sz="1700" dirty="0" err="1"/>
              <a:t>role</a:t>
            </a:r>
            <a:r>
              <a:rPr lang="de-DE" sz="1700" dirty="0"/>
              <a:t> </a:t>
            </a:r>
            <a:r>
              <a:rPr lang="de-DE" sz="1700" dirty="0" err="1"/>
              <a:t>mappings</a:t>
            </a:r>
            <a:r>
              <a:rPr lang="de-DE" sz="1700" dirty="0"/>
              <a:t> and </a:t>
            </a:r>
            <a:r>
              <a:rPr lang="de-DE" sz="1700" dirty="0" err="1"/>
              <a:t>it</a:t>
            </a:r>
            <a:r>
              <a:rPr lang="de-DE" sz="1700" dirty="0"/>
              <a:t> </a:t>
            </a:r>
            <a:r>
              <a:rPr lang="de-DE" sz="1700" dirty="0" err="1"/>
              <a:t>can</a:t>
            </a:r>
            <a:r>
              <a:rPr lang="de-DE" sz="1700" dirty="0"/>
              <a:t> </a:t>
            </a:r>
            <a:r>
              <a:rPr lang="de-DE" sz="1700" dirty="0" err="1"/>
              <a:t>be</a:t>
            </a:r>
            <a:r>
              <a:rPr lang="de-DE" sz="1700" dirty="0"/>
              <a:t> </a:t>
            </a:r>
            <a:r>
              <a:rPr lang="de-DE" sz="1700" dirty="0" err="1"/>
              <a:t>used</a:t>
            </a:r>
            <a:r>
              <a:rPr lang="de-DE" sz="1700" dirty="0"/>
              <a:t> </a:t>
            </a:r>
            <a:r>
              <a:rPr lang="de-DE" sz="1700" dirty="0" err="1"/>
              <a:t>to</a:t>
            </a:r>
            <a:r>
              <a:rPr lang="de-DE" sz="1700" dirty="0"/>
              <a:t> </a:t>
            </a:r>
            <a:r>
              <a:rPr lang="de-DE" sz="1700" dirty="0" err="1"/>
              <a:t>retrieve</a:t>
            </a:r>
            <a:r>
              <a:rPr lang="de-DE" sz="1700" dirty="0"/>
              <a:t> </a:t>
            </a:r>
            <a:r>
              <a:rPr lang="de-DE" sz="1700" dirty="0" err="1"/>
              <a:t>role</a:t>
            </a:r>
            <a:r>
              <a:rPr lang="de-DE" sz="1700" dirty="0"/>
              <a:t> </a:t>
            </a:r>
            <a:r>
              <a:rPr lang="de-DE" sz="1700" dirty="0" err="1"/>
              <a:t>mappings</a:t>
            </a:r>
            <a:r>
              <a:rPr lang="de-DE" sz="1700" dirty="0"/>
              <a:t> </a:t>
            </a:r>
            <a:r>
              <a:rPr lang="de-DE" sz="1700" dirty="0" err="1"/>
              <a:t>from</a:t>
            </a:r>
            <a:r>
              <a:rPr lang="de-DE" sz="1700" dirty="0"/>
              <a:t> an Identity Service </a:t>
            </a:r>
            <a:r>
              <a:rPr lang="de-DE" sz="1700" dirty="0" err="1"/>
              <a:t>when</a:t>
            </a:r>
            <a:r>
              <a:rPr lang="de-DE" sz="1700" dirty="0"/>
              <a:t> a </a:t>
            </a:r>
            <a:r>
              <a:rPr lang="de-DE" sz="1700" dirty="0" err="1"/>
              <a:t>user</a:t>
            </a:r>
            <a:r>
              <a:rPr lang="de-DE" sz="1700" dirty="0"/>
              <a:t> logs in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sz="1700" dirty="0" err="1"/>
              <a:t>HashiCorp</a:t>
            </a:r>
            <a:r>
              <a:rPr lang="de-DE" sz="1700" b="0" i="0" dirty="0">
                <a:solidFill>
                  <a:srgbClr val="000000"/>
                </a:solidFill>
                <a:effectLst/>
                <a:latin typeface="+mj-lt"/>
              </a:rPr>
              <a:t>®</a:t>
            </a:r>
            <a:r>
              <a:rPr lang="de-DE" sz="1700" dirty="0"/>
              <a:t> </a:t>
            </a:r>
            <a:r>
              <a:rPr lang="de-DE" sz="1700" dirty="0" err="1"/>
              <a:t>Vault</a:t>
            </a:r>
            <a:r>
              <a:rPr lang="de-DE" sz="1700" dirty="0"/>
              <a:t> and </a:t>
            </a:r>
            <a:r>
              <a:rPr lang="de-DE" sz="1700" dirty="0" err="1"/>
              <a:t>Keycloak</a:t>
            </a:r>
            <a:r>
              <a:rPr lang="de-DE" sz="1700" b="0" i="0" dirty="0">
                <a:solidFill>
                  <a:srgbClr val="000000"/>
                </a:solidFill>
                <a:effectLst/>
                <a:latin typeface="+mj-lt"/>
              </a:rPr>
              <a:t>®</a:t>
            </a:r>
            <a:r>
              <a:rPr lang="de-DE" sz="1700" dirty="0"/>
              <a:t> </a:t>
            </a:r>
            <a:r>
              <a:rPr lang="de-DE" sz="1700" dirty="0" err="1"/>
              <a:t>are</a:t>
            </a:r>
            <a:r>
              <a:rPr lang="de-DE" sz="1700" dirty="0"/>
              <a:t> </a:t>
            </a:r>
            <a:r>
              <a:rPr lang="de-DE" sz="1700" dirty="0" err="1"/>
              <a:t>integrated</a:t>
            </a:r>
            <a:r>
              <a:rPr lang="de-DE" sz="1700" dirty="0"/>
              <a:t> </a:t>
            </a:r>
            <a:r>
              <a:rPr lang="de-DE" sz="1700" dirty="0" err="1"/>
              <a:t>by</a:t>
            </a:r>
            <a:r>
              <a:rPr lang="de-DE" sz="1700" dirty="0"/>
              <a:t> </a:t>
            </a:r>
            <a:r>
              <a:rPr lang="de-DE" sz="1700" dirty="0" err="1"/>
              <a:t>their</a:t>
            </a:r>
            <a:r>
              <a:rPr lang="de-DE" sz="1700" dirty="0"/>
              <a:t> </a:t>
            </a:r>
            <a:r>
              <a:rPr lang="de-DE" sz="1700" dirty="0" err="1"/>
              <a:t>respective</a:t>
            </a:r>
            <a:r>
              <a:rPr lang="de-DE" sz="1700" dirty="0"/>
              <a:t> REST API</a:t>
            </a:r>
          </a:p>
        </p:txBody>
      </p:sp>
      <p:sp>
        <p:nvSpPr>
          <p:cNvPr id="27" name="Titel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Secure Access</a:t>
            </a:r>
            <a:endParaRPr lang="de-DE" dirty="0"/>
          </a:p>
        </p:txBody>
      </p:sp>
      <p:sp>
        <p:nvSpPr>
          <p:cNvPr id="29" name="Textplatzhalter 2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/>
              <a:t>User Account and </a:t>
            </a:r>
            <a:r>
              <a:rPr lang="de-DE" dirty="0" err="1"/>
              <a:t>Role</a:t>
            </a:r>
            <a:r>
              <a:rPr lang="de-DE" dirty="0"/>
              <a:t> Management</a:t>
            </a:r>
            <a:endParaRPr lang="en-US" dirty="0"/>
          </a:p>
        </p:txBody>
      </p:sp>
      <p:sp>
        <p:nvSpPr>
          <p:cNvPr id="24" name="Abgerundetes Rechteck 99"/>
          <p:cNvSpPr/>
          <p:nvPr/>
        </p:nvSpPr>
        <p:spPr>
          <a:xfrm>
            <a:off x="9152948" y="2306904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JOC Cockpit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User Interface</a:t>
            </a:r>
          </a:p>
        </p:txBody>
      </p:sp>
      <p:sp>
        <p:nvSpPr>
          <p:cNvPr id="12" name="Ellipse 11"/>
          <p:cNvSpPr/>
          <p:nvPr/>
        </p:nvSpPr>
        <p:spPr>
          <a:xfrm>
            <a:off x="8926133" y="3768220"/>
            <a:ext cx="2404351" cy="1283416"/>
          </a:xfrm>
          <a:prstGeom prst="ellipse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JOC Cockpit API Service</a:t>
            </a:r>
          </a:p>
        </p:txBody>
      </p:sp>
      <p:cxnSp>
        <p:nvCxnSpPr>
          <p:cNvPr id="16" name="Gerade Verbindung mit Pfeil 15"/>
          <p:cNvCxnSpPr>
            <a:stCxn id="24" idx="2"/>
            <a:endCxn id="12" idx="0"/>
          </p:cNvCxnSpPr>
          <p:nvPr/>
        </p:nvCxnSpPr>
        <p:spPr>
          <a:xfrm>
            <a:off x="10128308" y="3358464"/>
            <a:ext cx="1" cy="409756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26" name="Picture 2" descr="R:\backup\sales\SOS-Web-Site\2016-JOE-Cockpit\user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26177" y="2468166"/>
            <a:ext cx="606776" cy="729037"/>
          </a:xfrm>
          <a:prstGeom prst="rect">
            <a:avLst/>
          </a:prstGeom>
          <a:noFill/>
        </p:spPr>
      </p:pic>
      <p:cxnSp>
        <p:nvCxnSpPr>
          <p:cNvPr id="137" name="Gerade Verbindung mit Pfeil 136"/>
          <p:cNvCxnSpPr>
            <a:cxnSpLocks/>
            <a:endCxn id="66" idx="0"/>
          </p:cNvCxnSpPr>
          <p:nvPr/>
        </p:nvCxnSpPr>
        <p:spPr>
          <a:xfrm flipH="1">
            <a:off x="10114005" y="5008094"/>
            <a:ext cx="14304" cy="450887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Gerade Verbindung mit Pfeil 17"/>
          <p:cNvCxnSpPr>
            <a:cxnSpLocks/>
            <a:stCxn id="1026" idx="3"/>
            <a:endCxn id="24" idx="1"/>
          </p:cNvCxnSpPr>
          <p:nvPr/>
        </p:nvCxnSpPr>
        <p:spPr>
          <a:xfrm flipV="1">
            <a:off x="6332953" y="2832684"/>
            <a:ext cx="2819995" cy="1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1" name="Textfeld 41"/>
          <p:cNvSpPr txBox="1"/>
          <p:nvPr/>
        </p:nvSpPr>
        <p:spPr>
          <a:xfrm>
            <a:off x="6440070" y="2526222"/>
            <a:ext cx="2610999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algn="r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HTTP / HTTPS</a:t>
            </a:r>
          </a:p>
        </p:txBody>
      </p:sp>
      <p:sp>
        <p:nvSpPr>
          <p:cNvPr id="4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38290F6-9EEA-4939-92A4-98C369575716}" type="slidenum">
              <a:rPr kumimoji="0" lang="de-DE" sz="36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ヒラギノ角ゴ ProN W3" pitchFamily="-109" charset="-128"/>
                <a:cs typeface="+mn-cs"/>
                <a:sym typeface="Gill Sans" pitchFamily="-109" charset="0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de-DE" sz="3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ヒラギノ角ゴ ProN W3" pitchFamily="-109" charset="-128"/>
              <a:cs typeface="+mn-cs"/>
              <a:sym typeface="Gill Sans" pitchFamily="-109" charset="0"/>
            </a:endParaRPr>
          </a:p>
        </p:txBody>
      </p:sp>
      <p:cxnSp>
        <p:nvCxnSpPr>
          <p:cNvPr id="59" name="Gewinkelte Verbindung 116">
            <a:extLst>
              <a:ext uri="{FF2B5EF4-FFF2-40B4-BE49-F238E27FC236}">
                <a16:creationId xmlns:a16="http://schemas.microsoft.com/office/drawing/2014/main" id="{E30DD305-A0C7-4D59-8433-71E90BA42B68}"/>
              </a:ext>
            </a:extLst>
          </p:cNvPr>
          <p:cNvCxnSpPr>
            <a:cxnSpLocks/>
            <a:stCxn id="63" idx="2"/>
            <a:endCxn id="12" idx="7"/>
          </p:cNvCxnSpPr>
          <p:nvPr/>
        </p:nvCxnSpPr>
        <p:spPr>
          <a:xfrm rot="10800000" flipV="1">
            <a:off x="10978376" y="3641800"/>
            <a:ext cx="1985715" cy="314372"/>
          </a:xfrm>
          <a:prstGeom prst="bentConnector2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1" name="Textfeld 41">
            <a:extLst>
              <a:ext uri="{FF2B5EF4-FFF2-40B4-BE49-F238E27FC236}">
                <a16:creationId xmlns:a16="http://schemas.microsoft.com/office/drawing/2014/main" id="{67CE4186-E55F-46F9-8676-A1AF677E51C1}"/>
              </a:ext>
            </a:extLst>
          </p:cNvPr>
          <p:cNvSpPr txBox="1"/>
          <p:nvPr/>
        </p:nvSpPr>
        <p:spPr>
          <a:xfrm>
            <a:off x="10960668" y="3359841"/>
            <a:ext cx="1638991" cy="314395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HTTP / HTTPS</a:t>
            </a:r>
          </a:p>
        </p:txBody>
      </p:sp>
      <p:sp>
        <p:nvSpPr>
          <p:cNvPr id="63" name="Ellipse 62">
            <a:extLst>
              <a:ext uri="{FF2B5EF4-FFF2-40B4-BE49-F238E27FC236}">
                <a16:creationId xmlns:a16="http://schemas.microsoft.com/office/drawing/2014/main" id="{199A221F-3EF5-4801-98B0-26D7198E1306}"/>
              </a:ext>
            </a:extLst>
          </p:cNvPr>
          <p:cNvSpPr/>
          <p:nvPr/>
        </p:nvSpPr>
        <p:spPr>
          <a:xfrm>
            <a:off x="12964090" y="3183080"/>
            <a:ext cx="1973943" cy="917439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External</a:t>
            </a:r>
            <a:b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</a:br>
            <a:r>
              <a:rPr kumimoji="0" lang="de-DE" sz="14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Applications</a:t>
            </a:r>
            <a:endParaRPr kumimoji="0" lang="de-DE" sz="1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51" name="Ellipse 50">
            <a:extLst>
              <a:ext uri="{FF2B5EF4-FFF2-40B4-BE49-F238E27FC236}">
                <a16:creationId xmlns:a16="http://schemas.microsoft.com/office/drawing/2014/main" id="{51211AF5-A120-4FA9-BF73-CC190B29659F}"/>
              </a:ext>
            </a:extLst>
          </p:cNvPr>
          <p:cNvSpPr/>
          <p:nvPr/>
        </p:nvSpPr>
        <p:spPr>
          <a:xfrm>
            <a:off x="5104174" y="6140082"/>
            <a:ext cx="1973943" cy="917439"/>
          </a:xfrm>
          <a:prstGeom prst="ellipse">
            <a:avLst/>
          </a:prstGeom>
          <a:gradFill>
            <a:gsLst>
              <a:gs pos="0">
                <a:schemeClr val="bg1">
                  <a:lumMod val="85000"/>
                </a:schemeClr>
              </a:gs>
              <a:gs pos="100000">
                <a:schemeClr val="bg1">
                  <a:lumMod val="50000"/>
                </a:schemeClr>
              </a:gs>
            </a:gsLst>
          </a:gra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r>
              <a:rPr lang="de-DE" sz="1400" b="1" dirty="0">
                <a:solidFill>
                  <a:prstClr val="white"/>
                </a:solidFill>
                <a:latin typeface="Arial"/>
              </a:rPr>
              <a:t>JOC Cockpit</a:t>
            </a:r>
            <a:br>
              <a:rPr lang="de-DE" sz="1400" b="1" dirty="0">
                <a:solidFill>
                  <a:prstClr val="white"/>
                </a:solidFill>
                <a:latin typeface="Arial"/>
              </a:rPr>
            </a:br>
            <a:r>
              <a:rPr lang="de-DE" sz="1400" b="1" dirty="0" err="1">
                <a:solidFill>
                  <a:prstClr val="white"/>
                </a:solidFill>
                <a:latin typeface="Arial"/>
              </a:rPr>
              <a:t>Permissions</a:t>
            </a:r>
            <a:endParaRPr lang="de-DE" sz="1400" b="1" dirty="0">
              <a:solidFill>
                <a:prstClr val="white"/>
              </a:solidFill>
              <a:latin typeface="Arial"/>
            </a:endParaRPr>
          </a:p>
        </p:txBody>
      </p:sp>
      <p:sp>
        <p:nvSpPr>
          <p:cNvPr id="52" name="Ellipse 51">
            <a:extLst>
              <a:ext uri="{FF2B5EF4-FFF2-40B4-BE49-F238E27FC236}">
                <a16:creationId xmlns:a16="http://schemas.microsoft.com/office/drawing/2014/main" id="{75916E69-D66E-4671-A6D6-C5D2B4621D91}"/>
              </a:ext>
            </a:extLst>
          </p:cNvPr>
          <p:cNvSpPr/>
          <p:nvPr/>
        </p:nvSpPr>
        <p:spPr>
          <a:xfrm>
            <a:off x="5104173" y="7663343"/>
            <a:ext cx="1973943" cy="917439"/>
          </a:xfrm>
          <a:prstGeom prst="ellipse">
            <a:avLst/>
          </a:prstGeom>
          <a:gradFill>
            <a:gsLst>
              <a:gs pos="0">
                <a:schemeClr val="bg1">
                  <a:lumMod val="85000"/>
                </a:schemeClr>
              </a:gs>
              <a:gs pos="100000">
                <a:schemeClr val="bg1">
                  <a:lumMod val="50000"/>
                </a:schemeClr>
              </a:gs>
            </a:gsLst>
          </a:gra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r>
              <a:rPr lang="de-DE" sz="1400" b="1" dirty="0">
                <a:solidFill>
                  <a:prstClr val="white"/>
                </a:solidFill>
                <a:latin typeface="Arial"/>
              </a:rPr>
              <a:t>Controller</a:t>
            </a:r>
            <a:br>
              <a:rPr lang="de-DE" sz="1400" b="1" dirty="0">
                <a:solidFill>
                  <a:prstClr val="white"/>
                </a:solidFill>
                <a:latin typeface="Arial"/>
              </a:rPr>
            </a:br>
            <a:r>
              <a:rPr lang="de-DE" sz="1400" b="1" dirty="0" err="1">
                <a:solidFill>
                  <a:prstClr val="white"/>
                </a:solidFill>
                <a:latin typeface="Arial"/>
              </a:rPr>
              <a:t>Permissions</a:t>
            </a:r>
            <a:endParaRPr lang="de-DE" sz="1400" b="1" dirty="0">
              <a:solidFill>
                <a:prstClr val="white"/>
              </a:solidFill>
              <a:latin typeface="Arial"/>
            </a:endParaRPr>
          </a:p>
        </p:txBody>
      </p:sp>
      <p:sp>
        <p:nvSpPr>
          <p:cNvPr id="53" name="Ellipse 52">
            <a:extLst>
              <a:ext uri="{FF2B5EF4-FFF2-40B4-BE49-F238E27FC236}">
                <a16:creationId xmlns:a16="http://schemas.microsoft.com/office/drawing/2014/main" id="{226CFC60-5DA0-42EC-A7AC-C997D062A306}"/>
              </a:ext>
            </a:extLst>
          </p:cNvPr>
          <p:cNvSpPr/>
          <p:nvPr/>
        </p:nvSpPr>
        <p:spPr>
          <a:xfrm>
            <a:off x="7260999" y="6873772"/>
            <a:ext cx="1973943" cy="917439"/>
          </a:xfrm>
          <a:prstGeom prst="ellipse">
            <a:avLst/>
          </a:prstGeom>
          <a:gradFill>
            <a:gsLst>
              <a:gs pos="0">
                <a:schemeClr val="bg1">
                  <a:lumMod val="85000"/>
                </a:schemeClr>
              </a:gs>
              <a:gs pos="100000">
                <a:schemeClr val="bg1">
                  <a:lumMod val="50000"/>
                </a:schemeClr>
              </a:gs>
            </a:gsLst>
          </a:gra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r>
              <a:rPr lang="de-DE" sz="1400" b="1" dirty="0" err="1">
                <a:solidFill>
                  <a:prstClr val="white"/>
                </a:solidFill>
                <a:latin typeface="Arial"/>
              </a:rPr>
              <a:t>Roles</a:t>
            </a:r>
            <a:endParaRPr lang="de-DE" sz="1400" b="1" dirty="0">
              <a:solidFill>
                <a:prstClr val="white"/>
              </a:solidFill>
              <a:latin typeface="Arial"/>
            </a:endParaRPr>
          </a:p>
        </p:txBody>
      </p:sp>
      <p:cxnSp>
        <p:nvCxnSpPr>
          <p:cNvPr id="5" name="Verbinder: gewinkelt 4">
            <a:extLst>
              <a:ext uri="{FF2B5EF4-FFF2-40B4-BE49-F238E27FC236}">
                <a16:creationId xmlns:a16="http://schemas.microsoft.com/office/drawing/2014/main" id="{B9F28958-A0C9-4209-84A0-F966990DD291}"/>
              </a:ext>
            </a:extLst>
          </p:cNvPr>
          <p:cNvCxnSpPr>
            <a:stCxn id="51" idx="6"/>
            <a:endCxn id="53" idx="0"/>
          </p:cNvCxnSpPr>
          <p:nvPr/>
        </p:nvCxnSpPr>
        <p:spPr>
          <a:xfrm>
            <a:off x="7078117" y="6598802"/>
            <a:ext cx="1169854" cy="274970"/>
          </a:xfrm>
          <a:prstGeom prst="bentConnector2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Verbinder: gewinkelt 6">
            <a:extLst>
              <a:ext uri="{FF2B5EF4-FFF2-40B4-BE49-F238E27FC236}">
                <a16:creationId xmlns:a16="http://schemas.microsoft.com/office/drawing/2014/main" id="{FEB3E327-0BAC-47E7-B850-6C7E07D77143}"/>
              </a:ext>
            </a:extLst>
          </p:cNvPr>
          <p:cNvCxnSpPr>
            <a:stCxn id="52" idx="6"/>
            <a:endCxn id="53" idx="4"/>
          </p:cNvCxnSpPr>
          <p:nvPr/>
        </p:nvCxnSpPr>
        <p:spPr>
          <a:xfrm flipV="1">
            <a:off x="7078116" y="7791211"/>
            <a:ext cx="1169855" cy="330852"/>
          </a:xfrm>
          <a:prstGeom prst="bentConnector2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2" name="Ellipse 61">
            <a:extLst>
              <a:ext uri="{FF2B5EF4-FFF2-40B4-BE49-F238E27FC236}">
                <a16:creationId xmlns:a16="http://schemas.microsoft.com/office/drawing/2014/main" id="{DE542591-53A3-4828-AE15-C1DC02280F80}"/>
              </a:ext>
            </a:extLst>
          </p:cNvPr>
          <p:cNvSpPr/>
          <p:nvPr/>
        </p:nvSpPr>
        <p:spPr>
          <a:xfrm>
            <a:off x="13150484" y="6873771"/>
            <a:ext cx="1973943" cy="917439"/>
          </a:xfrm>
          <a:prstGeom prst="ellipse">
            <a:avLst/>
          </a:prstGeom>
          <a:gradFill>
            <a:gsLst>
              <a:gs pos="0">
                <a:schemeClr val="bg1">
                  <a:lumMod val="85000"/>
                </a:schemeClr>
              </a:gs>
              <a:gs pos="100000">
                <a:schemeClr val="bg1">
                  <a:lumMod val="50000"/>
                </a:schemeClr>
              </a:gs>
            </a:gsLst>
          </a:gra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r>
              <a:rPr lang="de-DE" sz="1400" b="1" dirty="0">
                <a:solidFill>
                  <a:prstClr val="white"/>
                </a:solidFill>
                <a:latin typeface="Arial"/>
              </a:rPr>
              <a:t>User Accounts</a:t>
            </a:r>
          </a:p>
        </p:txBody>
      </p:sp>
      <p:sp>
        <p:nvSpPr>
          <p:cNvPr id="64" name="Ellipse 63">
            <a:extLst>
              <a:ext uri="{FF2B5EF4-FFF2-40B4-BE49-F238E27FC236}">
                <a16:creationId xmlns:a16="http://schemas.microsoft.com/office/drawing/2014/main" id="{FAADE125-653D-4D36-9AA9-BBAC392FAB34}"/>
              </a:ext>
            </a:extLst>
          </p:cNvPr>
          <p:cNvSpPr/>
          <p:nvPr/>
        </p:nvSpPr>
        <p:spPr>
          <a:xfrm>
            <a:off x="10625716" y="7416600"/>
            <a:ext cx="1973943" cy="917439"/>
          </a:xfrm>
          <a:prstGeom prst="ellipse">
            <a:avLst/>
          </a:prstGeom>
          <a:gradFill>
            <a:gsLst>
              <a:gs pos="0">
                <a:schemeClr val="bg1">
                  <a:lumMod val="85000"/>
                </a:schemeClr>
              </a:gs>
              <a:gs pos="100000">
                <a:schemeClr val="bg1">
                  <a:lumMod val="50000"/>
                </a:schemeClr>
              </a:gs>
            </a:gsLst>
          </a:gra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r>
              <a:rPr lang="de-DE" sz="1400" b="1" dirty="0">
                <a:solidFill>
                  <a:prstClr val="white"/>
                </a:solidFill>
                <a:latin typeface="Arial"/>
              </a:rPr>
              <a:t>Account / </a:t>
            </a:r>
            <a:r>
              <a:rPr lang="de-DE" sz="1400" b="1" dirty="0" err="1">
                <a:solidFill>
                  <a:prstClr val="white"/>
                </a:solidFill>
                <a:latin typeface="Arial"/>
              </a:rPr>
              <a:t>Role</a:t>
            </a:r>
            <a:br>
              <a:rPr lang="de-DE" sz="1400" b="1" dirty="0">
                <a:solidFill>
                  <a:prstClr val="white"/>
                </a:solidFill>
                <a:latin typeface="Arial"/>
              </a:rPr>
            </a:br>
            <a:r>
              <a:rPr lang="de-DE" sz="1400" b="1" dirty="0">
                <a:solidFill>
                  <a:prstClr val="white"/>
                </a:solidFill>
                <a:latin typeface="Arial"/>
              </a:rPr>
              <a:t>Mapping</a:t>
            </a:r>
          </a:p>
        </p:txBody>
      </p:sp>
      <p:cxnSp>
        <p:nvCxnSpPr>
          <p:cNvPr id="9" name="Verbinder: gewinkelt 8">
            <a:extLst>
              <a:ext uri="{FF2B5EF4-FFF2-40B4-BE49-F238E27FC236}">
                <a16:creationId xmlns:a16="http://schemas.microsoft.com/office/drawing/2014/main" id="{ACB0D73C-E0A8-497A-93C8-93F3E75B3DEF}"/>
              </a:ext>
            </a:extLst>
          </p:cNvPr>
          <p:cNvCxnSpPr>
            <a:stCxn id="53" idx="6"/>
            <a:endCxn id="64" idx="2"/>
          </p:cNvCxnSpPr>
          <p:nvPr/>
        </p:nvCxnSpPr>
        <p:spPr>
          <a:xfrm>
            <a:off x="9234942" y="7332492"/>
            <a:ext cx="1390774" cy="542828"/>
          </a:xfrm>
          <a:prstGeom prst="bentConnector3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Verbinder: gewinkelt 10">
            <a:extLst>
              <a:ext uri="{FF2B5EF4-FFF2-40B4-BE49-F238E27FC236}">
                <a16:creationId xmlns:a16="http://schemas.microsoft.com/office/drawing/2014/main" id="{4CB43EAA-AA9C-47A4-8C3B-F5D98F58F153}"/>
              </a:ext>
            </a:extLst>
          </p:cNvPr>
          <p:cNvCxnSpPr>
            <a:stCxn id="62" idx="2"/>
            <a:endCxn id="64" idx="6"/>
          </p:cNvCxnSpPr>
          <p:nvPr/>
        </p:nvCxnSpPr>
        <p:spPr>
          <a:xfrm rot="10800000" flipV="1">
            <a:off x="12599660" y="7332490"/>
            <a:ext cx="550825" cy="542829"/>
          </a:xfrm>
          <a:prstGeom prst="bentConnector3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6" name="Rechteck: abgerundete Ecken 65">
            <a:extLst>
              <a:ext uri="{FF2B5EF4-FFF2-40B4-BE49-F238E27FC236}">
                <a16:creationId xmlns:a16="http://schemas.microsoft.com/office/drawing/2014/main" id="{5E6E9CD2-57C7-4186-A8CA-23086C28D82D}"/>
              </a:ext>
            </a:extLst>
          </p:cNvPr>
          <p:cNvSpPr/>
          <p:nvPr/>
        </p:nvSpPr>
        <p:spPr>
          <a:xfrm>
            <a:off x="4775714" y="5458981"/>
            <a:ext cx="10676582" cy="3241345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73" name="Gerader Verbinder 72">
            <a:extLst>
              <a:ext uri="{FF2B5EF4-FFF2-40B4-BE49-F238E27FC236}">
                <a16:creationId xmlns:a16="http://schemas.microsoft.com/office/drawing/2014/main" id="{A25F0930-2545-4122-A722-98156F161120}"/>
              </a:ext>
            </a:extLst>
          </p:cNvPr>
          <p:cNvCxnSpPr/>
          <p:nvPr/>
        </p:nvCxnSpPr>
        <p:spPr>
          <a:xfrm>
            <a:off x="4809033" y="5752976"/>
            <a:ext cx="10537371" cy="0"/>
          </a:xfrm>
          <a:prstGeom prst="line">
            <a:avLst/>
          </a:prstGeom>
          <a:ln w="508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4" name="Gerader Verbinder 73">
            <a:extLst>
              <a:ext uri="{FF2B5EF4-FFF2-40B4-BE49-F238E27FC236}">
                <a16:creationId xmlns:a16="http://schemas.microsoft.com/office/drawing/2014/main" id="{D5C4E9AF-DE08-4CC6-B66B-B8A1C1DC51D5}"/>
              </a:ext>
            </a:extLst>
          </p:cNvPr>
          <p:cNvCxnSpPr>
            <a:cxnSpLocks/>
            <a:stCxn id="66" idx="0"/>
          </p:cNvCxnSpPr>
          <p:nvPr/>
        </p:nvCxnSpPr>
        <p:spPr>
          <a:xfrm>
            <a:off x="10114005" y="5458981"/>
            <a:ext cx="0" cy="305161"/>
          </a:xfrm>
          <a:prstGeom prst="line">
            <a:avLst/>
          </a:prstGeom>
          <a:ln w="508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5" name="Textfeld 41">
            <a:extLst>
              <a:ext uri="{FF2B5EF4-FFF2-40B4-BE49-F238E27FC236}">
                <a16:creationId xmlns:a16="http://schemas.microsoft.com/office/drawing/2014/main" id="{C118C697-DB03-4DCD-96E2-D23AB1034461}"/>
              </a:ext>
            </a:extLst>
          </p:cNvPr>
          <p:cNvSpPr txBox="1"/>
          <p:nvPr/>
        </p:nvSpPr>
        <p:spPr>
          <a:xfrm>
            <a:off x="5319709" y="5474744"/>
            <a:ext cx="3790949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Managed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by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JOC Cockpit</a:t>
            </a:r>
          </a:p>
        </p:txBody>
      </p:sp>
      <p:sp>
        <p:nvSpPr>
          <p:cNvPr id="76" name="Textfeld 41">
            <a:extLst>
              <a:ext uri="{FF2B5EF4-FFF2-40B4-BE49-F238E27FC236}">
                <a16:creationId xmlns:a16="http://schemas.microsoft.com/office/drawing/2014/main" id="{63AD59FE-294F-4710-927A-0BF3A78743A5}"/>
              </a:ext>
            </a:extLst>
          </p:cNvPr>
          <p:cNvSpPr txBox="1"/>
          <p:nvPr/>
        </p:nvSpPr>
        <p:spPr>
          <a:xfrm>
            <a:off x="10648947" y="5456365"/>
            <a:ext cx="3975513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Managed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by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JOC Cockpit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or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Identity Service</a:t>
            </a:r>
          </a:p>
        </p:txBody>
      </p:sp>
      <p:sp>
        <p:nvSpPr>
          <p:cNvPr id="79" name="Zylinder 78">
            <a:extLst>
              <a:ext uri="{FF2B5EF4-FFF2-40B4-BE49-F238E27FC236}">
                <a16:creationId xmlns:a16="http://schemas.microsoft.com/office/drawing/2014/main" id="{36C1E726-3B8F-447D-A4E2-7C7200FCAD50}"/>
              </a:ext>
            </a:extLst>
          </p:cNvPr>
          <p:cNvSpPr/>
          <p:nvPr/>
        </p:nvSpPr>
        <p:spPr>
          <a:xfrm>
            <a:off x="6442716" y="9208724"/>
            <a:ext cx="1270800" cy="1173600"/>
          </a:xfrm>
          <a:prstGeom prst="ca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Database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sz="1400" b="1" dirty="0">
                <a:solidFill>
                  <a:prstClr val="white"/>
                </a:solidFill>
                <a:latin typeface="Arial"/>
              </a:rPr>
              <a:t>Service</a:t>
            </a:r>
            <a:endParaRPr kumimoji="0" lang="de-DE" sz="1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80" name="Ellipse 79">
            <a:extLst>
              <a:ext uri="{FF2B5EF4-FFF2-40B4-BE49-F238E27FC236}">
                <a16:creationId xmlns:a16="http://schemas.microsoft.com/office/drawing/2014/main" id="{690501A0-AD89-41AF-A796-AADF598131AA}"/>
              </a:ext>
            </a:extLst>
          </p:cNvPr>
          <p:cNvSpPr/>
          <p:nvPr/>
        </p:nvSpPr>
        <p:spPr>
          <a:xfrm>
            <a:off x="10648947" y="9323500"/>
            <a:ext cx="1973943" cy="917439"/>
          </a:xfrm>
          <a:prstGeom prst="ellipse">
            <a:avLst/>
          </a:prstGeom>
          <a:gradFill>
            <a:gsLst>
              <a:gs pos="0">
                <a:srgbClr val="92D050"/>
              </a:gs>
              <a:gs pos="100000">
                <a:srgbClr val="00B050"/>
              </a:gs>
            </a:gsLst>
          </a:gradFill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HashiCorp</a:t>
            </a:r>
            <a:r>
              <a:rPr lang="de-DE" sz="1400" b="0" i="0" dirty="0">
                <a:solidFill>
                  <a:schemeClr val="bg1"/>
                </a:solidFill>
                <a:effectLst/>
                <a:latin typeface="+mj-lt"/>
              </a:rPr>
              <a:t>®</a:t>
            </a:r>
            <a:b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</a:br>
            <a:r>
              <a:rPr kumimoji="0" lang="de-DE" sz="14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Vault</a:t>
            </a:r>
            <a:endParaRPr kumimoji="0" lang="de-DE" sz="1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81" name="Ellipse 80">
            <a:extLst>
              <a:ext uri="{FF2B5EF4-FFF2-40B4-BE49-F238E27FC236}">
                <a16:creationId xmlns:a16="http://schemas.microsoft.com/office/drawing/2014/main" id="{83C588F0-42B9-4509-A9E2-3D35516B7689}"/>
              </a:ext>
            </a:extLst>
          </p:cNvPr>
          <p:cNvSpPr/>
          <p:nvPr/>
        </p:nvSpPr>
        <p:spPr>
          <a:xfrm>
            <a:off x="13157831" y="9323499"/>
            <a:ext cx="1973943" cy="917439"/>
          </a:xfrm>
          <a:prstGeom prst="ellipse">
            <a:avLst/>
          </a:prstGeom>
          <a:gradFill>
            <a:gsLst>
              <a:gs pos="0">
                <a:srgbClr val="92D050"/>
              </a:gs>
              <a:gs pos="100000">
                <a:srgbClr val="00B050"/>
              </a:gs>
            </a:gsLst>
          </a:gradFill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Keycloak</a:t>
            </a:r>
            <a:r>
              <a:rPr lang="de-DE" sz="1400" b="0" i="0" dirty="0">
                <a:solidFill>
                  <a:schemeClr val="bg1"/>
                </a:solidFill>
                <a:effectLst/>
                <a:latin typeface="+mj-lt"/>
              </a:rPr>
              <a:t>®</a:t>
            </a:r>
            <a:endParaRPr kumimoji="0" lang="de-DE" sz="1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cxnSp>
        <p:nvCxnSpPr>
          <p:cNvPr id="82" name="Gerade Verbindung mit Pfeil 81">
            <a:extLst>
              <a:ext uri="{FF2B5EF4-FFF2-40B4-BE49-F238E27FC236}">
                <a16:creationId xmlns:a16="http://schemas.microsoft.com/office/drawing/2014/main" id="{C396AA30-1BAD-4E81-BCBD-6C5D06AA68DA}"/>
              </a:ext>
            </a:extLst>
          </p:cNvPr>
          <p:cNvCxnSpPr>
            <a:cxnSpLocks/>
            <a:endCxn id="79" idx="1"/>
          </p:cNvCxnSpPr>
          <p:nvPr/>
        </p:nvCxnSpPr>
        <p:spPr>
          <a:xfrm>
            <a:off x="7078116" y="8742452"/>
            <a:ext cx="0" cy="466272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6" name="Gerade Verbindung mit Pfeil 95">
            <a:extLst>
              <a:ext uri="{FF2B5EF4-FFF2-40B4-BE49-F238E27FC236}">
                <a16:creationId xmlns:a16="http://schemas.microsoft.com/office/drawing/2014/main" id="{B8876C8D-871F-4E37-9537-051CA63D7B39}"/>
              </a:ext>
            </a:extLst>
          </p:cNvPr>
          <p:cNvCxnSpPr>
            <a:cxnSpLocks/>
            <a:endCxn id="80" idx="0"/>
          </p:cNvCxnSpPr>
          <p:nvPr/>
        </p:nvCxnSpPr>
        <p:spPr>
          <a:xfrm>
            <a:off x="11635919" y="8713727"/>
            <a:ext cx="0" cy="609773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7" name="Gerade Verbindung mit Pfeil 96">
            <a:extLst>
              <a:ext uri="{FF2B5EF4-FFF2-40B4-BE49-F238E27FC236}">
                <a16:creationId xmlns:a16="http://schemas.microsoft.com/office/drawing/2014/main" id="{B4E1328C-EB12-4F7D-9341-5390BE014F27}"/>
              </a:ext>
            </a:extLst>
          </p:cNvPr>
          <p:cNvCxnSpPr>
            <a:cxnSpLocks/>
            <a:endCxn id="81" idx="0"/>
          </p:cNvCxnSpPr>
          <p:nvPr/>
        </p:nvCxnSpPr>
        <p:spPr>
          <a:xfrm>
            <a:off x="14144803" y="8713727"/>
            <a:ext cx="0" cy="609772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Ellipse 1">
            <a:extLst>
              <a:ext uri="{FF2B5EF4-FFF2-40B4-BE49-F238E27FC236}">
                <a16:creationId xmlns:a16="http://schemas.microsoft.com/office/drawing/2014/main" id="{60E838CF-AFE6-8C74-C90C-278B26CF34DB}"/>
              </a:ext>
            </a:extLst>
          </p:cNvPr>
          <p:cNvSpPr/>
          <p:nvPr/>
        </p:nvSpPr>
        <p:spPr>
          <a:xfrm>
            <a:off x="8210553" y="9312253"/>
            <a:ext cx="1973943" cy="917439"/>
          </a:xfrm>
          <a:prstGeom prst="ellipse">
            <a:avLst/>
          </a:prstGeom>
          <a:gradFill>
            <a:gsLst>
              <a:gs pos="0">
                <a:srgbClr val="92D050"/>
              </a:gs>
              <a:gs pos="100000">
                <a:srgbClr val="00B050"/>
              </a:gs>
            </a:gsLst>
          </a:gradFill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OIDC</a:t>
            </a:r>
            <a:b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</a:b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Identity Provider</a:t>
            </a:r>
          </a:p>
        </p:txBody>
      </p:sp>
      <p:cxnSp>
        <p:nvCxnSpPr>
          <p:cNvPr id="3" name="Gerade Verbindung mit Pfeil 2">
            <a:extLst>
              <a:ext uri="{FF2B5EF4-FFF2-40B4-BE49-F238E27FC236}">
                <a16:creationId xmlns:a16="http://schemas.microsoft.com/office/drawing/2014/main" id="{A602AF80-1DC0-AB6B-13D2-5743A6B6C830}"/>
              </a:ext>
            </a:extLst>
          </p:cNvPr>
          <p:cNvCxnSpPr>
            <a:cxnSpLocks/>
            <a:endCxn id="2" idx="0"/>
          </p:cNvCxnSpPr>
          <p:nvPr/>
        </p:nvCxnSpPr>
        <p:spPr>
          <a:xfrm>
            <a:off x="9197525" y="8702480"/>
            <a:ext cx="0" cy="609773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824437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Rechteck: abgerundete Ecken 33">
            <a:extLst>
              <a:ext uri="{FF2B5EF4-FFF2-40B4-BE49-F238E27FC236}">
                <a16:creationId xmlns:a16="http://schemas.microsoft.com/office/drawing/2014/main" id="{12E729C3-5880-4A1C-96F0-28FEE7F66EE0}"/>
              </a:ext>
            </a:extLst>
          </p:cNvPr>
          <p:cNvSpPr/>
          <p:nvPr/>
        </p:nvSpPr>
        <p:spPr>
          <a:xfrm>
            <a:off x="4739429" y="5475444"/>
            <a:ext cx="10676582" cy="4764385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0" name="Rechteck 49"/>
          <p:cNvSpPr/>
          <p:nvPr/>
        </p:nvSpPr>
        <p:spPr>
          <a:xfrm>
            <a:off x="3419061" y="2216910"/>
            <a:ext cx="12404035" cy="835742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33" name="Inhaltsplatzhalter 32"/>
          <p:cNvSpPr>
            <a:spLocks noGrp="1"/>
          </p:cNvSpPr>
          <p:nvPr>
            <p:ph sz="quarter" idx="11"/>
          </p:nvPr>
        </p:nvSpPr>
        <p:spPr>
          <a:xfrm>
            <a:off x="342933" y="2400300"/>
            <a:ext cx="2966937" cy="8001000"/>
          </a:xfrm>
        </p:spPr>
        <p:txBody>
          <a:bodyPr/>
          <a:lstStyle/>
          <a:p>
            <a:pPr marL="0" indent="0">
              <a:buNone/>
            </a:pPr>
            <a:r>
              <a:rPr lang="de-DE" sz="1700" b="1" dirty="0" err="1"/>
              <a:t>Required</a:t>
            </a:r>
            <a:r>
              <a:rPr lang="de-DE" sz="1700" b="1" dirty="0"/>
              <a:t> Identity Services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sz="1700" dirty="0"/>
              <a:t>JOC Cockpit </a:t>
            </a:r>
            <a:r>
              <a:rPr lang="de-DE" sz="1700" dirty="0" err="1"/>
              <a:t>offers</a:t>
            </a:r>
            <a:r>
              <a:rPr lang="de-DE" sz="1700" dirty="0"/>
              <a:t> </a:t>
            </a:r>
            <a:r>
              <a:rPr lang="de-DE" sz="1700" dirty="0" err="1"/>
              <a:t>to</a:t>
            </a:r>
            <a:r>
              <a:rPr lang="de-DE" sz="1700" dirty="0"/>
              <a:t> </a:t>
            </a:r>
            <a:r>
              <a:rPr lang="de-DE" sz="1700" dirty="0" err="1"/>
              <a:t>specify</a:t>
            </a:r>
            <a:r>
              <a:rPr lang="de-DE" sz="1700" dirty="0"/>
              <a:t> </a:t>
            </a:r>
            <a:r>
              <a:rPr lang="de-DE" sz="1700" dirty="0" err="1"/>
              <a:t>one</a:t>
            </a:r>
            <a:r>
              <a:rPr lang="de-DE" sz="1700" dirty="0"/>
              <a:t> </a:t>
            </a:r>
            <a:r>
              <a:rPr lang="de-DE" sz="1700" dirty="0" err="1"/>
              <a:t>or</a:t>
            </a:r>
            <a:r>
              <a:rPr lang="de-DE" sz="1700" dirty="0"/>
              <a:t> </a:t>
            </a:r>
            <a:r>
              <a:rPr lang="de-DE" sz="1700" dirty="0" err="1"/>
              <a:t>more</a:t>
            </a:r>
            <a:r>
              <a:rPr lang="de-DE" sz="1700" dirty="0"/>
              <a:t> Identity Services </a:t>
            </a:r>
            <a:r>
              <a:rPr lang="de-DE" sz="1700" dirty="0" err="1"/>
              <a:t>to</a:t>
            </a:r>
            <a:r>
              <a:rPr lang="de-DE" sz="1700" dirty="0"/>
              <a:t> </a:t>
            </a:r>
            <a:r>
              <a:rPr lang="de-DE" sz="1700" dirty="0" err="1"/>
              <a:t>be</a:t>
            </a:r>
            <a:r>
              <a:rPr lang="de-DE" sz="1700" dirty="0"/>
              <a:t> </a:t>
            </a:r>
            <a:r>
              <a:rPr lang="de-DE" sz="1700" dirty="0" err="1"/>
              <a:t>required</a:t>
            </a:r>
            <a:r>
              <a:rPr lang="de-DE" sz="1700" dirty="0"/>
              <a:t> 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sz="1700" dirty="0"/>
              <a:t>This </a:t>
            </a:r>
            <a:r>
              <a:rPr lang="de-DE" sz="1700" dirty="0" err="1"/>
              <a:t>includes</a:t>
            </a:r>
            <a:r>
              <a:rPr lang="de-DE" sz="1700" dirty="0"/>
              <a:t> </a:t>
            </a:r>
            <a:r>
              <a:rPr lang="de-DE" sz="1700" dirty="0" err="1"/>
              <a:t>to</a:t>
            </a:r>
            <a:r>
              <a:rPr lang="de-DE" sz="1700" dirty="0"/>
              <a:t> </a:t>
            </a:r>
            <a:r>
              <a:rPr lang="de-DE" sz="1700" dirty="0" err="1"/>
              <a:t>login</a:t>
            </a:r>
            <a:r>
              <a:rPr lang="de-DE" sz="1700" dirty="0"/>
              <a:t> </a:t>
            </a:r>
            <a:r>
              <a:rPr lang="de-DE" sz="1700" dirty="0" err="1"/>
              <a:t>with</a:t>
            </a:r>
            <a:r>
              <a:rPr lang="de-DE" sz="1700" dirty="0"/>
              <a:t> all </a:t>
            </a:r>
            <a:r>
              <a:rPr lang="de-DE" sz="1700" dirty="0" err="1"/>
              <a:t>required</a:t>
            </a:r>
            <a:r>
              <a:rPr lang="de-DE" sz="1700" dirty="0"/>
              <a:t> Identity Services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sz="1700" dirty="0"/>
              <a:t>A </a:t>
            </a:r>
            <a:r>
              <a:rPr lang="de-DE" sz="1700" dirty="0" err="1"/>
              <a:t>failed</a:t>
            </a:r>
            <a:r>
              <a:rPr lang="de-DE" sz="1700" dirty="0"/>
              <a:t> </a:t>
            </a:r>
            <a:r>
              <a:rPr lang="de-DE" sz="1700" dirty="0" err="1"/>
              <a:t>login</a:t>
            </a:r>
            <a:r>
              <a:rPr lang="de-DE" sz="1700" dirty="0"/>
              <a:t> </a:t>
            </a:r>
            <a:r>
              <a:rPr lang="de-DE" sz="1700" dirty="0" err="1"/>
              <a:t>with</a:t>
            </a:r>
            <a:r>
              <a:rPr lang="de-DE" sz="1700" dirty="0"/>
              <a:t> </a:t>
            </a:r>
            <a:r>
              <a:rPr lang="de-DE" sz="1700" dirty="0" err="1"/>
              <a:t>any</a:t>
            </a:r>
            <a:r>
              <a:rPr lang="de-DE" sz="1700" dirty="0"/>
              <a:t> </a:t>
            </a:r>
            <a:r>
              <a:rPr lang="de-DE" sz="1700" dirty="0" err="1"/>
              <a:t>required</a:t>
            </a:r>
            <a:r>
              <a:rPr lang="de-DE" sz="1700" dirty="0"/>
              <a:t> Identity Service </a:t>
            </a:r>
            <a:r>
              <a:rPr lang="de-DE" sz="1700" dirty="0" err="1"/>
              <a:t>results</a:t>
            </a:r>
            <a:r>
              <a:rPr lang="de-DE" sz="1700" dirty="0"/>
              <a:t> in </a:t>
            </a:r>
            <a:r>
              <a:rPr lang="de-DE" sz="1700" dirty="0" err="1"/>
              <a:t>denial</a:t>
            </a:r>
            <a:r>
              <a:rPr lang="de-DE" sz="1700" dirty="0"/>
              <a:t> </a:t>
            </a:r>
            <a:r>
              <a:rPr lang="de-DE" sz="1700" dirty="0" err="1"/>
              <a:t>of</a:t>
            </a:r>
            <a:r>
              <a:rPr lang="de-DE" sz="1700" dirty="0"/>
              <a:t> </a:t>
            </a:r>
            <a:r>
              <a:rPr lang="de-DE" sz="1700" dirty="0" err="1"/>
              <a:t>access</a:t>
            </a:r>
            <a:r>
              <a:rPr lang="de-DE" sz="1700" dirty="0"/>
              <a:t> </a:t>
            </a:r>
            <a:r>
              <a:rPr lang="de-DE" sz="1700" dirty="0" err="1"/>
              <a:t>to</a:t>
            </a:r>
            <a:r>
              <a:rPr lang="de-DE" sz="1700" dirty="0"/>
              <a:t> JOC Cockpit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sz="1700" dirty="0" err="1"/>
              <a:t>Role</a:t>
            </a:r>
            <a:r>
              <a:rPr lang="de-DE" sz="1700" dirty="0"/>
              <a:t> </a:t>
            </a:r>
            <a:r>
              <a:rPr lang="de-DE" sz="1700" dirty="0" err="1"/>
              <a:t>mappings</a:t>
            </a:r>
            <a:r>
              <a:rPr lang="de-DE" sz="1700" dirty="0"/>
              <a:t> </a:t>
            </a:r>
            <a:r>
              <a:rPr lang="de-DE" sz="1700" dirty="0" err="1"/>
              <a:t>are</a:t>
            </a:r>
            <a:r>
              <a:rPr lang="de-DE" sz="1700" dirty="0"/>
              <a:t> </a:t>
            </a:r>
            <a:r>
              <a:rPr lang="de-DE" sz="1700" dirty="0" err="1"/>
              <a:t>merged</a:t>
            </a:r>
            <a:r>
              <a:rPr lang="de-DE" sz="1700" dirty="0"/>
              <a:t> </a:t>
            </a:r>
            <a:r>
              <a:rPr lang="de-DE" sz="1700" dirty="0" err="1"/>
              <a:t>from</a:t>
            </a:r>
            <a:r>
              <a:rPr lang="de-DE" sz="1700" dirty="0"/>
              <a:t> all </a:t>
            </a:r>
            <a:r>
              <a:rPr lang="de-DE" sz="1700" dirty="0" err="1"/>
              <a:t>required</a:t>
            </a:r>
            <a:r>
              <a:rPr lang="de-DE" sz="1700" dirty="0"/>
              <a:t> Identity Services</a:t>
            </a:r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br>
              <a:rPr lang="de-DE" sz="1700" dirty="0"/>
            </a:br>
            <a:r>
              <a:rPr lang="de-DE" sz="1700" b="1" dirty="0"/>
              <a:t>Optional Identity Services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sz="1700" dirty="0"/>
              <a:t>JOC Cockpit </a:t>
            </a:r>
            <a:r>
              <a:rPr lang="de-DE" sz="1700" dirty="0" err="1"/>
              <a:t>offers</a:t>
            </a:r>
            <a:r>
              <a:rPr lang="de-DE" sz="1700" dirty="0"/>
              <a:t> </a:t>
            </a:r>
            <a:r>
              <a:rPr lang="de-DE" sz="1700" dirty="0" err="1"/>
              <a:t>to</a:t>
            </a:r>
            <a:r>
              <a:rPr lang="de-DE" sz="1700" dirty="0"/>
              <a:t> </a:t>
            </a:r>
            <a:r>
              <a:rPr lang="de-DE" sz="1700" dirty="0" err="1"/>
              <a:t>specify</a:t>
            </a:r>
            <a:r>
              <a:rPr lang="de-DE" sz="1700" dirty="0"/>
              <a:t> </a:t>
            </a:r>
            <a:r>
              <a:rPr lang="de-DE" sz="1700" dirty="0" err="1"/>
              <a:t>any</a:t>
            </a:r>
            <a:r>
              <a:rPr lang="de-DE" sz="1700" dirty="0"/>
              <a:t> </a:t>
            </a:r>
            <a:r>
              <a:rPr lang="de-DE" sz="1700" dirty="0" err="1"/>
              <a:t>number</a:t>
            </a:r>
            <a:r>
              <a:rPr lang="de-DE" sz="1700" dirty="0"/>
              <a:t> </a:t>
            </a:r>
            <a:r>
              <a:rPr lang="de-DE" sz="1700" dirty="0" err="1"/>
              <a:t>of</a:t>
            </a:r>
            <a:r>
              <a:rPr lang="de-DE" sz="1700" dirty="0"/>
              <a:t> optional Identity Services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sz="1700" dirty="0" err="1"/>
              <a:t>With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</a:t>
            </a:r>
            <a:r>
              <a:rPr lang="de-DE" sz="1700" dirty="0" err="1"/>
              <a:t>first</a:t>
            </a:r>
            <a:r>
              <a:rPr lang="de-DE" sz="1700" dirty="0"/>
              <a:t> </a:t>
            </a:r>
            <a:r>
              <a:rPr lang="de-DE" sz="1700" dirty="0" err="1"/>
              <a:t>successful</a:t>
            </a:r>
            <a:r>
              <a:rPr lang="de-DE" sz="1700" dirty="0"/>
              <a:t> </a:t>
            </a:r>
            <a:r>
              <a:rPr lang="de-DE" sz="1700" dirty="0" err="1"/>
              <a:t>login</a:t>
            </a:r>
            <a:r>
              <a:rPr lang="de-DE" sz="1700" dirty="0"/>
              <a:t> </a:t>
            </a:r>
            <a:r>
              <a:rPr lang="de-DE" sz="1700" dirty="0" err="1"/>
              <a:t>to</a:t>
            </a:r>
            <a:r>
              <a:rPr lang="de-DE" sz="1700" dirty="0"/>
              <a:t> an optional Identity Service </a:t>
            </a:r>
            <a:r>
              <a:rPr lang="de-DE" sz="1700" dirty="0" err="1"/>
              <a:t>the</a:t>
            </a:r>
            <a:r>
              <a:rPr lang="de-DE" sz="1700" dirty="0"/>
              <a:t> </a:t>
            </a:r>
            <a:r>
              <a:rPr lang="de-DE" sz="1700" dirty="0" err="1"/>
              <a:t>user</a:t>
            </a:r>
            <a:r>
              <a:rPr lang="de-DE" sz="1700" dirty="0"/>
              <a:t> </a:t>
            </a:r>
            <a:r>
              <a:rPr lang="de-DE" sz="1700" dirty="0" err="1"/>
              <a:t>is</a:t>
            </a:r>
            <a:r>
              <a:rPr lang="de-DE" sz="1700" dirty="0"/>
              <a:t> </a:t>
            </a:r>
            <a:r>
              <a:rPr lang="de-DE" sz="1700" dirty="0" err="1"/>
              <a:t>logged</a:t>
            </a:r>
            <a:r>
              <a:rPr lang="de-DE" sz="1700" dirty="0"/>
              <a:t> in and </a:t>
            </a:r>
            <a:r>
              <a:rPr lang="de-DE" sz="1700" dirty="0" err="1"/>
              <a:t>no</a:t>
            </a:r>
            <a:r>
              <a:rPr lang="de-DE" sz="1700" dirty="0"/>
              <a:t> </a:t>
            </a:r>
            <a:r>
              <a:rPr lang="de-DE" sz="1700" dirty="0" err="1"/>
              <a:t>further</a:t>
            </a:r>
            <a:r>
              <a:rPr lang="de-DE" sz="1700" dirty="0"/>
              <a:t> Identity Services </a:t>
            </a:r>
            <a:r>
              <a:rPr lang="de-DE" sz="1700" dirty="0" err="1"/>
              <a:t>are</a:t>
            </a:r>
            <a:r>
              <a:rPr lang="de-DE" sz="1700" dirty="0"/>
              <a:t> </a:t>
            </a:r>
            <a:r>
              <a:rPr lang="de-DE" sz="1700" dirty="0" err="1"/>
              <a:t>consulted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sz="1700" dirty="0"/>
              <a:t>Identity Services </a:t>
            </a:r>
            <a:r>
              <a:rPr lang="de-DE" sz="1700" dirty="0" err="1"/>
              <a:t>are</a:t>
            </a:r>
            <a:r>
              <a:rPr lang="de-DE" sz="1700" dirty="0"/>
              <a:t> </a:t>
            </a:r>
            <a:r>
              <a:rPr lang="de-DE" sz="1700" dirty="0" err="1"/>
              <a:t>consulted</a:t>
            </a:r>
            <a:r>
              <a:rPr lang="de-DE" sz="1700" dirty="0"/>
              <a:t> in </a:t>
            </a:r>
            <a:r>
              <a:rPr lang="de-DE" sz="1700" dirty="0" err="1"/>
              <a:t>the</a:t>
            </a:r>
            <a:r>
              <a:rPr lang="de-DE" sz="1700" dirty="0"/>
              <a:t> </a:t>
            </a:r>
            <a:r>
              <a:rPr lang="de-DE" sz="1700" dirty="0" err="1"/>
              <a:t>sequence</a:t>
            </a:r>
            <a:r>
              <a:rPr lang="de-DE" sz="1700" dirty="0"/>
              <a:t> in </a:t>
            </a:r>
            <a:r>
              <a:rPr lang="de-DE" sz="1700" dirty="0" err="1"/>
              <a:t>which</a:t>
            </a:r>
            <a:r>
              <a:rPr lang="de-DE" sz="1700" dirty="0"/>
              <a:t> </a:t>
            </a:r>
            <a:r>
              <a:rPr lang="de-DE" sz="1700" dirty="0" err="1"/>
              <a:t>they</a:t>
            </a:r>
            <a:r>
              <a:rPr lang="de-DE" sz="1700" dirty="0"/>
              <a:t> </a:t>
            </a:r>
            <a:r>
              <a:rPr lang="de-DE" sz="1700" dirty="0" err="1"/>
              <a:t>are</a:t>
            </a:r>
            <a:r>
              <a:rPr lang="de-DE" sz="1700" dirty="0"/>
              <a:t> </a:t>
            </a:r>
            <a:r>
              <a:rPr lang="de-DE" sz="1700" dirty="0" err="1"/>
              <a:t>ordered</a:t>
            </a:r>
            <a:endParaRPr lang="de-DE" sz="1700" dirty="0"/>
          </a:p>
        </p:txBody>
      </p:sp>
      <p:sp>
        <p:nvSpPr>
          <p:cNvPr id="27" name="Titel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Secure Access</a:t>
            </a:r>
            <a:endParaRPr lang="de-DE" dirty="0"/>
          </a:p>
        </p:txBody>
      </p:sp>
      <p:sp>
        <p:nvSpPr>
          <p:cNvPr id="29" name="Textplatzhalter 2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/>
              <a:t>Use </a:t>
            </a:r>
            <a:r>
              <a:rPr lang="de-DE" dirty="0" err="1"/>
              <a:t>of</a:t>
            </a:r>
            <a:r>
              <a:rPr lang="de-DE" dirty="0"/>
              <a:t> Identity Services</a:t>
            </a:r>
            <a:endParaRPr lang="en-US" dirty="0"/>
          </a:p>
        </p:txBody>
      </p:sp>
      <p:sp>
        <p:nvSpPr>
          <p:cNvPr id="24" name="Abgerundetes Rechteck 99"/>
          <p:cNvSpPr/>
          <p:nvPr/>
        </p:nvSpPr>
        <p:spPr>
          <a:xfrm>
            <a:off x="9152948" y="2306904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JOC Cockpit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User Interface</a:t>
            </a:r>
          </a:p>
        </p:txBody>
      </p:sp>
      <p:sp>
        <p:nvSpPr>
          <p:cNvPr id="12" name="Ellipse 11"/>
          <p:cNvSpPr/>
          <p:nvPr/>
        </p:nvSpPr>
        <p:spPr>
          <a:xfrm>
            <a:off x="8926133" y="3768220"/>
            <a:ext cx="2404351" cy="1283416"/>
          </a:xfrm>
          <a:prstGeom prst="ellipse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JOC Cockpit API Service</a:t>
            </a:r>
          </a:p>
        </p:txBody>
      </p:sp>
      <p:cxnSp>
        <p:nvCxnSpPr>
          <p:cNvPr id="16" name="Gerade Verbindung mit Pfeil 15"/>
          <p:cNvCxnSpPr>
            <a:stCxn id="24" idx="2"/>
            <a:endCxn id="12" idx="0"/>
          </p:cNvCxnSpPr>
          <p:nvPr/>
        </p:nvCxnSpPr>
        <p:spPr>
          <a:xfrm>
            <a:off x="10128308" y="3358464"/>
            <a:ext cx="1" cy="409756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26" name="Picture 2" descr="R:\backup\sales\SOS-Web-Site\2016-JOE-Cockpit\user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26177" y="2468166"/>
            <a:ext cx="606776" cy="729037"/>
          </a:xfrm>
          <a:prstGeom prst="rect">
            <a:avLst/>
          </a:prstGeom>
          <a:noFill/>
        </p:spPr>
      </p:pic>
      <p:cxnSp>
        <p:nvCxnSpPr>
          <p:cNvPr id="137" name="Gerade Verbindung mit Pfeil 136"/>
          <p:cNvCxnSpPr>
            <a:cxnSpLocks/>
          </p:cNvCxnSpPr>
          <p:nvPr/>
        </p:nvCxnSpPr>
        <p:spPr>
          <a:xfrm flipH="1">
            <a:off x="10116357" y="5008094"/>
            <a:ext cx="11952" cy="467350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Gerade Verbindung mit Pfeil 17"/>
          <p:cNvCxnSpPr>
            <a:cxnSpLocks/>
            <a:stCxn id="1026" idx="3"/>
            <a:endCxn id="24" idx="1"/>
          </p:cNvCxnSpPr>
          <p:nvPr/>
        </p:nvCxnSpPr>
        <p:spPr>
          <a:xfrm flipV="1">
            <a:off x="6332953" y="2832684"/>
            <a:ext cx="2819995" cy="1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1" name="Textfeld 41"/>
          <p:cNvSpPr txBox="1"/>
          <p:nvPr/>
        </p:nvSpPr>
        <p:spPr>
          <a:xfrm>
            <a:off x="6440070" y="2526222"/>
            <a:ext cx="2610999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algn="r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HTTP / HTTPS</a:t>
            </a:r>
          </a:p>
        </p:txBody>
      </p:sp>
      <p:sp>
        <p:nvSpPr>
          <p:cNvPr id="58" name="Textfeld 41"/>
          <p:cNvSpPr txBox="1"/>
          <p:nvPr/>
        </p:nvSpPr>
        <p:spPr>
          <a:xfrm>
            <a:off x="5280337" y="5510670"/>
            <a:ext cx="3872607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Any optional Identity Service</a:t>
            </a:r>
          </a:p>
        </p:txBody>
      </p:sp>
      <p:sp>
        <p:nvSpPr>
          <p:cNvPr id="60" name="Textfeld 41">
            <a:extLst>
              <a:ext uri="{FF2B5EF4-FFF2-40B4-BE49-F238E27FC236}">
                <a16:creationId xmlns:a16="http://schemas.microsoft.com/office/drawing/2014/main" id="{D5D23796-7D3A-4AF7-A299-F3F32B020B7C}"/>
              </a:ext>
            </a:extLst>
          </p:cNvPr>
          <p:cNvSpPr txBox="1"/>
          <p:nvPr/>
        </p:nvSpPr>
        <p:spPr>
          <a:xfrm>
            <a:off x="5223000" y="7090711"/>
            <a:ext cx="4230093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One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of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an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ordered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list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of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preferred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Identity Services</a:t>
            </a:r>
          </a:p>
        </p:txBody>
      </p:sp>
      <p:cxnSp>
        <p:nvCxnSpPr>
          <p:cNvPr id="59" name="Gewinkelte Verbindung 116">
            <a:extLst>
              <a:ext uri="{FF2B5EF4-FFF2-40B4-BE49-F238E27FC236}">
                <a16:creationId xmlns:a16="http://schemas.microsoft.com/office/drawing/2014/main" id="{E30DD305-A0C7-4D59-8433-71E90BA42B68}"/>
              </a:ext>
            </a:extLst>
          </p:cNvPr>
          <p:cNvCxnSpPr>
            <a:cxnSpLocks/>
            <a:stCxn id="63" idx="2"/>
            <a:endCxn id="12" idx="7"/>
          </p:cNvCxnSpPr>
          <p:nvPr/>
        </p:nvCxnSpPr>
        <p:spPr>
          <a:xfrm rot="10800000" flipV="1">
            <a:off x="10978376" y="3641800"/>
            <a:ext cx="1985715" cy="314372"/>
          </a:xfrm>
          <a:prstGeom prst="bentConnector2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1" name="Textfeld 41">
            <a:extLst>
              <a:ext uri="{FF2B5EF4-FFF2-40B4-BE49-F238E27FC236}">
                <a16:creationId xmlns:a16="http://schemas.microsoft.com/office/drawing/2014/main" id="{67CE4186-E55F-46F9-8676-A1AF677E51C1}"/>
              </a:ext>
            </a:extLst>
          </p:cNvPr>
          <p:cNvSpPr txBox="1"/>
          <p:nvPr/>
        </p:nvSpPr>
        <p:spPr>
          <a:xfrm>
            <a:off x="10960668" y="3359841"/>
            <a:ext cx="1638991" cy="314395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HTTP / HTTPS</a:t>
            </a:r>
          </a:p>
        </p:txBody>
      </p:sp>
      <p:sp>
        <p:nvSpPr>
          <p:cNvPr id="63" name="Ellipse 62">
            <a:extLst>
              <a:ext uri="{FF2B5EF4-FFF2-40B4-BE49-F238E27FC236}">
                <a16:creationId xmlns:a16="http://schemas.microsoft.com/office/drawing/2014/main" id="{199A221F-3EF5-4801-98B0-26D7198E1306}"/>
              </a:ext>
            </a:extLst>
          </p:cNvPr>
          <p:cNvSpPr/>
          <p:nvPr/>
        </p:nvSpPr>
        <p:spPr>
          <a:xfrm>
            <a:off x="12964090" y="3183080"/>
            <a:ext cx="1973943" cy="917439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External</a:t>
            </a:r>
            <a:b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</a:br>
            <a:r>
              <a:rPr kumimoji="0" lang="de-DE" sz="14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Applications</a:t>
            </a:r>
            <a:endParaRPr kumimoji="0" lang="de-DE" sz="1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87" name="Ellipse 86">
            <a:extLst>
              <a:ext uri="{FF2B5EF4-FFF2-40B4-BE49-F238E27FC236}">
                <a16:creationId xmlns:a16="http://schemas.microsoft.com/office/drawing/2014/main" id="{E7AE2439-5DA1-4141-BE9D-85D5BBD6B7C1}"/>
              </a:ext>
            </a:extLst>
          </p:cNvPr>
          <p:cNvSpPr/>
          <p:nvPr/>
        </p:nvSpPr>
        <p:spPr>
          <a:xfrm>
            <a:off x="10394401" y="5902076"/>
            <a:ext cx="1973943" cy="917439"/>
          </a:xfrm>
          <a:prstGeom prst="ellipse">
            <a:avLst/>
          </a:prstGeom>
          <a:gradFill>
            <a:gsLst>
              <a:gs pos="0">
                <a:srgbClr val="92D050"/>
              </a:gs>
              <a:gs pos="100000">
                <a:srgbClr val="00B050"/>
              </a:gs>
            </a:gsLst>
          </a:gradFill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HashiCorp</a:t>
            </a:r>
            <a:r>
              <a:rPr lang="de-DE" sz="1400" b="0" i="0" dirty="0">
                <a:solidFill>
                  <a:schemeClr val="bg1"/>
                </a:solidFill>
                <a:effectLst/>
                <a:latin typeface="+mj-lt"/>
              </a:rPr>
              <a:t>®</a:t>
            </a:r>
            <a:b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</a:br>
            <a:r>
              <a:rPr kumimoji="0" lang="de-DE" sz="14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Vault</a:t>
            </a:r>
            <a:endParaRPr kumimoji="0" lang="de-DE" sz="1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88" name="Ellipse 87">
            <a:extLst>
              <a:ext uri="{FF2B5EF4-FFF2-40B4-BE49-F238E27FC236}">
                <a16:creationId xmlns:a16="http://schemas.microsoft.com/office/drawing/2014/main" id="{707A93BC-493D-4141-805B-98638E92B69B}"/>
              </a:ext>
            </a:extLst>
          </p:cNvPr>
          <p:cNvSpPr/>
          <p:nvPr/>
        </p:nvSpPr>
        <p:spPr>
          <a:xfrm>
            <a:off x="12978429" y="5877472"/>
            <a:ext cx="1973943" cy="917439"/>
          </a:xfrm>
          <a:prstGeom prst="ellipse">
            <a:avLst/>
          </a:prstGeom>
          <a:gradFill>
            <a:gsLst>
              <a:gs pos="0">
                <a:srgbClr val="92D050"/>
              </a:gs>
              <a:gs pos="100000">
                <a:srgbClr val="00B050"/>
              </a:gs>
            </a:gsLst>
          </a:gradFill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Keycloak</a:t>
            </a:r>
            <a:r>
              <a:rPr lang="de-DE" sz="1400" b="0" i="0" dirty="0">
                <a:solidFill>
                  <a:schemeClr val="bg1"/>
                </a:solidFill>
                <a:effectLst/>
                <a:latin typeface="+mj-lt"/>
              </a:rPr>
              <a:t>®</a:t>
            </a:r>
            <a:endParaRPr kumimoji="0" lang="de-DE" sz="1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89" name="Ellipse 88">
            <a:extLst>
              <a:ext uri="{FF2B5EF4-FFF2-40B4-BE49-F238E27FC236}">
                <a16:creationId xmlns:a16="http://schemas.microsoft.com/office/drawing/2014/main" id="{716F2F94-F83A-4E80-A36D-4DA10F0CC784}"/>
              </a:ext>
            </a:extLst>
          </p:cNvPr>
          <p:cNvSpPr/>
          <p:nvPr/>
        </p:nvSpPr>
        <p:spPr>
          <a:xfrm>
            <a:off x="5280338" y="5914053"/>
            <a:ext cx="1973943" cy="917439"/>
          </a:xfrm>
          <a:prstGeom prst="ellipse">
            <a:avLst/>
          </a:prstGeom>
          <a:gradFill>
            <a:gsLst>
              <a:gs pos="0">
                <a:schemeClr val="accent2">
                  <a:lumMod val="60000"/>
                  <a:lumOff val="40000"/>
                </a:schemeClr>
              </a:gs>
              <a:gs pos="100000">
                <a:srgbClr val="FF0000"/>
              </a:gs>
            </a:gsLst>
          </a:gra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r>
              <a:rPr lang="de-DE" sz="1400" b="1" dirty="0">
                <a:solidFill>
                  <a:prstClr val="white"/>
                </a:solidFill>
                <a:latin typeface="Arial"/>
              </a:rPr>
              <a:t>FIDO2 /</a:t>
            </a:r>
            <a:br>
              <a:rPr lang="de-DE" sz="1400" b="1" dirty="0">
                <a:solidFill>
                  <a:prstClr val="white"/>
                </a:solidFill>
                <a:latin typeface="Arial"/>
              </a:rPr>
            </a:br>
            <a:r>
              <a:rPr lang="de-DE" sz="1400" b="1" dirty="0" err="1">
                <a:solidFill>
                  <a:prstClr val="white"/>
                </a:solidFill>
                <a:latin typeface="Arial"/>
              </a:rPr>
              <a:t>Local</a:t>
            </a:r>
            <a:r>
              <a:rPr lang="de-DE" sz="1400" b="1" dirty="0">
                <a:solidFill>
                  <a:prstClr val="white"/>
                </a:solidFill>
                <a:latin typeface="Arial"/>
              </a:rPr>
              <a:t> User</a:t>
            </a:r>
            <a:br>
              <a:rPr lang="de-DE" sz="1400" b="1" dirty="0">
                <a:solidFill>
                  <a:prstClr val="white"/>
                </a:solidFill>
                <a:latin typeface="Arial"/>
              </a:rPr>
            </a:br>
            <a:r>
              <a:rPr lang="de-DE" sz="1400" b="1" dirty="0">
                <a:solidFill>
                  <a:prstClr val="white"/>
                </a:solidFill>
                <a:latin typeface="Arial"/>
              </a:rPr>
              <a:t>Management</a:t>
            </a:r>
          </a:p>
        </p:txBody>
      </p:sp>
      <p:sp>
        <p:nvSpPr>
          <p:cNvPr id="90" name="Ellipse 89">
            <a:extLst>
              <a:ext uri="{FF2B5EF4-FFF2-40B4-BE49-F238E27FC236}">
                <a16:creationId xmlns:a16="http://schemas.microsoft.com/office/drawing/2014/main" id="{4DD74D0A-02B7-4FEB-978F-8C6C0C07442E}"/>
              </a:ext>
            </a:extLst>
          </p:cNvPr>
          <p:cNvSpPr/>
          <p:nvPr/>
        </p:nvSpPr>
        <p:spPr>
          <a:xfrm>
            <a:off x="7810373" y="5898861"/>
            <a:ext cx="1973943" cy="917439"/>
          </a:xfrm>
          <a:prstGeom prst="ellipse">
            <a:avLst/>
          </a:prstGeom>
          <a:gradFill>
            <a:gsLst>
              <a:gs pos="0">
                <a:schemeClr val="accent2">
                  <a:lumMod val="60000"/>
                  <a:lumOff val="40000"/>
                </a:schemeClr>
              </a:gs>
              <a:gs pos="100000">
                <a:srgbClr val="FF0000"/>
              </a:gs>
            </a:gsLst>
          </a:gra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r>
              <a:rPr lang="de-DE" sz="1400" b="1" dirty="0">
                <a:solidFill>
                  <a:prstClr val="white"/>
                </a:solidFill>
                <a:latin typeface="Arial"/>
              </a:rPr>
              <a:t>LDAP</a:t>
            </a:r>
            <a:br>
              <a:rPr lang="de-DE" sz="1400" b="1" dirty="0">
                <a:solidFill>
                  <a:prstClr val="white"/>
                </a:solidFill>
                <a:latin typeface="Arial"/>
              </a:rPr>
            </a:br>
            <a:r>
              <a:rPr lang="de-DE" sz="1400" b="1" dirty="0">
                <a:solidFill>
                  <a:prstClr val="white"/>
                </a:solidFill>
                <a:latin typeface="Arial"/>
              </a:rPr>
              <a:t>IAM Interface</a:t>
            </a:r>
          </a:p>
        </p:txBody>
      </p:sp>
      <p:sp>
        <p:nvSpPr>
          <p:cNvPr id="55" name="Ellipse 54">
            <a:extLst>
              <a:ext uri="{FF2B5EF4-FFF2-40B4-BE49-F238E27FC236}">
                <a16:creationId xmlns:a16="http://schemas.microsoft.com/office/drawing/2014/main" id="{D6144F90-0AD9-4D92-B400-E8F24E35885C}"/>
              </a:ext>
            </a:extLst>
          </p:cNvPr>
          <p:cNvSpPr/>
          <p:nvPr/>
        </p:nvSpPr>
        <p:spPr>
          <a:xfrm>
            <a:off x="5280337" y="7543627"/>
            <a:ext cx="1973943" cy="917439"/>
          </a:xfrm>
          <a:prstGeom prst="ellipse">
            <a:avLst/>
          </a:prstGeom>
          <a:gradFill>
            <a:gsLst>
              <a:gs pos="0">
                <a:srgbClr val="92D050"/>
              </a:gs>
              <a:gs pos="100000">
                <a:srgbClr val="00B050"/>
              </a:gs>
            </a:gsLst>
          </a:gradFill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HashiCorp</a:t>
            </a:r>
            <a:r>
              <a:rPr lang="de-DE" sz="1400" b="0" i="0" dirty="0">
                <a:solidFill>
                  <a:schemeClr val="bg1"/>
                </a:solidFill>
                <a:effectLst/>
                <a:latin typeface="+mj-lt"/>
              </a:rPr>
              <a:t>®</a:t>
            </a:r>
            <a:b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</a:br>
            <a:r>
              <a:rPr kumimoji="0" lang="de-DE" sz="14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Vault</a:t>
            </a:r>
            <a:endParaRPr kumimoji="0" lang="de-DE" sz="1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62" name="Ellipse 61">
            <a:extLst>
              <a:ext uri="{FF2B5EF4-FFF2-40B4-BE49-F238E27FC236}">
                <a16:creationId xmlns:a16="http://schemas.microsoft.com/office/drawing/2014/main" id="{BF4DA903-E430-4369-82DC-280059FAF101}"/>
              </a:ext>
            </a:extLst>
          </p:cNvPr>
          <p:cNvSpPr/>
          <p:nvPr/>
        </p:nvSpPr>
        <p:spPr>
          <a:xfrm>
            <a:off x="7805155" y="7499510"/>
            <a:ext cx="1973943" cy="917439"/>
          </a:xfrm>
          <a:prstGeom prst="ellipse">
            <a:avLst/>
          </a:prstGeom>
          <a:gradFill>
            <a:gsLst>
              <a:gs pos="0">
                <a:schemeClr val="accent2">
                  <a:lumMod val="60000"/>
                  <a:lumOff val="40000"/>
                </a:schemeClr>
              </a:gs>
              <a:gs pos="100000">
                <a:srgbClr val="FF0000"/>
              </a:gs>
            </a:gsLst>
          </a:gra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r>
              <a:rPr lang="de-DE" sz="1400" b="1" dirty="0">
                <a:solidFill>
                  <a:prstClr val="white"/>
                </a:solidFill>
                <a:latin typeface="Arial"/>
              </a:rPr>
              <a:t>LDAP</a:t>
            </a:r>
            <a:br>
              <a:rPr lang="de-DE" sz="1400" b="1" dirty="0">
                <a:solidFill>
                  <a:prstClr val="white"/>
                </a:solidFill>
                <a:latin typeface="Arial"/>
              </a:rPr>
            </a:br>
            <a:r>
              <a:rPr lang="de-DE" sz="1400" b="1" dirty="0">
                <a:solidFill>
                  <a:prstClr val="white"/>
                </a:solidFill>
                <a:latin typeface="Arial"/>
              </a:rPr>
              <a:t>IAM Interface</a:t>
            </a:r>
          </a:p>
        </p:txBody>
      </p:sp>
      <p:sp>
        <p:nvSpPr>
          <p:cNvPr id="64" name="Textfeld 41">
            <a:extLst>
              <a:ext uri="{FF2B5EF4-FFF2-40B4-BE49-F238E27FC236}">
                <a16:creationId xmlns:a16="http://schemas.microsoft.com/office/drawing/2014/main" id="{9FAFC233-84B1-4260-90FC-967CDFE6A70E}"/>
              </a:ext>
            </a:extLst>
          </p:cNvPr>
          <p:cNvSpPr txBox="1"/>
          <p:nvPr/>
        </p:nvSpPr>
        <p:spPr>
          <a:xfrm>
            <a:off x="7275517" y="6067897"/>
            <a:ext cx="513619" cy="646331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de-DE" sz="3600" dirty="0">
                <a:solidFill>
                  <a:prstClr val="black"/>
                </a:solidFill>
                <a:latin typeface="Arial"/>
                <a:ea typeface="ヒラギノ角ゴ Pro W3" pitchFamily="-109" charset="-128"/>
                <a:cs typeface="Arial"/>
              </a:rPr>
              <a:t>|</a:t>
            </a:r>
            <a:endParaRPr kumimoji="0" lang="de-DE" sz="3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  <a:sym typeface="Gill Sans" pitchFamily="-109" charset="0"/>
            </a:endParaRPr>
          </a:p>
        </p:txBody>
      </p:sp>
      <p:sp>
        <p:nvSpPr>
          <p:cNvPr id="65" name="Textfeld 41">
            <a:extLst>
              <a:ext uri="{FF2B5EF4-FFF2-40B4-BE49-F238E27FC236}">
                <a16:creationId xmlns:a16="http://schemas.microsoft.com/office/drawing/2014/main" id="{8AAAB9B6-D547-472F-8A7F-A84376BCC7FA}"/>
              </a:ext>
            </a:extLst>
          </p:cNvPr>
          <p:cNvSpPr txBox="1"/>
          <p:nvPr/>
        </p:nvSpPr>
        <p:spPr>
          <a:xfrm>
            <a:off x="9851792" y="6067900"/>
            <a:ext cx="513619" cy="646331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de-DE" sz="3600" dirty="0">
                <a:solidFill>
                  <a:prstClr val="black"/>
                </a:solidFill>
                <a:latin typeface="Arial"/>
                <a:ea typeface="ヒラギノ角ゴ Pro W3" pitchFamily="-109" charset="-128"/>
                <a:cs typeface="Arial"/>
              </a:rPr>
              <a:t>|</a:t>
            </a:r>
            <a:endParaRPr kumimoji="0" lang="de-DE" sz="3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  <a:sym typeface="Gill Sans" pitchFamily="-109" charset="0"/>
            </a:endParaRPr>
          </a:p>
        </p:txBody>
      </p:sp>
      <p:sp>
        <p:nvSpPr>
          <p:cNvPr id="66" name="Textfeld 41">
            <a:extLst>
              <a:ext uri="{FF2B5EF4-FFF2-40B4-BE49-F238E27FC236}">
                <a16:creationId xmlns:a16="http://schemas.microsoft.com/office/drawing/2014/main" id="{F1D8ED01-405C-4439-A00C-6537FCBF906A}"/>
              </a:ext>
            </a:extLst>
          </p:cNvPr>
          <p:cNvSpPr txBox="1"/>
          <p:nvPr/>
        </p:nvSpPr>
        <p:spPr>
          <a:xfrm>
            <a:off x="12413552" y="6060645"/>
            <a:ext cx="513619" cy="646331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de-DE" sz="3600" dirty="0">
                <a:solidFill>
                  <a:prstClr val="black"/>
                </a:solidFill>
                <a:latin typeface="Arial"/>
                <a:ea typeface="ヒラギノ角ゴ Pro W3" pitchFamily="-109" charset="-128"/>
                <a:cs typeface="Arial"/>
              </a:rPr>
              <a:t>|</a:t>
            </a:r>
            <a:endParaRPr kumimoji="0" lang="de-DE" sz="3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  <a:sym typeface="Gill Sans" pitchFamily="-109" charset="0"/>
            </a:endParaRPr>
          </a:p>
        </p:txBody>
      </p:sp>
      <p:sp>
        <p:nvSpPr>
          <p:cNvPr id="67" name="Textfeld 41">
            <a:extLst>
              <a:ext uri="{FF2B5EF4-FFF2-40B4-BE49-F238E27FC236}">
                <a16:creationId xmlns:a16="http://schemas.microsoft.com/office/drawing/2014/main" id="{B3A28D76-6A54-45E4-B2D2-934F04B5D93C}"/>
              </a:ext>
            </a:extLst>
          </p:cNvPr>
          <p:cNvSpPr txBox="1"/>
          <p:nvPr/>
        </p:nvSpPr>
        <p:spPr>
          <a:xfrm>
            <a:off x="5215742" y="8767102"/>
            <a:ext cx="3601685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All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required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Identity Services</a:t>
            </a:r>
          </a:p>
        </p:txBody>
      </p:sp>
      <p:sp>
        <p:nvSpPr>
          <p:cNvPr id="68" name="Ellipse 67">
            <a:extLst>
              <a:ext uri="{FF2B5EF4-FFF2-40B4-BE49-F238E27FC236}">
                <a16:creationId xmlns:a16="http://schemas.microsoft.com/office/drawing/2014/main" id="{57243FF5-E49C-48C2-A0AF-4F0221CB61B2}"/>
              </a:ext>
            </a:extLst>
          </p:cNvPr>
          <p:cNvSpPr/>
          <p:nvPr/>
        </p:nvSpPr>
        <p:spPr>
          <a:xfrm>
            <a:off x="5273079" y="9154705"/>
            <a:ext cx="1973943" cy="917439"/>
          </a:xfrm>
          <a:prstGeom prst="ellipse">
            <a:avLst/>
          </a:prstGeom>
          <a:gradFill>
            <a:gsLst>
              <a:gs pos="0">
                <a:srgbClr val="92D050"/>
              </a:gs>
              <a:gs pos="100000">
                <a:srgbClr val="00B050"/>
              </a:gs>
            </a:gsLst>
          </a:gradFill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Keycloak</a:t>
            </a:r>
            <a:r>
              <a:rPr lang="de-DE" sz="1400" b="0" i="0" dirty="0">
                <a:solidFill>
                  <a:schemeClr val="bg1"/>
                </a:solidFill>
                <a:effectLst/>
                <a:latin typeface="+mj-lt"/>
              </a:rPr>
              <a:t>®</a:t>
            </a:r>
            <a:endParaRPr kumimoji="0" lang="de-DE" sz="1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69" name="Textfeld 41">
            <a:extLst>
              <a:ext uri="{FF2B5EF4-FFF2-40B4-BE49-F238E27FC236}">
                <a16:creationId xmlns:a16="http://schemas.microsoft.com/office/drawing/2014/main" id="{52C19558-E332-4F31-B7CC-ADE515296FC7}"/>
              </a:ext>
            </a:extLst>
          </p:cNvPr>
          <p:cNvSpPr txBox="1"/>
          <p:nvPr/>
        </p:nvSpPr>
        <p:spPr>
          <a:xfrm>
            <a:off x="7304359" y="9246143"/>
            <a:ext cx="513619" cy="646331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de-DE" sz="3600" dirty="0">
                <a:solidFill>
                  <a:prstClr val="black"/>
                </a:solidFill>
                <a:latin typeface="Arial"/>
                <a:ea typeface="ヒラギノ角ゴ Pro W3" pitchFamily="-109" charset="-128"/>
                <a:cs typeface="Arial"/>
              </a:rPr>
              <a:t>+</a:t>
            </a:r>
            <a:endParaRPr kumimoji="0" lang="de-DE" sz="3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  <a:sym typeface="Gill Sans" pitchFamily="-109" charset="0"/>
            </a:endParaRPr>
          </a:p>
        </p:txBody>
      </p:sp>
      <p:sp>
        <p:nvSpPr>
          <p:cNvPr id="70" name="Ellipse 69">
            <a:extLst>
              <a:ext uri="{FF2B5EF4-FFF2-40B4-BE49-F238E27FC236}">
                <a16:creationId xmlns:a16="http://schemas.microsoft.com/office/drawing/2014/main" id="{3A9FB7E7-587B-4C9F-8947-0F4E8F9BD1C4}"/>
              </a:ext>
            </a:extLst>
          </p:cNvPr>
          <p:cNvSpPr/>
          <p:nvPr/>
        </p:nvSpPr>
        <p:spPr>
          <a:xfrm>
            <a:off x="7797897" y="9110588"/>
            <a:ext cx="1973943" cy="917439"/>
          </a:xfrm>
          <a:prstGeom prst="ellipse">
            <a:avLst/>
          </a:prstGeom>
          <a:gradFill>
            <a:gsLst>
              <a:gs pos="0">
                <a:schemeClr val="accent2">
                  <a:lumMod val="60000"/>
                  <a:lumOff val="40000"/>
                </a:schemeClr>
              </a:gs>
              <a:gs pos="100000">
                <a:srgbClr val="FF0000"/>
              </a:gs>
            </a:gsLst>
          </a:gra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r>
              <a:rPr lang="de-DE" sz="1400" b="1" dirty="0">
                <a:solidFill>
                  <a:prstClr val="white"/>
                </a:solidFill>
                <a:latin typeface="Arial"/>
              </a:rPr>
              <a:t>LDAP</a:t>
            </a:r>
            <a:br>
              <a:rPr lang="de-DE" sz="1400" b="1" dirty="0">
                <a:solidFill>
                  <a:prstClr val="white"/>
                </a:solidFill>
                <a:latin typeface="Arial"/>
              </a:rPr>
            </a:br>
            <a:r>
              <a:rPr lang="de-DE" sz="1400" b="1" dirty="0">
                <a:solidFill>
                  <a:prstClr val="white"/>
                </a:solidFill>
                <a:latin typeface="Arial"/>
              </a:rPr>
              <a:t>IAM Interface</a:t>
            </a:r>
          </a:p>
        </p:txBody>
      </p:sp>
      <p:sp>
        <p:nvSpPr>
          <p:cNvPr id="72" name="Textfeld 41">
            <a:extLst>
              <a:ext uri="{FF2B5EF4-FFF2-40B4-BE49-F238E27FC236}">
                <a16:creationId xmlns:a16="http://schemas.microsoft.com/office/drawing/2014/main" id="{3E18AB6E-00F4-468D-86A1-9F07620B2C9C}"/>
              </a:ext>
            </a:extLst>
          </p:cNvPr>
          <p:cNvSpPr txBox="1"/>
          <p:nvPr/>
        </p:nvSpPr>
        <p:spPr>
          <a:xfrm>
            <a:off x="7268262" y="7613665"/>
            <a:ext cx="513619" cy="646331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de-DE" sz="3600" dirty="0">
                <a:solidFill>
                  <a:prstClr val="black"/>
                </a:solidFill>
                <a:latin typeface="Arial"/>
                <a:ea typeface="ヒラギノ角ゴ Pro W3" pitchFamily="-109" charset="-128"/>
                <a:cs typeface="Arial"/>
              </a:rPr>
              <a:t>|</a:t>
            </a:r>
            <a:endParaRPr kumimoji="0" lang="de-DE" sz="3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  <a:sym typeface="Gill Sans" pitchFamily="-109" charset="0"/>
            </a:endParaRPr>
          </a:p>
        </p:txBody>
      </p:sp>
      <p:cxnSp>
        <p:nvCxnSpPr>
          <p:cNvPr id="8" name="Gerader Verbinder 7">
            <a:extLst>
              <a:ext uri="{FF2B5EF4-FFF2-40B4-BE49-F238E27FC236}">
                <a16:creationId xmlns:a16="http://schemas.microsoft.com/office/drawing/2014/main" id="{3F38A70E-0766-4707-8E7B-1A0250BB7BD7}"/>
              </a:ext>
            </a:extLst>
          </p:cNvPr>
          <p:cNvCxnSpPr/>
          <p:nvPr/>
        </p:nvCxnSpPr>
        <p:spPr>
          <a:xfrm flipV="1">
            <a:off x="4739429" y="6925833"/>
            <a:ext cx="10676582" cy="84565"/>
          </a:xfrm>
          <a:prstGeom prst="line">
            <a:avLst/>
          </a:prstGeom>
          <a:ln w="508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3" name="Gerader Verbinder 72">
            <a:extLst>
              <a:ext uri="{FF2B5EF4-FFF2-40B4-BE49-F238E27FC236}">
                <a16:creationId xmlns:a16="http://schemas.microsoft.com/office/drawing/2014/main" id="{530B81FE-84D3-4D6E-9897-5A147280781F}"/>
              </a:ext>
            </a:extLst>
          </p:cNvPr>
          <p:cNvCxnSpPr/>
          <p:nvPr/>
        </p:nvCxnSpPr>
        <p:spPr>
          <a:xfrm flipV="1">
            <a:off x="4724917" y="8602227"/>
            <a:ext cx="10676582" cy="84565"/>
          </a:xfrm>
          <a:prstGeom prst="line">
            <a:avLst/>
          </a:prstGeom>
          <a:ln w="508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Foliennummernplatzhalter 5">
            <a:extLst>
              <a:ext uri="{FF2B5EF4-FFF2-40B4-BE49-F238E27FC236}">
                <a16:creationId xmlns:a16="http://schemas.microsoft.com/office/drawing/2014/main" id="{ADC21136-C7BE-416A-14F2-7DC3811C7E4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38290F6-9EEA-4939-92A4-98C369575716}" type="slidenum">
              <a:rPr kumimoji="0" lang="de-DE" sz="36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ヒラギノ角ゴ ProN W3" pitchFamily="-109" charset="-128"/>
                <a:cs typeface="+mn-cs"/>
                <a:sym typeface="Gill Sans" pitchFamily="-109" charset="0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de-DE" sz="3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ヒラギノ角ゴ ProN W3" pitchFamily="-109" charset="-128"/>
              <a:cs typeface="+mn-cs"/>
              <a:sym typeface="Gill Sans" pitchFamily="-10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12887851"/>
      </p:ext>
    </p:extLst>
  </p:cSld>
  <p:clrMapOvr>
    <a:masterClrMapping/>
  </p:clrMapOvr>
</p:sld>
</file>

<file path=ppt/theme/theme1.xml><?xml version="1.0" encoding="utf-8"?>
<a:theme xmlns:a="http://schemas.openxmlformats.org/drawingml/2006/main" name="sosag_blue_green_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/>
      <a:lstStyle>
        <a:defPPr marL="211501" marR="0" indent="-211501" algn="l" defTabSz="282001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sz="20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Arial"/>
            <a:ea typeface="ヒラギノ角ゴ Pro W3" pitchFamily="-109" charset="-128"/>
            <a:cs typeface="Arial"/>
          </a:defRPr>
        </a:defPPr>
      </a:lstStyle>
    </a:txDef>
  </a:objectDefaults>
  <a:extraClrSchemeLst/>
</a:theme>
</file>

<file path=ppt/theme/theme10.xml><?xml version="1.0" encoding="utf-8"?>
<a:theme xmlns:a="http://schemas.openxmlformats.org/drawingml/2006/main" name="sosag_yellow_ultramarin_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/>
      <a:lstStyle>
        <a:defPPr marL="211501" marR="0" indent="-211501" algn="l" defTabSz="282001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sz="20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Arial"/>
            <a:ea typeface="ヒラギノ角ゴ Pro W3" pitchFamily="-109" charset="-128"/>
            <a:cs typeface="Arial"/>
          </a:defRPr>
        </a:defPPr>
      </a:lstStyle>
    </a:txDef>
  </a:objectDefaults>
  <a:extraClrSchemeLst/>
</a:theme>
</file>

<file path=ppt/theme/theme11.xml><?xml version="1.0" encoding="utf-8"?>
<a:theme xmlns:a="http://schemas.openxmlformats.org/drawingml/2006/main" name="sosag_logo_blue_green_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2.xml><?xml version="1.0" encoding="utf-8"?>
<a:theme xmlns:a="http://schemas.openxmlformats.org/drawingml/2006/main" name="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3.xml><?xml version="1.0" encoding="utf-8"?>
<a:theme xmlns:a="http://schemas.openxmlformats.org/drawingml/2006/main" name="1_sosag_red_grey_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/>
      <a:lstStyle>
        <a:defPPr marL="211501" marR="0" indent="-211501" algn="l" defTabSz="282001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sz="20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Arial"/>
            <a:ea typeface="ヒラギノ角ゴ Pro W3" pitchFamily="-109" charset="-128"/>
            <a:cs typeface="Arial"/>
          </a:defRPr>
        </a:defPPr>
      </a:lstStyle>
    </a:txDef>
  </a:objectDefaults>
  <a:extraClrSchemeLst/>
</a:theme>
</file>

<file path=ppt/theme/theme14.xml><?xml version="1.0" encoding="utf-8"?>
<a:theme xmlns:a="http://schemas.openxmlformats.org/drawingml/2006/main" name="2_sosag_red_grey_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/>
      <a:lstStyle>
        <a:defPPr marL="211501" marR="0" indent="-211501" algn="l" defTabSz="282001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sz="20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Arial"/>
            <a:ea typeface="ヒラギノ角ゴ Pro W3" pitchFamily="-109" charset="-128"/>
            <a:cs typeface="Arial"/>
          </a:defRPr>
        </a:defPPr>
      </a:lstStyle>
    </a:txDef>
  </a:objectDefaults>
  <a:extraClrSchemeLst/>
</a:theme>
</file>

<file path=ppt/theme/theme15.xml><?xml version="1.0" encoding="utf-8"?>
<a:theme xmlns:a="http://schemas.openxmlformats.org/drawingml/2006/main" name="1_sosag_blue_green_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/>
      <a:lstStyle>
        <a:defPPr marL="211501" marR="0" indent="-211501" algn="l" defTabSz="282001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sz="20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Arial"/>
            <a:ea typeface="ヒラギノ角ゴ Pro W3" pitchFamily="-109" charset="-128"/>
            <a:cs typeface="Arial"/>
          </a:defRPr>
        </a:defPPr>
      </a:lstStyle>
    </a:txDef>
  </a:objectDefaults>
  <a:extraClrSchemeLst/>
</a:theme>
</file>

<file path=ppt/theme/theme16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7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sosag_red_grey_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/>
      <a:lstStyle>
        <a:defPPr marL="211501" marR="0" indent="-211501" algn="l" defTabSz="282001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sz="20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Arial"/>
            <a:ea typeface="ヒラギノ角ゴ Pro W3" pitchFamily="-109" charset="-128"/>
            <a:cs typeface="Arial"/>
          </a:defRPr>
        </a:defPPr>
      </a:lstStyle>
    </a:txDef>
  </a:objectDefaults>
  <a:extraClrSchemeLst/>
</a:theme>
</file>

<file path=ppt/theme/theme3.xml><?xml version="1.0" encoding="utf-8"?>
<a:theme xmlns:a="http://schemas.openxmlformats.org/drawingml/2006/main" name="sosag_green_red_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/>
      <a:lstStyle>
        <a:defPPr marL="211501" marR="0" indent="-211501" algn="l" defTabSz="282001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sz="20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Arial"/>
            <a:ea typeface="ヒラギノ角ゴ Pro W3" pitchFamily="-109" charset="-128"/>
            <a:cs typeface="Arial"/>
          </a:defRPr>
        </a:defPPr>
      </a:lstStyle>
    </a:txDef>
  </a:objectDefaults>
  <a:extraClrSchemeLst/>
</a:theme>
</file>

<file path=ppt/theme/theme4.xml><?xml version="1.0" encoding="utf-8"?>
<a:theme xmlns:a="http://schemas.openxmlformats.org/drawingml/2006/main" name="sosag_dkOrange_pink_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/>
      <a:lstStyle>
        <a:defPPr marL="211501" marR="0" indent="-211501" algn="l" defTabSz="282001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sz="20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Arial"/>
            <a:ea typeface="ヒラギノ角ゴ Pro W3" pitchFamily="-109" charset="-128"/>
            <a:cs typeface="Arial"/>
          </a:defRPr>
        </a:defPPr>
      </a:lstStyle>
    </a:txDef>
  </a:objectDefaults>
  <a:extraClrSchemeLst/>
</a:theme>
</file>

<file path=ppt/theme/theme5.xml><?xml version="1.0" encoding="utf-8"?>
<a:theme xmlns:a="http://schemas.openxmlformats.org/drawingml/2006/main" name="sosag_lightBlue_brown_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 w="5080">
          <a:solidFill>
            <a:srgbClr val="223388"/>
          </a:solidFill>
          <a:headEnd type="none" w="lg" len="lg"/>
          <a:tailEnd type="triangle" w="lg" len="lg"/>
        </a:ln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/>
      <a:lstStyle>
        <a:defPPr marL="211501" marR="0" indent="-211501" algn="l" defTabSz="282001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sz="20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Arial"/>
            <a:ea typeface="ヒラギノ角ゴ Pro W3" pitchFamily="-109" charset="-128"/>
            <a:cs typeface="Arial"/>
          </a:defRPr>
        </a:defPPr>
      </a:lstStyle>
    </a:txDef>
  </a:objectDefaults>
  <a:extraClrSchemeLst/>
</a:theme>
</file>

<file path=ppt/theme/theme6.xml><?xml version="1.0" encoding="utf-8"?>
<a:theme xmlns:a="http://schemas.openxmlformats.org/drawingml/2006/main" name="sosag_dkGrey_violet_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/>
      <a:lstStyle>
        <a:defPPr marL="211501" marR="0" indent="-211501" algn="l" defTabSz="282001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sz="20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Arial"/>
            <a:ea typeface="ヒラギノ角ゴ Pro W3" pitchFamily="-109" charset="-128"/>
            <a:cs typeface="Arial"/>
          </a:defRPr>
        </a:defPPr>
      </a:lstStyle>
    </a:txDef>
  </a:objectDefaults>
  <a:extraClrSchemeLst/>
</a:theme>
</file>

<file path=ppt/theme/theme7.xml><?xml version="1.0" encoding="utf-8"?>
<a:theme xmlns:a="http://schemas.openxmlformats.org/drawingml/2006/main" name="sosag_orange_purple_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/>
      <a:lstStyle>
        <a:defPPr marL="211501" marR="0" indent="-211501" algn="l" defTabSz="282001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sz="20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Arial"/>
            <a:ea typeface="ヒラギノ角ゴ Pro W3" pitchFamily="-109" charset="-128"/>
            <a:cs typeface="Arial"/>
          </a:defRPr>
        </a:defPPr>
      </a:lstStyle>
    </a:txDef>
  </a:objectDefaults>
  <a:extraClrSchemeLst/>
</a:theme>
</file>

<file path=ppt/theme/theme8.xml><?xml version="1.0" encoding="utf-8"?>
<a:theme xmlns:a="http://schemas.openxmlformats.org/drawingml/2006/main" name="sosag_redBrown_brown_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/>
      <a:lstStyle>
        <a:defPPr marL="211501" marR="0" indent="-211501" algn="l" defTabSz="282001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sz="20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Arial"/>
            <a:ea typeface="ヒラギノ角ゴ Pro W3" pitchFamily="-109" charset="-128"/>
            <a:cs typeface="Arial"/>
          </a:defRPr>
        </a:defPPr>
      </a:lstStyle>
    </a:txDef>
  </a:objectDefaults>
  <a:extraClrSchemeLst/>
</a:theme>
</file>

<file path=ppt/theme/theme9.xml><?xml version="1.0" encoding="utf-8"?>
<a:theme xmlns:a="http://schemas.openxmlformats.org/drawingml/2006/main" name="sosag_dkGreen_lightgrey_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/>
      <a:lstStyle>
        <a:defPPr marL="211501" marR="0" indent="-211501" algn="l" defTabSz="282001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sz="20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Arial"/>
            <a:ea typeface="ヒラギノ角ゴ Pro W3" pitchFamily="-109" charset="-128"/>
            <a:cs typeface="Arial"/>
          </a:defRPr>
        </a:defPPr>
      </a:lst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Pages>0</Pages>
  <Words>2543</Words>
  <Characters>0</Characters>
  <Application>Microsoft Office PowerPoint</Application>
  <PresentationFormat>Benutzerdefiniert</PresentationFormat>
  <Lines>0</Lines>
  <Paragraphs>639</Paragraphs>
  <Slides>17</Slides>
  <Notes>12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15</vt:i4>
      </vt:variant>
      <vt:variant>
        <vt:lpstr>Folientitel</vt:lpstr>
      </vt:variant>
      <vt:variant>
        <vt:i4>17</vt:i4>
      </vt:variant>
    </vt:vector>
  </HeadingPairs>
  <TitlesOfParts>
    <vt:vector size="35" baseType="lpstr">
      <vt:lpstr>Arial</vt:lpstr>
      <vt:lpstr>Gill Sans</vt:lpstr>
      <vt:lpstr>Wingdings</vt:lpstr>
      <vt:lpstr>sosag_blue_green_master</vt:lpstr>
      <vt:lpstr>sosag_red_grey_master</vt:lpstr>
      <vt:lpstr>sosag_green_red_master</vt:lpstr>
      <vt:lpstr>sosag_dkOrange_pink_master</vt:lpstr>
      <vt:lpstr>sosag_lightBlue_brown_master</vt:lpstr>
      <vt:lpstr>sosag_dkGrey_violet_master</vt:lpstr>
      <vt:lpstr>sosag_orange_purple_master</vt:lpstr>
      <vt:lpstr>sosag_redBrown_brown_master</vt:lpstr>
      <vt:lpstr>sosag_dkGreen_lightgrey_master</vt:lpstr>
      <vt:lpstr>sosag_yellow_ultramarin_master</vt:lpstr>
      <vt:lpstr>sosag_logo_blue_green_master</vt:lpstr>
      <vt:lpstr>Benutzerdefiniertes Design</vt:lpstr>
      <vt:lpstr>1_sosag_red_grey_master</vt:lpstr>
      <vt:lpstr>2_sosag_red_grey_master</vt:lpstr>
      <vt:lpstr>1_sosag_blue_green_master</vt:lpstr>
      <vt:lpstr>JS7 JobScheduler</vt:lpstr>
      <vt:lpstr>JS7 JobScheduler</vt:lpstr>
      <vt:lpstr>Secure Network Connections </vt:lpstr>
      <vt:lpstr>Certificate Preparation</vt:lpstr>
      <vt:lpstr>Certificate Deployment</vt:lpstr>
      <vt:lpstr>JS7 JobScheduler</vt:lpstr>
      <vt:lpstr>Secure Access</vt:lpstr>
      <vt:lpstr>Secure Access</vt:lpstr>
      <vt:lpstr>Secure Access</vt:lpstr>
      <vt:lpstr>Secure Access</vt:lpstr>
      <vt:lpstr>Secure Access</vt:lpstr>
      <vt:lpstr>JS7 JobScheduler</vt:lpstr>
      <vt:lpstr>Secure Deployment: Security Level Low</vt:lpstr>
      <vt:lpstr>Secure Deployment: Security Level Medium</vt:lpstr>
      <vt:lpstr>Secure Deployment: Security Level High</vt:lpstr>
      <vt:lpstr>Secure Roll-out</vt:lpstr>
      <vt:lpstr>JS7 JobScheduler</vt:lpstr>
    </vt:vector>
  </TitlesOfParts>
  <Company>Software- und Organisations-Service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JS7 JobScheduler Security Architecture</dc:title>
  <dc:creator>Andreas Püschel</dc:creator>
  <cp:lastModifiedBy>Andreas Püschel</cp:lastModifiedBy>
  <cp:revision>771</cp:revision>
  <dcterms:created xsi:type="dcterms:W3CDTF">2010-11-02T07:26:00Z</dcterms:created>
  <dcterms:modified xsi:type="dcterms:W3CDTF">2023-06-05T11:43:58Z</dcterms:modified>
</cp:coreProperties>
</file>