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2"/>
  </p:notesMasterIdLst>
  <p:handoutMasterIdLst>
    <p:handoutMasterId r:id="rId33"/>
  </p:handoutMasterIdLst>
  <p:sldIdLst>
    <p:sldId id="275" r:id="rId16"/>
    <p:sldId id="300" r:id="rId17"/>
    <p:sldId id="316" r:id="rId18"/>
    <p:sldId id="327" r:id="rId19"/>
    <p:sldId id="328" r:id="rId20"/>
    <p:sldId id="333" r:id="rId21"/>
    <p:sldId id="332" r:id="rId22"/>
    <p:sldId id="334" r:id="rId23"/>
    <p:sldId id="335" r:id="rId24"/>
    <p:sldId id="336" r:id="rId25"/>
    <p:sldId id="326" r:id="rId26"/>
    <p:sldId id="317" r:id="rId27"/>
    <p:sldId id="329" r:id="rId28"/>
    <p:sldId id="330" r:id="rId29"/>
    <p:sldId id="331" r:id="rId30"/>
    <p:sldId id="287" r:id="rId31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6" autoAdjust="0"/>
    <p:restoredTop sz="86532" autoAdjust="0"/>
  </p:normalViewPr>
  <p:slideViewPr>
    <p:cSldViewPr snapToGrid="0">
      <p:cViewPr varScale="1">
        <p:scale>
          <a:sx n="69" d="100"/>
          <a:sy n="69" d="100"/>
        </p:scale>
        <p:origin x="789" y="45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09.10.2022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09.10.2022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48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0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9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9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97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11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6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5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Security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Connections, Access, Operation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Certificate </a:t>
            </a:r>
            <a:r>
              <a:rPr lang="de-DE" sz="1700" b="1" dirty="0" err="1"/>
              <a:t>based</a:t>
            </a:r>
            <a:r>
              <a:rPr lang="de-DE" sz="1700" b="1" dirty="0"/>
              <a:t>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X.509 Client Authentication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Such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mutual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between</a:t>
            </a:r>
            <a:r>
              <a:rPr lang="de-DE" sz="1700" dirty="0"/>
              <a:t> JOC Cockpit and Client, e.g.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external </a:t>
            </a:r>
            <a:r>
              <a:rPr lang="de-DE" sz="1700" dirty="0" err="1"/>
              <a:t>application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 </a:t>
            </a:r>
            <a:r>
              <a:rPr lang="de-DE" sz="1700" dirty="0" err="1"/>
              <a:t>cannot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validated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mechanism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frequently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batch</a:t>
            </a:r>
            <a:r>
              <a:rPr lang="de-DE" sz="1700" dirty="0"/>
              <a:t> </a:t>
            </a:r>
            <a:r>
              <a:rPr lang="de-DE" sz="1700" dirty="0" err="1"/>
              <a:t>processes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</a:t>
            </a:r>
            <a:r>
              <a:rPr lang="de-DE" dirty="0" err="1"/>
              <a:t>Based</a:t>
            </a:r>
            <a:r>
              <a:rPr lang="de-DE" dirty="0"/>
              <a:t>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Certificate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920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lvl="1"/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</a:p>
          <a:p>
            <a:pPr lvl="1"/>
            <a:r>
              <a:rPr lang="de-CH" sz="1800" dirty="0"/>
              <a:t>Secure Roll-out</a:t>
            </a:r>
          </a:p>
          <a:p>
            <a:pPr marL="279354" lvl="1" indent="0">
              <a:buNone/>
            </a:pP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r>
              <a:rPr lang="de-DE" sz="1800" dirty="0"/>
              <a:t>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Low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Interface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6268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26268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19184"/>
            <a:ext cx="0" cy="28091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 err="1"/>
              <a:t>Implicit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implicitly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Deployments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same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Low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not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individual </a:t>
            </a:r>
            <a:r>
              <a:rPr lang="de-DE" sz="1400" dirty="0" err="1"/>
              <a:t>users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Implicit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9700" y="4697366"/>
            <a:ext cx="180032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Medium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Interface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6268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26268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User </a:t>
            </a:r>
            <a:r>
              <a:rPr lang="de-DE" sz="1400" b="1" dirty="0" err="1"/>
              <a:t>based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indivi-dually</a:t>
            </a:r>
            <a:r>
              <a:rPr lang="de-DE" sz="1400" dirty="0"/>
              <a:t> per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an individual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Medium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Each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7320" y="4697366"/>
            <a:ext cx="182413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1924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 external </a:t>
            </a:r>
            <a:r>
              <a:rPr lang="de-DE" sz="1800" dirty="0" err="1"/>
              <a:t>computer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High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7112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Interface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08736"/>
            <a:ext cx="26268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04925"/>
            <a:ext cx="26268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87521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904796" cy="5191877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High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externally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deployable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used</a:t>
            </a:r>
            <a:r>
              <a:rPr lang="de-DE" sz="1400" dirty="0"/>
              <a:t> outside </a:t>
            </a:r>
            <a:r>
              <a:rPr lang="de-DE" sz="1400" dirty="0" err="1"/>
              <a:t>of</a:t>
            </a:r>
            <a:r>
              <a:rPr lang="de-DE" sz="14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r>
              <a:rPr lang="de-DE" sz="1400" dirty="0"/>
              <a:t> (non-</a:t>
            </a:r>
            <a:r>
              <a:rPr lang="de-DE" sz="1400" dirty="0" err="1"/>
              <a:t>repudiability</a:t>
            </a:r>
            <a:r>
              <a:rPr lang="de-DE" sz="1400" dirty="0"/>
              <a:t>)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383956" y="4226498"/>
            <a:ext cx="188478" cy="7803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119482" y="3873944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  <a:endCxn id="41" idx="0"/>
          </p:cNvCxnSpPr>
          <p:nvPr/>
        </p:nvCxnSpPr>
        <p:spPr>
          <a:xfrm rot="10800000" flipV="1">
            <a:off x="5211466" y="4697366"/>
            <a:ext cx="188267" cy="911370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3264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10032596" y="439353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70703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1003216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930627" y="3552822"/>
            <a:ext cx="50699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49275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Computer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>
            <a:off x="10559873" y="3870215"/>
            <a:ext cx="428" cy="52331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>
            <a:extLst>
              <a:ext uri="{FF2B5EF4-FFF2-40B4-BE49-F238E27FC236}">
                <a16:creationId xmlns:a16="http://schemas.microsoft.com/office/drawing/2014/main" id="{3B5D2B55-324C-4E4E-83A8-18A1067B57B7}"/>
              </a:ext>
            </a:extLst>
          </p:cNvPr>
          <p:cNvSpPr/>
          <p:nvPr/>
        </p:nvSpPr>
        <p:spPr>
          <a:xfrm>
            <a:off x="6614354" y="3954185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E401C925-B4D8-40C9-8A3C-0D30DB33FB15}"/>
              </a:ext>
            </a:extLst>
          </p:cNvPr>
          <p:cNvCxnSpPr>
            <a:stCxn id="76" idx="4"/>
            <a:endCxn id="91" idx="3"/>
          </p:cNvCxnSpPr>
          <p:nvPr/>
        </p:nvCxnSpPr>
        <p:spPr>
          <a:xfrm rot="5400000">
            <a:off x="6861861" y="4195970"/>
            <a:ext cx="94677" cy="9081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1191165" y="4704146"/>
            <a:ext cx="6860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9042693" y="3235428"/>
            <a:ext cx="95757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FA7200D-E80C-4539-BB72-7B1F71BD367D}"/>
              </a:ext>
            </a:extLst>
          </p:cNvPr>
          <p:cNvSpPr txBox="1"/>
          <p:nvPr/>
        </p:nvSpPr>
        <p:spPr>
          <a:xfrm>
            <a:off x="9191372" y="4720912"/>
            <a:ext cx="84079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upload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1B04126D-D2F4-4E3E-B99E-9F990EC51D6F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8196941" y="4710926"/>
            <a:ext cx="1835655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784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, external </a:t>
            </a:r>
            <a:r>
              <a:rPr lang="de-DE" sz="1800" dirty="0" err="1"/>
              <a:t>computer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Roll-out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Interface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73043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011021" y="3893075"/>
            <a:ext cx="163320" cy="144526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06641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9314641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56225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931969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785847" y="3552822"/>
            <a:ext cx="65177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52704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Computer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 flipH="1">
            <a:off x="9842346" y="3870215"/>
            <a:ext cx="5057" cy="5097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0467994" y="4399520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8392170" y="327218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7" name="Abgerundetes Rechteck 99">
            <a:extLst>
              <a:ext uri="{FF2B5EF4-FFF2-40B4-BE49-F238E27FC236}">
                <a16:creationId xmlns:a16="http://schemas.microsoft.com/office/drawing/2014/main" id="{D11771CC-7FB0-48E5-B2D7-D2DD573C6D4D}"/>
              </a:ext>
            </a:extLst>
          </p:cNvPr>
          <p:cNvSpPr/>
          <p:nvPr/>
        </p:nvSpPr>
        <p:spPr>
          <a:xfrm>
            <a:off x="4209840" y="617597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1FABCD8-D959-497A-B642-8615EBF58A4A}"/>
              </a:ext>
            </a:extLst>
          </p:cNvPr>
          <p:cNvSpPr/>
          <p:nvPr/>
        </p:nvSpPr>
        <p:spPr>
          <a:xfrm>
            <a:off x="3857761" y="561213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F822A9D-45C8-4FB8-9D4B-2AA4093D3F44}"/>
              </a:ext>
            </a:extLst>
          </p:cNvPr>
          <p:cNvSpPr txBox="1"/>
          <p:nvPr/>
        </p:nvSpPr>
        <p:spPr>
          <a:xfrm>
            <a:off x="3857763" y="5637233"/>
            <a:ext cx="30720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Interface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       Server</a:t>
            </a:r>
          </a:p>
        </p:txBody>
      </p:sp>
      <p:sp>
        <p:nvSpPr>
          <p:cNvPr id="73" name="Rechteck: gefaltete Ecke 72">
            <a:extLst>
              <a:ext uri="{FF2B5EF4-FFF2-40B4-BE49-F238E27FC236}">
                <a16:creationId xmlns:a16="http://schemas.microsoft.com/office/drawing/2014/main" id="{79C4A2BC-AD5E-4C08-9F30-B1C3A752297D}"/>
              </a:ext>
            </a:extLst>
          </p:cNvPr>
          <p:cNvSpPr/>
          <p:nvPr/>
        </p:nvSpPr>
        <p:spPr>
          <a:xfrm>
            <a:off x="6714179" y="753465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A4BF8379-C8DD-4E68-9D96-CB3AF3C8DEC6}"/>
              </a:ext>
            </a:extLst>
          </p:cNvPr>
          <p:cNvSpPr/>
          <p:nvPr/>
        </p:nvSpPr>
        <p:spPr>
          <a:xfrm>
            <a:off x="6494000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04" name="Abgerundetes Rechteck 35">
            <a:extLst>
              <a:ext uri="{FF2B5EF4-FFF2-40B4-BE49-F238E27FC236}">
                <a16:creationId xmlns:a16="http://schemas.microsoft.com/office/drawing/2014/main" id="{F40010B7-0369-4049-A25B-3F5369B6CC4F}"/>
              </a:ext>
            </a:extLst>
          </p:cNvPr>
          <p:cNvSpPr/>
          <p:nvPr/>
        </p:nvSpPr>
        <p:spPr>
          <a:xfrm>
            <a:off x="8736120" y="61736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8300D6D-CF19-40AC-975A-0695EDF4EF4C}"/>
              </a:ext>
            </a:extLst>
          </p:cNvPr>
          <p:cNvSpPr/>
          <p:nvPr/>
        </p:nvSpPr>
        <p:spPr>
          <a:xfrm>
            <a:off x="8446319" y="5626000"/>
            <a:ext cx="4330242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FC7C48B5-284B-46F1-84E4-5880AA5E2DDE}"/>
              </a:ext>
            </a:extLst>
          </p:cNvPr>
          <p:cNvSpPr txBox="1"/>
          <p:nvPr/>
        </p:nvSpPr>
        <p:spPr>
          <a:xfrm>
            <a:off x="8477657" y="5658266"/>
            <a:ext cx="26268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4FC265DA-5AF2-490B-8CEC-6043AB8C3727}"/>
              </a:ext>
            </a:extLst>
          </p:cNvPr>
          <p:cNvSpPr txBox="1"/>
          <p:nvPr/>
        </p:nvSpPr>
        <p:spPr>
          <a:xfrm>
            <a:off x="10067110" y="9385275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E86A4B05-CB57-4F3A-9BB8-4380D0A974B3}"/>
              </a:ext>
            </a:extLst>
          </p:cNvPr>
          <p:cNvSpPr/>
          <p:nvPr/>
        </p:nvSpPr>
        <p:spPr>
          <a:xfrm>
            <a:off x="11092681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3" name="Rechteck: gefaltete Ecke 112">
            <a:extLst>
              <a:ext uri="{FF2B5EF4-FFF2-40B4-BE49-F238E27FC236}">
                <a16:creationId xmlns:a16="http://schemas.microsoft.com/office/drawing/2014/main" id="{9A06E6A8-84BC-4D39-85F1-F51433860C2C}"/>
              </a:ext>
            </a:extLst>
          </p:cNvPr>
          <p:cNvSpPr/>
          <p:nvPr/>
        </p:nvSpPr>
        <p:spPr>
          <a:xfrm>
            <a:off x="11310467" y="753465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4E28CD0-045F-40DF-917C-4DCA926A6CAB}"/>
              </a:ext>
            </a:extLst>
          </p:cNvPr>
          <p:cNvCxnSpPr>
            <a:cxnSpLocks/>
            <a:stCxn id="67" idx="3"/>
            <a:endCxn id="97" idx="2"/>
          </p:cNvCxnSpPr>
          <p:nvPr/>
        </p:nvCxnSpPr>
        <p:spPr>
          <a:xfrm>
            <a:off x="6160560" y="6701755"/>
            <a:ext cx="33344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377A22E7-6048-4096-A165-660BC74830E0}"/>
              </a:ext>
            </a:extLst>
          </p:cNvPr>
          <p:cNvCxnSpPr>
            <a:cxnSpLocks/>
            <a:stCxn id="97" idx="4"/>
            <a:endCxn id="73" idx="0"/>
          </p:cNvCxnSpPr>
          <p:nvPr/>
        </p:nvCxnSpPr>
        <p:spPr>
          <a:xfrm flipH="1">
            <a:off x="7241884" y="7026007"/>
            <a:ext cx="1018" cy="50864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BD9C9097-0BE4-4DEA-B9F0-A9F843112997}"/>
              </a:ext>
            </a:extLst>
          </p:cNvPr>
          <p:cNvCxnSpPr>
            <a:cxnSpLocks/>
            <a:stCxn id="111" idx="4"/>
            <a:endCxn id="113" idx="0"/>
          </p:cNvCxnSpPr>
          <p:nvPr/>
        </p:nvCxnSpPr>
        <p:spPr>
          <a:xfrm flipH="1">
            <a:off x="11838172" y="7026007"/>
            <a:ext cx="3411" cy="50864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>
            <a:extLst>
              <a:ext uri="{FF2B5EF4-FFF2-40B4-BE49-F238E27FC236}">
                <a16:creationId xmlns:a16="http://schemas.microsoft.com/office/drawing/2014/main" id="{B4C91BE5-432B-4A6D-83DC-F9B0CB0657AF}"/>
              </a:ext>
            </a:extLst>
          </p:cNvPr>
          <p:cNvCxnSpPr>
            <a:cxnSpLocks/>
            <a:stCxn id="104" idx="3"/>
            <a:endCxn id="111" idx="2"/>
          </p:cNvCxnSpPr>
          <p:nvPr/>
        </p:nvCxnSpPr>
        <p:spPr>
          <a:xfrm>
            <a:off x="10686840" y="6699471"/>
            <a:ext cx="405841" cy="228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07950BBC-1380-4234-9D66-BCE621660B57}"/>
              </a:ext>
            </a:extLst>
          </p:cNvPr>
          <p:cNvGrpSpPr/>
          <p:nvPr/>
        </p:nvGrpSpPr>
        <p:grpSpPr>
          <a:xfrm>
            <a:off x="8481557" y="8909624"/>
            <a:ext cx="4289094" cy="1783538"/>
            <a:chOff x="8481557" y="8900100"/>
            <a:chExt cx="4289094" cy="1750554"/>
          </a:xfrm>
        </p:grpSpPr>
        <p:sp>
          <p:nvSpPr>
            <p:cNvPr id="134" name="Abgerundetes Rechteck 120">
              <a:extLst>
                <a:ext uri="{FF2B5EF4-FFF2-40B4-BE49-F238E27FC236}">
                  <a16:creationId xmlns:a16="http://schemas.microsoft.com/office/drawing/2014/main" id="{CC71D059-0719-4F8D-96CD-6F624C03929B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7EA89A43-2B9E-4071-90DB-B2B08487F378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E4DB6537-5514-4732-93A5-FC833C4441BA}"/>
                </a:ext>
              </a:extLst>
            </p:cNvPr>
            <p:cNvSpPr txBox="1"/>
            <p:nvPr/>
          </p:nvSpPr>
          <p:spPr>
            <a:xfrm>
              <a:off x="85027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E26ABACF-BD03-493C-BFDE-AD33FCB17CF3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39" name="Rechteck: gefaltete Ecke 138">
              <a:extLst>
                <a:ext uri="{FF2B5EF4-FFF2-40B4-BE49-F238E27FC236}">
                  <a16:creationId xmlns:a16="http://schemas.microsoft.com/office/drawing/2014/main" id="{92EBC8CC-4EA1-4B73-9C31-3C5FDB0B598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43" name="Verbinder: gewinkelt 142">
              <a:extLst>
                <a:ext uri="{FF2B5EF4-FFF2-40B4-BE49-F238E27FC236}">
                  <a16:creationId xmlns:a16="http://schemas.microsoft.com/office/drawing/2014/main" id="{1274A264-B8D6-4976-980D-2569B7852427}"/>
                </a:ext>
              </a:extLst>
            </p:cNvPr>
            <p:cNvCxnSpPr>
              <a:cxnSpLocks/>
              <a:stCxn id="138" idx="4"/>
              <a:endCxn id="13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mit Pfeil 144">
              <a:extLst>
                <a:ext uri="{FF2B5EF4-FFF2-40B4-BE49-F238E27FC236}">
                  <a16:creationId xmlns:a16="http://schemas.microsoft.com/office/drawing/2014/main" id="{D32AD636-DC43-4289-9435-9A40405D1F18}"/>
                </a:ext>
              </a:extLst>
            </p:cNvPr>
            <p:cNvCxnSpPr>
              <a:stCxn id="134" idx="3"/>
              <a:endCxn id="13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pieren 145">
            <a:extLst>
              <a:ext uri="{FF2B5EF4-FFF2-40B4-BE49-F238E27FC236}">
                <a16:creationId xmlns:a16="http://schemas.microsoft.com/office/drawing/2014/main" id="{4718579D-C676-4758-96C0-D47AB5029EB4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48" name="Abgerundetes Rechteck 120">
              <a:extLst>
                <a:ext uri="{FF2B5EF4-FFF2-40B4-BE49-F238E27FC236}">
                  <a16:creationId xmlns:a16="http://schemas.microsoft.com/office/drawing/2014/main" id="{68786DA7-5691-4BCD-A387-606194549D34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49" name="Rechteck 148">
              <a:extLst>
                <a:ext uri="{FF2B5EF4-FFF2-40B4-BE49-F238E27FC236}">
                  <a16:creationId xmlns:a16="http://schemas.microsoft.com/office/drawing/2014/main" id="{E3E357C3-823A-4D63-B3D8-E17AC1602E82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795688CF-E774-4400-B1CE-E07280860A37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4D11D799-5A09-4C3B-89F5-216F88081F49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6" name="Rechteck: gefaltete Ecke 155">
              <a:extLst>
                <a:ext uri="{FF2B5EF4-FFF2-40B4-BE49-F238E27FC236}">
                  <a16:creationId xmlns:a16="http://schemas.microsoft.com/office/drawing/2014/main" id="{5FC6D911-3AE8-48FA-A3CA-2D4C17FC5742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8" name="Verbinder: gewinkelt 157">
              <a:extLst>
                <a:ext uri="{FF2B5EF4-FFF2-40B4-BE49-F238E27FC236}">
                  <a16:creationId xmlns:a16="http://schemas.microsoft.com/office/drawing/2014/main" id="{43A4513D-5C03-4020-B62F-C52D30AAF2EC}"/>
                </a:ext>
              </a:extLst>
            </p:cNvPr>
            <p:cNvCxnSpPr>
              <a:cxnSpLocks/>
              <a:stCxn id="154" idx="4"/>
              <a:endCxn id="156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58CDE1E2-323D-40BF-B3F8-F95F12AAD3B2}"/>
                </a:ext>
              </a:extLst>
            </p:cNvPr>
            <p:cNvCxnSpPr>
              <a:stCxn id="148" idx="3"/>
              <a:endCxn id="154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23A456A5-0D21-4A41-92B8-11BBBBBEED37}"/>
              </a:ext>
            </a:extLst>
          </p:cNvPr>
          <p:cNvCxnSpPr>
            <a:cxnSpLocks/>
          </p:cNvCxnSpPr>
          <p:nvPr/>
        </p:nvCxnSpPr>
        <p:spPr>
          <a:xfrm>
            <a:off x="3774106" y="8651747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mit Pfeil 160">
            <a:extLst>
              <a:ext uri="{FF2B5EF4-FFF2-40B4-BE49-F238E27FC236}">
                <a16:creationId xmlns:a16="http://schemas.microsoft.com/office/drawing/2014/main" id="{20D181EA-BA13-4BB4-890A-94A46E155855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11838172" y="8169438"/>
            <a:ext cx="0" cy="52886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4359B1C0-12AA-4A85-B58C-3130A8FB0F42}"/>
              </a:ext>
            </a:extLst>
          </p:cNvPr>
          <p:cNvCxnSpPr>
            <a:cxnSpLocks/>
          </p:cNvCxnSpPr>
          <p:nvPr/>
        </p:nvCxnSpPr>
        <p:spPr>
          <a:xfrm>
            <a:off x="9490092" y="8684418"/>
            <a:ext cx="0" cy="2252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>
            <a:extLst>
              <a:ext uri="{FF2B5EF4-FFF2-40B4-BE49-F238E27FC236}">
                <a16:creationId xmlns:a16="http://schemas.microsoft.com/office/drawing/2014/main" id="{0BB09379-8CFC-4857-98C4-7EC9B525228A}"/>
              </a:ext>
            </a:extLst>
          </p:cNvPr>
          <p:cNvCxnSpPr>
            <a:cxnSpLocks/>
          </p:cNvCxnSpPr>
          <p:nvPr/>
        </p:nvCxnSpPr>
        <p:spPr>
          <a:xfrm>
            <a:off x="4907974" y="8651747"/>
            <a:ext cx="0" cy="25787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F4697DDB-9E8A-4E9C-AC0C-2C795CBAD7C2}"/>
              </a:ext>
            </a:extLst>
          </p:cNvPr>
          <p:cNvSpPr txBox="1"/>
          <p:nvPr/>
        </p:nvSpPr>
        <p:spPr>
          <a:xfrm>
            <a:off x="5535559" y="9371183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65" name="Inhaltsplatzhalter 32">
            <a:extLst>
              <a:ext uri="{FF2B5EF4-FFF2-40B4-BE49-F238E27FC236}">
                <a16:creationId xmlns:a16="http://schemas.microsoft.com/office/drawing/2014/main" id="{7F1C5B2C-AEE5-4C41-8ED2-13D94638E55D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737560" cy="5369494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Secure Roll-out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</a:t>
            </a:r>
            <a:r>
              <a:rPr lang="de-DE" sz="1400" dirty="0" err="1"/>
              <a:t>accepts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There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possibility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sign</a:t>
            </a:r>
            <a:r>
              <a:rPr lang="de-DE" sz="1400" dirty="0"/>
              <a:t> a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will </a:t>
            </a:r>
            <a:r>
              <a:rPr lang="de-DE" sz="1400" dirty="0" err="1"/>
              <a:t>accept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signatures</a:t>
            </a:r>
            <a:r>
              <a:rPr lang="de-DE" sz="1400" dirty="0"/>
              <a:t> match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certificate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FD53AB-A987-4C8D-A0C2-AA511B720A86}"/>
              </a:ext>
            </a:extLst>
          </p:cNvPr>
          <p:cNvCxnSpPr>
            <a:stCxn id="73" idx="3"/>
          </p:cNvCxnSpPr>
          <p:nvPr/>
        </p:nvCxnSpPr>
        <p:spPr>
          <a:xfrm flipV="1">
            <a:off x="7769588" y="7852044"/>
            <a:ext cx="689016" cy="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BBEAE454-432D-4B90-80AA-B3E0E732F8B4}"/>
              </a:ext>
            </a:extLst>
          </p:cNvPr>
          <p:cNvCxnSpPr>
            <a:cxnSpLocks/>
          </p:cNvCxnSpPr>
          <p:nvPr/>
        </p:nvCxnSpPr>
        <p:spPr>
          <a:xfrm rot="5400000">
            <a:off x="7254348" y="2978943"/>
            <a:ext cx="576000" cy="4657146"/>
          </a:xfrm>
          <a:prstGeom prst="bentConnector3">
            <a:avLst>
              <a:gd name="adj1" fmla="val 627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8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</a:t>
            </a: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have</a:t>
            </a:r>
            <a:r>
              <a:rPr lang="de-DE" sz="1700" dirty="0"/>
              <a:t> limited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Connections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are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LDAP </a:t>
            </a:r>
            <a:r>
              <a:rPr lang="de-DE" sz="1700" dirty="0" err="1"/>
              <a:t>over</a:t>
            </a:r>
            <a:r>
              <a:rPr lang="de-DE" sz="1700" dirty="0"/>
              <a:t> TLS </a:t>
            </a:r>
            <a:r>
              <a:rPr lang="de-DE" sz="1700" dirty="0" err="1"/>
              <a:t>or</a:t>
            </a:r>
            <a:r>
              <a:rPr lang="de-DE" sz="1700" dirty="0"/>
              <a:t>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mutual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authen-tication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supported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Two-factor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certificate and </a:t>
            </a:r>
            <a:r>
              <a:rPr lang="de-DE" sz="1700" dirty="0" err="1"/>
              <a:t>password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enforced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direct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265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64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555488" y="4862193"/>
            <a:ext cx="239498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2" name="Gerade Verbindung mit Pfeil 101"/>
          <p:cNvCxnSpPr>
            <a:cxnSpLocks/>
            <a:stCxn id="12" idx="2"/>
            <a:endCxn id="106" idx="4"/>
          </p:cNvCxnSpPr>
          <p:nvPr/>
        </p:nvCxnSpPr>
        <p:spPr>
          <a:xfrm flipH="1" flipV="1">
            <a:off x="5357001" y="5163274"/>
            <a:ext cx="3569132" cy="108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cxnSpLocks/>
            <a:stCxn id="109" idx="2"/>
            <a:endCxn id="12" idx="7"/>
          </p:cNvCxnSpPr>
          <p:nvPr/>
        </p:nvCxnSpPr>
        <p:spPr>
          <a:xfrm rot="10800000" flipV="1">
            <a:off x="10978375" y="3860380"/>
            <a:ext cx="1849430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02189"/>
            <a:ext cx="12700" cy="7985149"/>
          </a:xfrm>
          <a:prstGeom prst="bentConnector3">
            <a:avLst>
              <a:gd name="adj1" fmla="val 2107126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06066"/>
            <a:ext cx="1" cy="108869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952571" y="3534653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  <a:endCxn id="12" idx="1"/>
          </p:cNvCxnSpPr>
          <p:nvPr/>
        </p:nvCxnSpPr>
        <p:spPr>
          <a:xfrm>
            <a:off x="7727646" y="3860380"/>
            <a:ext cx="1550596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6168678" y="823444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345333" y="484260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12" idx="6"/>
            <a:endCxn id="104" idx="2"/>
          </p:cNvCxnSpPr>
          <p:nvPr/>
        </p:nvCxnSpPr>
        <p:spPr>
          <a:xfrm flipV="1">
            <a:off x="11330484" y="5149602"/>
            <a:ext cx="2835864" cy="14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1944886" y="907061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907288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3897566" y="907008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CF50558-8575-4EC7-A1C4-07F02B30F076}"/>
              </a:ext>
            </a:extLst>
          </p:cNvPr>
          <p:cNvCxnSpPr>
            <a:cxnSpLocks/>
          </p:cNvCxnSpPr>
          <p:nvPr/>
        </p:nvCxnSpPr>
        <p:spPr>
          <a:xfrm flipV="1">
            <a:off x="3774106" y="8499653"/>
            <a:ext cx="11642107" cy="1419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FF70D282-8D7D-41E5-BAA0-DCB8861C7A1F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6029565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875693D0-F9DF-4B2D-9D09-FED3155D486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10128308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6A024028-560F-4944-8343-A9902403AC04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14014714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endCxn id="76" idx="0"/>
          </p:cNvCxnSpPr>
          <p:nvPr/>
        </p:nvCxnSpPr>
        <p:spPr>
          <a:xfrm flipH="1">
            <a:off x="4644786" y="8513843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8820015" y="8513843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12692106" y="8513843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4085240" y="457692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10253253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4133128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3406555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7495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Server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Server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secure</a:t>
            </a:r>
            <a:r>
              <a:rPr lang="de-DE" sz="1700" dirty="0"/>
              <a:t> network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HTTPS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</a:t>
            </a:r>
            <a:r>
              <a:rPr lang="de-DE" sz="1700" dirty="0" err="1"/>
              <a:t>central</a:t>
            </a:r>
            <a:r>
              <a:rPr lang="de-DE" sz="1700" dirty="0"/>
              <a:t> CA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CA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Root CA / Intermediate CA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create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Both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bundled</a:t>
            </a:r>
            <a:r>
              <a:rPr lang="de-DE" sz="1700" dirty="0"/>
              <a:t> and </a:t>
            </a:r>
            <a:r>
              <a:rPr lang="de-DE" sz="1700" dirty="0" err="1"/>
              <a:t>made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Cont</a:t>
            </a:r>
            <a:r>
              <a:rPr lang="de-DE" sz="1700" dirty="0"/>
              <a:t>-roller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Controller/Agent Certificate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Intermediate CA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signs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Private Key and Certificate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 / Agent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and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instance‘s</a:t>
            </a:r>
            <a:r>
              <a:rPr lang="de-DE" sz="1700" dirty="0"/>
              <a:t> Key Bundle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Controller and Agent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Preparation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6110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62" name="Textfeld 41"/>
          <p:cNvSpPr txBox="1"/>
          <p:nvPr/>
        </p:nvSpPr>
        <p:spPr>
          <a:xfrm>
            <a:off x="4904705" y="5428139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2" name="Textfeld 41"/>
          <p:cNvSpPr txBox="1"/>
          <p:nvPr/>
        </p:nvSpPr>
        <p:spPr>
          <a:xfrm>
            <a:off x="5724200" y="5009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9150788" y="802856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4862525" y="600601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CA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798D90A-D700-42B1-BFF2-299372B50A68}"/>
              </a:ext>
            </a:extLst>
          </p:cNvPr>
          <p:cNvSpPr/>
          <p:nvPr/>
        </p:nvSpPr>
        <p:spPr>
          <a:xfrm>
            <a:off x="7110283" y="597725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Intermediate CA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Certificate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11E9FD2B-F234-435C-98CA-A0DA2191E27E}"/>
              </a:ext>
            </a:extLst>
          </p:cNvPr>
          <p:cNvSpPr/>
          <p:nvPr/>
        </p:nvSpPr>
        <p:spPr>
          <a:xfrm>
            <a:off x="3671960" y="3561232"/>
            <a:ext cx="2404351" cy="1283416"/>
          </a:xfrm>
          <a:prstGeom prst="ellipse">
            <a:avLst/>
          </a:prstGeom>
          <a:gradFill>
            <a:gsLst>
              <a:gs pos="0">
                <a:srgbClr val="00B050"/>
              </a:gs>
              <a:gs pos="100000">
                <a:schemeClr val="accent3">
                  <a:lumMod val="75000"/>
                </a:schemeClr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C09BBFE6-6FF5-4984-BACF-7222209FF410}"/>
              </a:ext>
            </a:extLst>
          </p:cNvPr>
          <p:cNvSpPr/>
          <p:nvPr/>
        </p:nvSpPr>
        <p:spPr>
          <a:xfrm>
            <a:off x="7587773" y="3580380"/>
            <a:ext cx="2404351" cy="1283416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Intermediate CA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stCxn id="24" idx="1"/>
            <a:endCxn id="59" idx="0"/>
          </p:cNvCxnSpPr>
          <p:nvPr/>
        </p:nvCxnSpPr>
        <p:spPr>
          <a:xfrm rot="10800000" flipV="1">
            <a:off x="4874136" y="2832684"/>
            <a:ext cx="986972" cy="728548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stCxn id="24" idx="3"/>
            <a:endCxn id="60" idx="0"/>
          </p:cNvCxnSpPr>
          <p:nvPr/>
        </p:nvCxnSpPr>
        <p:spPr>
          <a:xfrm>
            <a:off x="7811828" y="2832684"/>
            <a:ext cx="978121" cy="74769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7F14C5F2-A670-4B89-A09B-0730602CF085}"/>
              </a:ext>
            </a:extLst>
          </p:cNvPr>
          <p:cNvCxnSpPr>
            <a:stCxn id="59" idx="4"/>
            <a:endCxn id="110" idx="0"/>
          </p:cNvCxnSpPr>
          <p:nvPr/>
        </p:nvCxnSpPr>
        <p:spPr>
          <a:xfrm rot="16200000" flipH="1">
            <a:off x="4781132" y="4937651"/>
            <a:ext cx="1161368" cy="975361"/>
          </a:xfrm>
          <a:prstGeom prst="bentConnector3">
            <a:avLst>
              <a:gd name="adj1" fmla="val 77557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CAF6D166-D296-4EE4-8423-F6C7E30479F3}"/>
              </a:ext>
            </a:extLst>
          </p:cNvPr>
          <p:cNvCxnSpPr>
            <a:stCxn id="59" idx="5"/>
            <a:endCxn id="57" idx="0"/>
          </p:cNvCxnSpPr>
          <p:nvPr/>
        </p:nvCxnSpPr>
        <p:spPr>
          <a:xfrm rot="16200000" flipH="1">
            <a:off x="6250450" y="4130447"/>
            <a:ext cx="1320556" cy="237305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07168A5A-1AA6-40D6-8824-F81F38898EB9}"/>
              </a:ext>
            </a:extLst>
          </p:cNvPr>
          <p:cNvCxnSpPr>
            <a:stCxn id="60" idx="4"/>
            <a:endCxn id="57" idx="7"/>
          </p:cNvCxnSpPr>
          <p:nvPr/>
        </p:nvCxnSpPr>
        <p:spPr>
          <a:xfrm>
            <a:off x="8789949" y="4863796"/>
            <a:ext cx="5200" cy="12478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feld 41">
            <a:extLst>
              <a:ext uri="{FF2B5EF4-FFF2-40B4-BE49-F238E27FC236}">
                <a16:creationId xmlns:a16="http://schemas.microsoft.com/office/drawing/2014/main" id="{9C36B399-B593-4FC4-B2CC-F71F2F7D8DC6}"/>
              </a:ext>
            </a:extLst>
          </p:cNvPr>
          <p:cNvSpPr txBox="1"/>
          <p:nvPr/>
        </p:nvSpPr>
        <p:spPr>
          <a:xfrm>
            <a:off x="9621078" y="6052007"/>
            <a:ext cx="2944302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5923756" y="815178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57" idx="5"/>
            <a:endCxn id="85" idx="6"/>
          </p:cNvCxnSpPr>
          <p:nvPr/>
        </p:nvCxnSpPr>
        <p:spPr>
          <a:xfrm rot="5400000">
            <a:off x="7421340" y="7236694"/>
            <a:ext cx="1850168" cy="897450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110" idx="3"/>
            <a:endCxn id="85" idx="2"/>
          </p:cNvCxnSpPr>
          <p:nvPr/>
        </p:nvCxnSpPr>
        <p:spPr>
          <a:xfrm rot="16200000" flipH="1">
            <a:off x="4626977" y="7313724"/>
            <a:ext cx="1821404" cy="772154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60" idx="5"/>
            <a:endCxn id="109" idx="0"/>
          </p:cNvCxnSpPr>
          <p:nvPr/>
        </p:nvCxnSpPr>
        <p:spPr>
          <a:xfrm rot="16200000" flipH="1">
            <a:off x="8212527" y="6103331"/>
            <a:ext cx="3352721" cy="497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11313693" y="80429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FE9FB4A-6BE4-483E-9B96-007C09FDEC54}"/>
              </a:ext>
            </a:extLst>
          </p:cNvPr>
          <p:cNvGrpSpPr/>
          <p:nvPr/>
        </p:nvGrpSpPr>
        <p:grpSpPr>
          <a:xfrm>
            <a:off x="13195189" y="8028564"/>
            <a:ext cx="2267480" cy="1282886"/>
            <a:chOff x="13195189" y="8028564"/>
            <a:chExt cx="2267480" cy="128288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CE8A051-E9B4-4153-A9EB-F0FBD557BFB7}"/>
                </a:ext>
              </a:extLst>
            </p:cNvPr>
            <p:cNvSpPr/>
            <p:nvPr/>
          </p:nvSpPr>
          <p:spPr>
            <a:xfrm>
              <a:off x="13195189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2546110F-85AA-401D-83D8-F70AB84DFF17}"/>
                </a:ext>
              </a:extLst>
            </p:cNvPr>
            <p:cNvSpPr/>
            <p:nvPr/>
          </p:nvSpPr>
          <p:spPr>
            <a:xfrm>
              <a:off x="13336700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73D3E1D-C201-47F9-ABC1-C913226914C5}"/>
                </a:ext>
              </a:extLst>
            </p:cNvPr>
            <p:cNvSpPr/>
            <p:nvPr/>
          </p:nvSpPr>
          <p:spPr>
            <a:xfrm>
              <a:off x="13488726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60" idx="5"/>
            <a:endCxn id="98" idx="0"/>
          </p:cNvCxnSpPr>
          <p:nvPr/>
        </p:nvCxnSpPr>
        <p:spPr>
          <a:xfrm rot="16200000" flipH="1">
            <a:off x="9286789" y="5029070"/>
            <a:ext cx="3367102" cy="26606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60" idx="6"/>
            <a:endCxn id="105" idx="0"/>
          </p:cNvCxnSpPr>
          <p:nvPr/>
        </p:nvCxnSpPr>
        <p:spPr>
          <a:xfrm>
            <a:off x="9992124" y="4222088"/>
            <a:ext cx="4483574" cy="380647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feld 41">
            <a:extLst>
              <a:ext uri="{FF2B5EF4-FFF2-40B4-BE49-F238E27FC236}">
                <a16:creationId xmlns:a16="http://schemas.microsoft.com/office/drawing/2014/main" id="{5C696090-912D-4FFD-B5C6-9482BA5FF127}"/>
              </a:ext>
            </a:extLst>
          </p:cNvPr>
          <p:cNvSpPr txBox="1"/>
          <p:nvPr/>
        </p:nvSpPr>
        <p:spPr>
          <a:xfrm>
            <a:off x="8775986" y="5007547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10029270" y="3892807"/>
            <a:ext cx="30542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AE1A9364-AECE-429E-B255-45A9B3B5223B}"/>
              </a:ext>
            </a:extLst>
          </p:cNvPr>
          <p:cNvSpPr txBox="1"/>
          <p:nvPr/>
        </p:nvSpPr>
        <p:spPr>
          <a:xfrm>
            <a:off x="3412227" y="2232735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</p:spTree>
    <p:extLst>
      <p:ext uri="{BB962C8B-B14F-4D97-AF65-F5344CB8AC3E}">
        <p14:creationId xmlns:p14="http://schemas.microsoft.com/office/powerpoint/2010/main" val="7968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387531" y="2216910"/>
            <a:ext cx="12404035" cy="50513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Private Keys / CA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adds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 </a:t>
            </a:r>
            <a:r>
              <a:rPr lang="de-DE" sz="1700" dirty="0" err="1"/>
              <a:t>to</a:t>
            </a:r>
            <a:r>
              <a:rPr lang="de-DE" sz="1700" dirty="0"/>
              <a:t> 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</a:t>
            </a:r>
            <a:r>
              <a:rPr lang="de-DE" sz="1700" dirty="0" err="1"/>
              <a:t>together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Private Key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Certificate Store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Deployment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Store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 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</a:t>
            </a:r>
            <a:r>
              <a:rPr lang="de-DE" sz="1700" dirty="0" err="1"/>
              <a:t>transfer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Certificate Stores </a:t>
            </a:r>
            <a:r>
              <a:rPr lang="de-DE" sz="1700" dirty="0" err="1"/>
              <a:t>to</a:t>
            </a:r>
            <a:r>
              <a:rPr lang="de-DE" sz="1700" dirty="0"/>
              <a:t> Controller/Agent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deployment</a:t>
            </a:r>
            <a:r>
              <a:rPr lang="de-DE" sz="1700" dirty="0"/>
              <a:t> </a:t>
            </a:r>
            <a:r>
              <a:rPr lang="de-DE" sz="1700" dirty="0" err="1"/>
              <a:t>solution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Deployment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2957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3693818" y="413474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cxnSpLocks/>
            <a:stCxn id="24" idx="1"/>
            <a:endCxn id="109" idx="0"/>
          </p:cNvCxnSpPr>
          <p:nvPr/>
        </p:nvCxnSpPr>
        <p:spPr>
          <a:xfrm rot="10800000" flipV="1">
            <a:off x="4680790" y="2832683"/>
            <a:ext cx="1148788" cy="130206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cxnSpLocks/>
            <a:stCxn id="24" idx="1"/>
            <a:endCxn id="98" idx="0"/>
          </p:cNvCxnSpPr>
          <p:nvPr/>
        </p:nvCxnSpPr>
        <p:spPr>
          <a:xfrm rot="10800000" flipH="1" flipV="1">
            <a:off x="5829578" y="2832684"/>
            <a:ext cx="1816036" cy="1302060"/>
          </a:xfrm>
          <a:prstGeom prst="bentConnector4">
            <a:avLst>
              <a:gd name="adj1" fmla="val -12588"/>
              <a:gd name="adj2" fmla="val 7019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9454351" y="4134744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24" idx="3"/>
            <a:endCxn id="52" idx="0"/>
          </p:cNvCxnSpPr>
          <p:nvPr/>
        </p:nvCxnSpPr>
        <p:spPr>
          <a:xfrm>
            <a:off x="7780298" y="2832684"/>
            <a:ext cx="5456974" cy="1125722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24" idx="2"/>
            <a:endCxn id="85" idx="0"/>
          </p:cNvCxnSpPr>
          <p:nvPr/>
        </p:nvCxnSpPr>
        <p:spPr>
          <a:xfrm rot="16200000" flipH="1">
            <a:off x="8234990" y="1928411"/>
            <a:ext cx="776280" cy="363638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85" idx="4"/>
            <a:endCxn id="71" idx="4"/>
          </p:cNvCxnSpPr>
          <p:nvPr/>
        </p:nvCxnSpPr>
        <p:spPr>
          <a:xfrm rot="5400000">
            <a:off x="8698568" y="4636458"/>
            <a:ext cx="1327030" cy="215848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6658642" y="4134744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85" idx="5"/>
            <a:endCxn id="55" idx="2"/>
          </p:cNvCxnSpPr>
          <p:nvPr/>
        </p:nvCxnSpPr>
        <p:spPr>
          <a:xfrm rot="16200000" flipH="1">
            <a:off x="10942701" y="5114342"/>
            <a:ext cx="1446115" cy="1053083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85" idx="3"/>
            <a:endCxn id="70" idx="2"/>
          </p:cNvCxnSpPr>
          <p:nvPr/>
        </p:nvCxnSpPr>
        <p:spPr>
          <a:xfrm rot="5400000">
            <a:off x="6163716" y="2799501"/>
            <a:ext cx="1461386" cy="5698039"/>
          </a:xfrm>
          <a:prstGeom prst="bentConnector4">
            <a:avLst>
              <a:gd name="adj1" fmla="val 25326"/>
              <a:gd name="adj2" fmla="val 104012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7794981" y="252307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1" name="Abgerundetes Rechteck 35">
            <a:extLst>
              <a:ext uri="{FF2B5EF4-FFF2-40B4-BE49-F238E27FC236}">
                <a16:creationId xmlns:a16="http://schemas.microsoft.com/office/drawing/2014/main" id="{21A03C11-0436-4B43-9873-886F471B82BC}"/>
              </a:ext>
            </a:extLst>
          </p:cNvPr>
          <p:cNvSpPr/>
          <p:nvPr/>
        </p:nvSpPr>
        <p:spPr>
          <a:xfrm>
            <a:off x="3725348" y="861545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4" name="Abgerundetes Rechteck 31">
            <a:extLst>
              <a:ext uri="{FF2B5EF4-FFF2-40B4-BE49-F238E27FC236}">
                <a16:creationId xmlns:a16="http://schemas.microsoft.com/office/drawing/2014/main" id="{4E55A64B-C723-43DA-A8D0-64C7BFFE19AA}"/>
              </a:ext>
            </a:extLst>
          </p:cNvPr>
          <p:cNvSpPr/>
          <p:nvPr/>
        </p:nvSpPr>
        <p:spPr>
          <a:xfrm>
            <a:off x="6703537" y="86154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43B9CE8-8FCD-464A-92E1-E6FECB31BD9F}"/>
              </a:ext>
            </a:extLst>
          </p:cNvPr>
          <p:cNvGrpSpPr/>
          <p:nvPr/>
        </p:nvGrpSpPr>
        <p:grpSpPr>
          <a:xfrm>
            <a:off x="12606801" y="8750132"/>
            <a:ext cx="1289724" cy="709690"/>
            <a:chOff x="4444610" y="8136336"/>
            <a:chExt cx="1289724" cy="709690"/>
          </a:xfrm>
        </p:grpSpPr>
        <p:sp>
          <p:nvSpPr>
            <p:cNvPr id="36" name="Abgerundetes Rechteck 88">
              <a:extLst>
                <a:ext uri="{FF2B5EF4-FFF2-40B4-BE49-F238E27FC236}">
                  <a16:creationId xmlns:a16="http://schemas.microsoft.com/office/drawing/2014/main" id="{264DDF62-D943-473F-A03D-9D6A0EABD8F3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7" name="Abgerundetes Rechteck 89">
              <a:extLst>
                <a:ext uri="{FF2B5EF4-FFF2-40B4-BE49-F238E27FC236}">
                  <a16:creationId xmlns:a16="http://schemas.microsoft.com/office/drawing/2014/main" id="{2541FE6A-24E7-43C0-8BEB-B1A01506850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8" name="Abgerundetes Rechteck 91">
              <a:extLst>
                <a:ext uri="{FF2B5EF4-FFF2-40B4-BE49-F238E27FC236}">
                  <a16:creationId xmlns:a16="http://schemas.microsoft.com/office/drawing/2014/main" id="{BE1F4CBF-5D32-471B-8CFB-DA0574C8F36D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sp>
        <p:nvSpPr>
          <p:cNvPr id="48" name="Rechteck 47">
            <a:extLst>
              <a:ext uri="{FF2B5EF4-FFF2-40B4-BE49-F238E27FC236}">
                <a16:creationId xmlns:a16="http://schemas.microsoft.com/office/drawing/2014/main" id="{52B03F70-A58D-46DC-B7D2-76A64821C891}"/>
              </a:ext>
            </a:extLst>
          </p:cNvPr>
          <p:cNvSpPr/>
          <p:nvPr/>
        </p:nvSpPr>
        <p:spPr>
          <a:xfrm>
            <a:off x="3419062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369C2C9-3603-49AB-A49F-02706C2B1425}"/>
              </a:ext>
            </a:extLst>
          </p:cNvPr>
          <p:cNvCxnSpPr>
            <a:cxnSpLocks/>
            <a:stCxn id="52" idx="4"/>
            <a:endCxn id="57" idx="1"/>
          </p:cNvCxnSpPr>
          <p:nvPr/>
        </p:nvCxnSpPr>
        <p:spPr>
          <a:xfrm flipH="1">
            <a:off x="13231279" y="4875845"/>
            <a:ext cx="5993" cy="57364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83041D8-E661-4503-B6FD-2E18FA1B5342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4680789" y="6966013"/>
            <a:ext cx="4241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A3F4823-B1E4-4B4E-A6E8-2890AEA716D1}"/>
              </a:ext>
            </a:extLst>
          </p:cNvPr>
          <p:cNvCxnSpPr>
            <a:cxnSpLocks/>
            <a:stCxn id="71" idx="3"/>
            <a:endCxn id="93" idx="0"/>
          </p:cNvCxnSpPr>
          <p:nvPr/>
        </p:nvCxnSpPr>
        <p:spPr>
          <a:xfrm>
            <a:off x="7647442" y="6966013"/>
            <a:ext cx="3014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feld 41">
            <a:extLst>
              <a:ext uri="{FF2B5EF4-FFF2-40B4-BE49-F238E27FC236}">
                <a16:creationId xmlns:a16="http://schemas.microsoft.com/office/drawing/2014/main" id="{00A5944C-9BE9-4423-8DF3-B44291CF424D}"/>
              </a:ext>
            </a:extLst>
          </p:cNvPr>
          <p:cNvSpPr txBox="1"/>
          <p:nvPr/>
        </p:nvSpPr>
        <p:spPr>
          <a:xfrm>
            <a:off x="7645613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97A49190-A159-467E-9C43-6F1FCD95D695}"/>
              </a:ext>
            </a:extLst>
          </p:cNvPr>
          <p:cNvSpPr txBox="1"/>
          <p:nvPr/>
        </p:nvSpPr>
        <p:spPr>
          <a:xfrm>
            <a:off x="4684350" y="730709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D54E5A49-36E0-4233-B4A2-AA6BF5596B20}"/>
              </a:ext>
            </a:extLst>
          </p:cNvPr>
          <p:cNvSpPr txBox="1"/>
          <p:nvPr/>
        </p:nvSpPr>
        <p:spPr>
          <a:xfrm>
            <a:off x="13234004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70" name="Zylinder 69">
            <a:extLst>
              <a:ext uri="{FF2B5EF4-FFF2-40B4-BE49-F238E27FC236}">
                <a16:creationId xmlns:a16="http://schemas.microsoft.com/office/drawing/2014/main" id="{2D4EA3EB-7823-445A-8BA3-D2B313C49CD3}"/>
              </a:ext>
            </a:extLst>
          </p:cNvPr>
          <p:cNvSpPr/>
          <p:nvPr/>
        </p:nvSpPr>
        <p:spPr>
          <a:xfrm>
            <a:off x="4045389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Zylinder 70">
            <a:extLst>
              <a:ext uri="{FF2B5EF4-FFF2-40B4-BE49-F238E27FC236}">
                <a16:creationId xmlns:a16="http://schemas.microsoft.com/office/drawing/2014/main" id="{46A585BC-1F25-46B1-8542-BA6C85A0FB0B}"/>
              </a:ext>
            </a:extLst>
          </p:cNvPr>
          <p:cNvSpPr/>
          <p:nvPr/>
        </p:nvSpPr>
        <p:spPr>
          <a:xfrm>
            <a:off x="7012042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0DA2088D-0582-4792-95CB-C2E9BB3FF38D}"/>
              </a:ext>
            </a:extLst>
          </p:cNvPr>
          <p:cNvCxnSpPr>
            <a:cxnSpLocks/>
            <a:stCxn id="57" idx="3"/>
            <a:endCxn id="99" idx="0"/>
          </p:cNvCxnSpPr>
          <p:nvPr/>
        </p:nvCxnSpPr>
        <p:spPr>
          <a:xfrm>
            <a:off x="13231279" y="6623090"/>
            <a:ext cx="24933" cy="18058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C0BFEAF0-867D-4E77-B5D1-1CDFBABEBEA0}"/>
              </a:ext>
            </a:extLst>
          </p:cNvPr>
          <p:cNvCxnSpPr>
            <a:cxnSpLocks/>
            <a:stCxn id="98" idx="4"/>
            <a:endCxn id="71" idx="1"/>
          </p:cNvCxnSpPr>
          <p:nvPr/>
        </p:nvCxnSpPr>
        <p:spPr>
          <a:xfrm>
            <a:off x="7645614" y="5052183"/>
            <a:ext cx="1828" cy="74023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872847EC-D4EF-4D80-8147-CC38BFA8862F}"/>
              </a:ext>
            </a:extLst>
          </p:cNvPr>
          <p:cNvCxnSpPr>
            <a:cxnSpLocks/>
            <a:stCxn id="109" idx="4"/>
            <a:endCxn id="70" idx="1"/>
          </p:cNvCxnSpPr>
          <p:nvPr/>
        </p:nvCxnSpPr>
        <p:spPr>
          <a:xfrm flipH="1">
            <a:off x="4680789" y="5052184"/>
            <a:ext cx="1" cy="74022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BBD475B4-8035-4C81-9C78-05410687B240}"/>
              </a:ext>
            </a:extLst>
          </p:cNvPr>
          <p:cNvSpPr txBox="1"/>
          <p:nvPr/>
        </p:nvSpPr>
        <p:spPr>
          <a:xfrm>
            <a:off x="3413261" y="8028865"/>
            <a:ext cx="2531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4468514A-ECA5-4D2F-BA7C-C3B9AE5F117F}"/>
              </a:ext>
            </a:extLst>
          </p:cNvPr>
          <p:cNvSpPr/>
          <p:nvPr/>
        </p:nvSpPr>
        <p:spPr>
          <a:xfrm>
            <a:off x="6384488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69B218C-1806-4E5D-AF1D-8FCD82531F6E}"/>
              </a:ext>
            </a:extLst>
          </p:cNvPr>
          <p:cNvSpPr txBox="1"/>
          <p:nvPr/>
        </p:nvSpPr>
        <p:spPr>
          <a:xfrm>
            <a:off x="6353335" y="8022559"/>
            <a:ext cx="25587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A8A8E323-D21F-43E8-B482-E04AA28A736E}"/>
              </a:ext>
            </a:extLst>
          </p:cNvPr>
          <p:cNvSpPr/>
          <p:nvPr/>
        </p:nvSpPr>
        <p:spPr>
          <a:xfrm>
            <a:off x="12267676" y="8407014"/>
            <a:ext cx="1977071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E2BC0B7-8766-49B7-8E8F-31A84DA87100}"/>
              </a:ext>
            </a:extLst>
          </p:cNvPr>
          <p:cNvSpPr txBox="1"/>
          <p:nvPr/>
        </p:nvSpPr>
        <p:spPr>
          <a:xfrm>
            <a:off x="12267676" y="8428924"/>
            <a:ext cx="197707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0AFD29F7-3377-4D88-AF94-3B62C8365981}"/>
              </a:ext>
            </a:extLst>
          </p:cNvPr>
          <p:cNvSpPr txBox="1"/>
          <p:nvPr/>
        </p:nvSpPr>
        <p:spPr>
          <a:xfrm>
            <a:off x="3397621" y="2238791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  <p:sp>
        <p:nvSpPr>
          <p:cNvPr id="101" name="Textfeld 41">
            <a:extLst>
              <a:ext uri="{FF2B5EF4-FFF2-40B4-BE49-F238E27FC236}">
                <a16:creationId xmlns:a16="http://schemas.microsoft.com/office/drawing/2014/main" id="{515F7863-818F-47AA-B4AD-7CBD5137ACA1}"/>
              </a:ext>
            </a:extLst>
          </p:cNvPr>
          <p:cNvSpPr txBox="1"/>
          <p:nvPr/>
        </p:nvSpPr>
        <p:spPr>
          <a:xfrm>
            <a:off x="7794981" y="345409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0B0DE1-5C79-4AA1-B1DB-165D85A4AB41}"/>
              </a:ext>
            </a:extLst>
          </p:cNvPr>
          <p:cNvGrpSpPr/>
          <p:nvPr/>
        </p:nvGrpSpPr>
        <p:grpSpPr>
          <a:xfrm>
            <a:off x="11956763" y="3958406"/>
            <a:ext cx="2267480" cy="1282886"/>
            <a:chOff x="14410032" y="8028564"/>
            <a:chExt cx="2267480" cy="1282886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2825A48B-B373-410E-92D1-AC0CE9535DDF}"/>
                </a:ext>
              </a:extLst>
            </p:cNvPr>
            <p:cNvSpPr/>
            <p:nvPr/>
          </p:nvSpPr>
          <p:spPr>
            <a:xfrm>
              <a:off x="14410032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A604DB5B-3CA1-49A3-B179-548ECECEFFA9}"/>
                </a:ext>
              </a:extLst>
            </p:cNvPr>
            <p:cNvSpPr/>
            <p:nvPr/>
          </p:nvSpPr>
          <p:spPr>
            <a:xfrm>
              <a:off x="14551543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E41EEB67-B11B-44D5-A7AE-A06587314502}"/>
                </a:ext>
              </a:extLst>
            </p:cNvPr>
            <p:cNvSpPr/>
            <p:nvPr/>
          </p:nvSpPr>
          <p:spPr>
            <a:xfrm>
              <a:off x="14703569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4CF4F5B-17FD-4A37-9BF9-E1194AE5B68D}"/>
              </a:ext>
            </a:extLst>
          </p:cNvPr>
          <p:cNvGrpSpPr/>
          <p:nvPr/>
        </p:nvGrpSpPr>
        <p:grpSpPr>
          <a:xfrm>
            <a:off x="12192300" y="5449490"/>
            <a:ext cx="1674379" cy="1501252"/>
            <a:chOff x="10050176" y="7521329"/>
            <a:chExt cx="1674379" cy="1501252"/>
          </a:xfrm>
        </p:grpSpPr>
        <p:sp>
          <p:nvSpPr>
            <p:cNvPr id="55" name="Zylinder 54">
              <a:extLst>
                <a:ext uri="{FF2B5EF4-FFF2-40B4-BE49-F238E27FC236}">
                  <a16:creationId xmlns:a16="http://schemas.microsoft.com/office/drawing/2014/main" id="{3741AB0C-8822-4077-9B05-526FD4EF3EA4}"/>
                </a:ext>
              </a:extLst>
            </p:cNvPr>
            <p:cNvSpPr/>
            <p:nvPr/>
          </p:nvSpPr>
          <p:spPr>
            <a:xfrm>
              <a:off x="10050176" y="7848981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Zylinder 55">
              <a:extLst>
                <a:ext uri="{FF2B5EF4-FFF2-40B4-BE49-F238E27FC236}">
                  <a16:creationId xmlns:a16="http://schemas.microsoft.com/office/drawing/2014/main" id="{3A53D7DA-7C2E-412F-B909-37CC2755D2D5}"/>
                </a:ext>
              </a:extLst>
            </p:cNvPr>
            <p:cNvSpPr/>
            <p:nvPr/>
          </p:nvSpPr>
          <p:spPr>
            <a:xfrm>
              <a:off x="10235853" y="7662827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7" name="Zylinder 56">
              <a:extLst>
                <a:ext uri="{FF2B5EF4-FFF2-40B4-BE49-F238E27FC236}">
                  <a16:creationId xmlns:a16="http://schemas.microsoft.com/office/drawing/2014/main" id="{E15259F9-E24A-4B1C-9AE9-845F2CDA675B}"/>
                </a:ext>
              </a:extLst>
            </p:cNvPr>
            <p:cNvSpPr/>
            <p:nvPr/>
          </p:nvSpPr>
          <p:spPr>
            <a:xfrm>
              <a:off x="10453755" y="7521329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67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8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6474979"/>
            <a:ext cx="10676582" cy="37648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Built</a:t>
            </a:r>
            <a:r>
              <a:rPr lang="de-DE" sz="1700" b="1" dirty="0"/>
              <a:t>-in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built</a:t>
            </a:r>
            <a:r>
              <a:rPr lang="de-DE" sz="1700" dirty="0"/>
              <a:t>-in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integrates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 Directory Services such </a:t>
            </a:r>
            <a:r>
              <a:rPr lang="de-DE" sz="1700" dirty="0" err="1"/>
              <a:t>as</a:t>
            </a:r>
            <a:r>
              <a:rPr lang="de-DE" sz="1700" dirty="0"/>
              <a:t> Microsoft </a:t>
            </a:r>
            <a:r>
              <a:rPr lang="de-DE" sz="1700" dirty="0" err="1"/>
              <a:t>Active</a:t>
            </a:r>
            <a:r>
              <a:rPr lang="de-DE" sz="1700" dirty="0"/>
              <a:t> Directory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r>
              <a:rPr lang="de-DE" sz="1700" dirty="0"/>
              <a:t> and </a:t>
            </a:r>
            <a:r>
              <a:rPr lang="de-DE" sz="1700" dirty="0" err="1"/>
              <a:t>OpenLDAP</a:t>
            </a:r>
            <a:r>
              <a:rPr lang="de-DE" sz="1700" dirty="0"/>
              <a:t>.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LDAP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TLS and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allows</a:t>
            </a:r>
            <a:r>
              <a:rPr lang="de-DE" sz="1700" dirty="0"/>
              <a:t> </a:t>
            </a:r>
            <a:r>
              <a:rPr lang="de-DE" sz="1700" dirty="0" err="1"/>
              <a:t>authenti-cation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OIDC </a:t>
            </a:r>
            <a:r>
              <a:rPr lang="de-DE" sz="1700" dirty="0" err="1"/>
              <a:t>based</a:t>
            </a:r>
            <a:r>
              <a:rPr lang="de-DE" sz="1700" dirty="0"/>
              <a:t> Identity Provider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Single </a:t>
            </a:r>
            <a:r>
              <a:rPr lang="de-DE" sz="1700" dirty="0" err="1"/>
              <a:t>Sign</a:t>
            </a:r>
            <a:r>
              <a:rPr lang="de-DE" sz="1700" dirty="0"/>
              <a:t>-On </a:t>
            </a:r>
            <a:r>
              <a:rPr lang="de-DE" sz="1700" dirty="0" err="1"/>
              <a:t>based</a:t>
            </a:r>
            <a:r>
              <a:rPr lang="de-DE" sz="1700" dirty="0"/>
              <a:t> on OIDC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External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manage </a:t>
            </a:r>
            <a:r>
              <a:rPr lang="de-DE" sz="1700" dirty="0" err="1"/>
              <a:t>users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an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requests</a:t>
            </a:r>
            <a:r>
              <a:rPr lang="de-DE" sz="1700" dirty="0"/>
              <a:t> and </a:t>
            </a:r>
            <a:r>
              <a:rPr lang="de-DE" sz="1700" dirty="0" err="1"/>
              <a:t>renews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tokens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Identity Services manage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Identity Providers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Identity and Access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566348" y="8303359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102" name="Gerade Verbindung mit Pfeil 101"/>
          <p:cNvCxnSpPr>
            <a:cxnSpLocks/>
            <a:stCxn id="89" idx="4"/>
            <a:endCxn id="104" idx="1"/>
          </p:cNvCxnSpPr>
          <p:nvPr/>
        </p:nvCxnSpPr>
        <p:spPr>
          <a:xfrm>
            <a:off x="5865530" y="8239377"/>
            <a:ext cx="2236" cy="56464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3" idx="0"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2988006" y="6862323"/>
            <a:ext cx="14029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12219572" y="6810935"/>
            <a:ext cx="0" cy="49902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5232366" y="880402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7346844" y="8804020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0896866" y="6862323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E3894B7-E4B1-4B97-A215-D301AB64D835}"/>
              </a:ext>
            </a:extLst>
          </p:cNvPr>
          <p:cNvSpPr/>
          <p:nvPr/>
        </p:nvSpPr>
        <p:spPr>
          <a:xfrm>
            <a:off x="4739429" y="5475444"/>
            <a:ext cx="10753856" cy="757704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Identity and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Access Management Layer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Session Management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1232600" y="7309961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3324791" y="728535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4878558" y="732193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6992963" y="73067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2E664C35-A8F7-4BE9-A125-13CD3C2B2080}"/>
              </a:ext>
            </a:extLst>
          </p:cNvPr>
          <p:cNvCxnSpPr>
            <a:cxnSpLocks/>
            <a:stCxn id="90" idx="4"/>
            <a:endCxn id="106" idx="1"/>
          </p:cNvCxnSpPr>
          <p:nvPr/>
        </p:nvCxnSpPr>
        <p:spPr>
          <a:xfrm>
            <a:off x="7979935" y="8224185"/>
            <a:ext cx="2790" cy="57983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41">
            <a:extLst>
              <a:ext uri="{FF2B5EF4-FFF2-40B4-BE49-F238E27FC236}">
                <a16:creationId xmlns:a16="http://schemas.microsoft.com/office/drawing/2014/main" id="{44A136D9-EB3A-40C8-B316-2E98999B002D}"/>
              </a:ext>
            </a:extLst>
          </p:cNvPr>
          <p:cNvSpPr txBox="1"/>
          <p:nvPr/>
        </p:nvSpPr>
        <p:spPr>
          <a:xfrm>
            <a:off x="4690322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BF38BEC2-9389-4018-8903-4D63EB34F411}"/>
              </a:ext>
            </a:extLst>
          </p:cNvPr>
          <p:cNvCxnSpPr>
            <a:cxnSpLocks/>
            <a:endCxn id="88" idx="0"/>
          </p:cNvCxnSpPr>
          <p:nvPr/>
        </p:nvCxnSpPr>
        <p:spPr>
          <a:xfrm>
            <a:off x="14311762" y="6810935"/>
            <a:ext cx="1" cy="47442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519F2A49-03F1-433B-9642-44C77F61821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5865530" y="6812519"/>
            <a:ext cx="0" cy="50941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A207B8BD-CA98-4A81-B003-234A74FD3297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7979934" y="6810935"/>
            <a:ext cx="1" cy="49581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5C7829E-2787-4234-AE9C-4422C289C860}"/>
              </a:ext>
            </a:extLst>
          </p:cNvPr>
          <p:cNvCxnSpPr/>
          <p:nvPr/>
        </p:nvCxnSpPr>
        <p:spPr>
          <a:xfrm>
            <a:off x="4809034" y="6812519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feld 41">
            <a:extLst>
              <a:ext uri="{FF2B5EF4-FFF2-40B4-BE49-F238E27FC236}">
                <a16:creationId xmlns:a16="http://schemas.microsoft.com/office/drawing/2014/main" id="{19FDF665-0D02-467C-BE47-0B8A73DAF557}"/>
              </a:ext>
            </a:extLst>
          </p:cNvPr>
          <p:cNvSpPr txBox="1"/>
          <p:nvPr/>
        </p:nvSpPr>
        <p:spPr>
          <a:xfrm>
            <a:off x="5338759" y="6504742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Built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-in Identity Services</a:t>
            </a:r>
          </a:p>
        </p:txBody>
      </p:sp>
      <p:sp>
        <p:nvSpPr>
          <p:cNvPr id="112" name="Textfeld 41">
            <a:extLst>
              <a:ext uri="{FF2B5EF4-FFF2-40B4-BE49-F238E27FC236}">
                <a16:creationId xmlns:a16="http://schemas.microsoft.com/office/drawing/2014/main" id="{85135FF9-BFEF-4D5D-82B8-DE98E347FABA}"/>
              </a:ext>
            </a:extLst>
          </p:cNvPr>
          <p:cNvSpPr txBox="1"/>
          <p:nvPr/>
        </p:nvSpPr>
        <p:spPr>
          <a:xfrm>
            <a:off x="11082954" y="6477915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External Identity Services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EBEC77AF-B69C-481B-A65D-9A4C917C8131}"/>
              </a:ext>
            </a:extLst>
          </p:cNvPr>
          <p:cNvCxnSpPr>
            <a:stCxn id="34" idx="0"/>
          </p:cNvCxnSpPr>
          <p:nvPr/>
        </p:nvCxnSpPr>
        <p:spPr>
          <a:xfrm flipH="1">
            <a:off x="10077719" y="6474979"/>
            <a:ext cx="1" cy="33754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0F3A78A9-16FE-4F06-8E0C-7A09608813E6}"/>
              </a:ext>
            </a:extLst>
          </p:cNvPr>
          <p:cNvSpPr/>
          <p:nvPr/>
        </p:nvSpPr>
        <p:spPr>
          <a:xfrm>
            <a:off x="9130723" y="8801034"/>
            <a:ext cx="6069103" cy="1172696"/>
          </a:xfrm>
          <a:prstGeom prst="roundRect">
            <a:avLst/>
          </a:prstGeom>
          <a:noFill/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578CD024-EDB4-46F4-9CAE-83C3653EF851}"/>
              </a:ext>
            </a:extLst>
          </p:cNvPr>
          <p:cNvCxnSpPr>
            <a:cxnSpLocks/>
            <a:stCxn id="87" idx="4"/>
            <a:endCxn id="131" idx="0"/>
          </p:cNvCxnSpPr>
          <p:nvPr/>
        </p:nvCxnSpPr>
        <p:spPr>
          <a:xfrm flipH="1">
            <a:off x="12212540" y="8227400"/>
            <a:ext cx="7032" cy="5599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A689754B-455C-4911-A781-F1BBE55529CC}"/>
              </a:ext>
            </a:extLst>
          </p:cNvPr>
          <p:cNvCxnSpPr>
            <a:cxnSpLocks/>
            <a:stCxn id="88" idx="4"/>
          </p:cNvCxnSpPr>
          <p:nvPr/>
        </p:nvCxnSpPr>
        <p:spPr>
          <a:xfrm>
            <a:off x="14311763" y="8202796"/>
            <a:ext cx="0" cy="62378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41">
            <a:extLst>
              <a:ext uri="{FF2B5EF4-FFF2-40B4-BE49-F238E27FC236}">
                <a16:creationId xmlns:a16="http://schemas.microsoft.com/office/drawing/2014/main" id="{C0FF423B-6F5D-4537-BE48-CC49A962FBB0}"/>
              </a:ext>
            </a:extLst>
          </p:cNvPr>
          <p:cNvSpPr txBox="1"/>
          <p:nvPr/>
        </p:nvSpPr>
        <p:spPr>
          <a:xfrm>
            <a:off x="13072867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OAuth, SAML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4" name="Textfeld 41">
            <a:extLst>
              <a:ext uri="{FF2B5EF4-FFF2-40B4-BE49-F238E27FC236}">
                <a16:creationId xmlns:a16="http://schemas.microsoft.com/office/drawing/2014/main" id="{F96E8772-D83E-4273-B8B6-D9E3F73C7CCE}"/>
              </a:ext>
            </a:extLst>
          </p:cNvPr>
          <p:cNvSpPr txBox="1"/>
          <p:nvPr/>
        </p:nvSpPr>
        <p:spPr>
          <a:xfrm>
            <a:off x="10274567" y="93721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Microsoft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Azure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5" name="Textfeld 41">
            <a:extLst>
              <a:ext uri="{FF2B5EF4-FFF2-40B4-BE49-F238E27FC236}">
                <a16:creationId xmlns:a16="http://schemas.microsoft.com/office/drawing/2014/main" id="{3D61FA4C-37EA-485A-9AA9-3AC919E36548}"/>
              </a:ext>
            </a:extLst>
          </p:cNvPr>
          <p:cNvSpPr txBox="1"/>
          <p:nvPr/>
        </p:nvSpPr>
        <p:spPr>
          <a:xfrm>
            <a:off x="11430060" y="9162912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Google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6" name="Textfeld 41">
            <a:extLst>
              <a:ext uri="{FF2B5EF4-FFF2-40B4-BE49-F238E27FC236}">
                <a16:creationId xmlns:a16="http://schemas.microsoft.com/office/drawing/2014/main" id="{A18F8839-423D-4088-B6D7-FF746D7681C3}"/>
              </a:ext>
            </a:extLst>
          </p:cNvPr>
          <p:cNvSpPr txBox="1"/>
          <p:nvPr/>
        </p:nvSpPr>
        <p:spPr>
          <a:xfrm>
            <a:off x="12499796" y="9507906"/>
            <a:ext cx="134380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Kubernetes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7" name="Textfeld 41">
            <a:extLst>
              <a:ext uri="{FF2B5EF4-FFF2-40B4-BE49-F238E27FC236}">
                <a16:creationId xmlns:a16="http://schemas.microsoft.com/office/drawing/2014/main" id="{E98EB891-2DC0-4B96-B283-C04ED28EB94D}"/>
              </a:ext>
            </a:extLst>
          </p:cNvPr>
          <p:cNvSpPr txBox="1"/>
          <p:nvPr/>
        </p:nvSpPr>
        <p:spPr>
          <a:xfrm>
            <a:off x="14183306" y="9478171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Others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9" name="Textfeld 41">
            <a:extLst>
              <a:ext uri="{FF2B5EF4-FFF2-40B4-BE49-F238E27FC236}">
                <a16:creationId xmlns:a16="http://schemas.microsoft.com/office/drawing/2014/main" id="{A65EEE8B-D297-4F87-87B3-B57E193A782B}"/>
              </a:ext>
            </a:extLst>
          </p:cNvPr>
          <p:cNvSpPr txBox="1"/>
          <p:nvPr/>
        </p:nvSpPr>
        <p:spPr>
          <a:xfrm>
            <a:off x="13461078" y="9233817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0" name="Textfeld 41">
            <a:extLst>
              <a:ext uri="{FF2B5EF4-FFF2-40B4-BE49-F238E27FC236}">
                <a16:creationId xmlns:a16="http://schemas.microsoft.com/office/drawing/2014/main" id="{ED64238D-3541-4122-B2D6-6C70D6091F76}"/>
              </a:ext>
            </a:extLst>
          </p:cNvPr>
          <p:cNvSpPr txBox="1"/>
          <p:nvPr/>
        </p:nvSpPr>
        <p:spPr>
          <a:xfrm>
            <a:off x="9452758" y="8277814"/>
            <a:ext cx="66752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41">
            <a:extLst>
              <a:ext uri="{FF2B5EF4-FFF2-40B4-BE49-F238E27FC236}">
                <a16:creationId xmlns:a16="http://schemas.microsoft.com/office/drawing/2014/main" id="{B0301D0F-CE93-4515-93F9-1EDE8A9189DA}"/>
              </a:ext>
            </a:extLst>
          </p:cNvPr>
          <p:cNvSpPr txBox="1"/>
          <p:nvPr/>
        </p:nvSpPr>
        <p:spPr>
          <a:xfrm>
            <a:off x="11065431" y="8787351"/>
            <a:ext cx="229421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Providers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E38F7D33-1E9F-4C83-B26B-29638381588B}"/>
              </a:ext>
            </a:extLst>
          </p:cNvPr>
          <p:cNvCxnSpPr>
            <a:cxnSpLocks/>
          </p:cNvCxnSpPr>
          <p:nvPr/>
        </p:nvCxnSpPr>
        <p:spPr>
          <a:xfrm>
            <a:off x="9107483" y="9095128"/>
            <a:ext cx="609234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68E3DD5-3B67-3639-F44D-4871E9873DDF}"/>
              </a:ext>
            </a:extLst>
          </p:cNvPr>
          <p:cNvSpPr/>
          <p:nvPr/>
        </p:nvSpPr>
        <p:spPr>
          <a:xfrm>
            <a:off x="9092072" y="7330742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07F83D5-C1A4-0418-0C06-D348EC1CFC19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10079044" y="6810935"/>
            <a:ext cx="0" cy="51980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EBF8E9A2-86F2-A298-6C00-BB31ABAE589F}"/>
              </a:ext>
            </a:extLst>
          </p:cNvPr>
          <p:cNvSpPr txBox="1"/>
          <p:nvPr/>
        </p:nvSpPr>
        <p:spPr>
          <a:xfrm>
            <a:off x="9317441" y="6855395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HTTPS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8A6E80F-074E-5329-94A9-D00EF8BF0DDD}"/>
              </a:ext>
            </a:extLst>
          </p:cNvPr>
          <p:cNvCxnSpPr>
            <a:cxnSpLocks/>
            <a:stCxn id="2" idx="4"/>
          </p:cNvCxnSpPr>
          <p:nvPr/>
        </p:nvCxnSpPr>
        <p:spPr>
          <a:xfrm flipH="1">
            <a:off x="10073542" y="8248181"/>
            <a:ext cx="5502" cy="57745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41">
            <a:extLst>
              <a:ext uri="{FF2B5EF4-FFF2-40B4-BE49-F238E27FC236}">
                <a16:creationId xmlns:a16="http://schemas.microsoft.com/office/drawing/2014/main" id="{59CEB522-E2DE-54FF-491D-E71FEE02ADD8}"/>
              </a:ext>
            </a:extLst>
          </p:cNvPr>
          <p:cNvSpPr txBox="1"/>
          <p:nvPr/>
        </p:nvSpPr>
        <p:spPr>
          <a:xfrm>
            <a:off x="10990278" y="8303359"/>
            <a:ext cx="159151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Textfeld 41">
            <a:extLst>
              <a:ext uri="{FF2B5EF4-FFF2-40B4-BE49-F238E27FC236}">
                <a16:creationId xmlns:a16="http://schemas.microsoft.com/office/drawing/2014/main" id="{BE250B3D-6B58-8688-0BBD-E09FB2BD2A2A}"/>
              </a:ext>
            </a:extLst>
          </p:cNvPr>
          <p:cNvSpPr txBox="1"/>
          <p:nvPr/>
        </p:nvSpPr>
        <p:spPr>
          <a:xfrm>
            <a:off x="9105063" y="91664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-On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9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Permissions</a:t>
            </a:r>
            <a:r>
              <a:rPr lang="de-DE" sz="1700" b="1" dirty="0"/>
              <a:t> and </a:t>
            </a: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Permissions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JOC Cockpit and </a:t>
            </a:r>
            <a:r>
              <a:rPr lang="de-DE" sz="1700" dirty="0" err="1"/>
              <a:t>for</a:t>
            </a:r>
            <a:r>
              <a:rPr lang="de-DE" sz="1700" dirty="0"/>
              <a:t> individual 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Web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permissions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Account and </a:t>
            </a:r>
            <a:r>
              <a:rPr lang="de-DE" sz="1700" b="1" dirty="0" err="1"/>
              <a:t>Role</a:t>
            </a:r>
            <a:r>
              <a:rPr lang="de-DE" sz="1700" b="1" dirty="0"/>
              <a:t> Mappings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Alternatively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an Identity Service </a:t>
            </a:r>
            <a:r>
              <a:rPr lang="de-DE" sz="1700" dirty="0" err="1"/>
              <a:t>or</a:t>
            </a:r>
            <a:r>
              <a:rPr lang="de-DE" sz="1700" dirty="0"/>
              <a:t> OIDC Identity Provider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populate</a:t>
            </a:r>
            <a:r>
              <a:rPr lang="de-DE" sz="1700" dirty="0"/>
              <a:t> Identity Services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and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and </a:t>
            </a:r>
            <a:r>
              <a:rPr lang="de-DE" sz="1700" dirty="0" err="1"/>
              <a:t>it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an Identity Service </a:t>
            </a:r>
            <a:r>
              <a:rPr lang="de-DE" sz="1700" dirty="0" err="1"/>
              <a:t>when</a:t>
            </a:r>
            <a:r>
              <a:rPr lang="de-DE" sz="1700" dirty="0"/>
              <a:t> a </a:t>
            </a:r>
            <a:r>
              <a:rPr lang="de-DE" sz="1700" dirty="0" err="1"/>
              <a:t>user</a:t>
            </a:r>
            <a:r>
              <a:rPr lang="de-DE" sz="1700" dirty="0"/>
              <a:t> logs in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User Account and </a:t>
            </a:r>
            <a:r>
              <a:rPr lang="de-DE" dirty="0" err="1"/>
              <a:t>Role</a:t>
            </a:r>
            <a:r>
              <a:rPr lang="de-DE" dirty="0"/>
              <a:t>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66" idx="0"/>
          </p:cNvCxnSpPr>
          <p:nvPr/>
        </p:nvCxnSpPr>
        <p:spPr>
          <a:xfrm flipH="1">
            <a:off x="10114005" y="5008094"/>
            <a:ext cx="14304" cy="45088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1211AF5-A120-4FA9-BF73-CC190B29659F}"/>
              </a:ext>
            </a:extLst>
          </p:cNvPr>
          <p:cNvSpPr/>
          <p:nvPr/>
        </p:nvSpPr>
        <p:spPr>
          <a:xfrm>
            <a:off x="5104174" y="614008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JOC Cockpit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5916E69-D66E-4671-A6D6-C5D2B4621D91}"/>
              </a:ext>
            </a:extLst>
          </p:cNvPr>
          <p:cNvSpPr/>
          <p:nvPr/>
        </p:nvSpPr>
        <p:spPr>
          <a:xfrm>
            <a:off x="5104173" y="766334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226CFC60-5DA0-42EC-A7AC-C997D062A306}"/>
              </a:ext>
            </a:extLst>
          </p:cNvPr>
          <p:cNvSpPr/>
          <p:nvPr/>
        </p:nvSpPr>
        <p:spPr>
          <a:xfrm>
            <a:off x="7260999" y="687377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B9F28958-A0C9-4209-84A0-F966990DD291}"/>
              </a:ext>
            </a:extLst>
          </p:cNvPr>
          <p:cNvCxnSpPr>
            <a:stCxn id="51" idx="6"/>
            <a:endCxn id="53" idx="0"/>
          </p:cNvCxnSpPr>
          <p:nvPr/>
        </p:nvCxnSpPr>
        <p:spPr>
          <a:xfrm>
            <a:off x="7078117" y="6598802"/>
            <a:ext cx="1169854" cy="274970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FEB3E327-0BAC-47E7-B850-6C7E07D77143}"/>
              </a:ext>
            </a:extLst>
          </p:cNvPr>
          <p:cNvCxnSpPr>
            <a:stCxn id="52" idx="6"/>
            <a:endCxn id="53" idx="4"/>
          </p:cNvCxnSpPr>
          <p:nvPr/>
        </p:nvCxnSpPr>
        <p:spPr>
          <a:xfrm flipV="1">
            <a:off x="7078116" y="7791211"/>
            <a:ext cx="1169855" cy="33085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DE542591-53A3-4828-AE15-C1DC02280F80}"/>
              </a:ext>
            </a:extLst>
          </p:cNvPr>
          <p:cNvSpPr/>
          <p:nvPr/>
        </p:nvSpPr>
        <p:spPr>
          <a:xfrm>
            <a:off x="13150484" y="6873771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 Accounts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FAADE125-653D-4D36-9AA9-BBAC392FAB34}"/>
              </a:ext>
            </a:extLst>
          </p:cNvPr>
          <p:cNvSpPr/>
          <p:nvPr/>
        </p:nvSpPr>
        <p:spPr>
          <a:xfrm>
            <a:off x="10625716" y="7416600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Account /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Mapping</a:t>
            </a:r>
          </a:p>
        </p:txBody>
      </p: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ACB0D73C-E0A8-497A-93C8-93F3E75B3DEF}"/>
              </a:ext>
            </a:extLst>
          </p:cNvPr>
          <p:cNvCxnSpPr>
            <a:stCxn id="53" idx="6"/>
            <a:endCxn id="64" idx="2"/>
          </p:cNvCxnSpPr>
          <p:nvPr/>
        </p:nvCxnSpPr>
        <p:spPr>
          <a:xfrm>
            <a:off x="9234942" y="7332492"/>
            <a:ext cx="1390774" cy="542828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4CB43EAA-AA9C-47A4-8C3B-F5D98F58F153}"/>
              </a:ext>
            </a:extLst>
          </p:cNvPr>
          <p:cNvCxnSpPr>
            <a:stCxn id="62" idx="2"/>
            <a:endCxn id="64" idx="6"/>
          </p:cNvCxnSpPr>
          <p:nvPr/>
        </p:nvCxnSpPr>
        <p:spPr>
          <a:xfrm rot="10800000" flipV="1">
            <a:off x="12599660" y="7332490"/>
            <a:ext cx="550825" cy="542829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5E6E9CD2-57C7-4186-A8CA-23086C28D82D}"/>
              </a:ext>
            </a:extLst>
          </p:cNvPr>
          <p:cNvSpPr/>
          <p:nvPr/>
        </p:nvSpPr>
        <p:spPr>
          <a:xfrm>
            <a:off x="4775714" y="5458981"/>
            <a:ext cx="10676582" cy="32413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A25F0930-2545-4122-A722-98156F161120}"/>
              </a:ext>
            </a:extLst>
          </p:cNvPr>
          <p:cNvCxnSpPr/>
          <p:nvPr/>
        </p:nvCxnSpPr>
        <p:spPr>
          <a:xfrm>
            <a:off x="4809033" y="5752976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5C4E9AF-DE08-4CC6-B66B-B8A1C1DC51D5}"/>
              </a:ext>
            </a:extLst>
          </p:cNvPr>
          <p:cNvCxnSpPr>
            <a:cxnSpLocks/>
            <a:stCxn id="66" idx="0"/>
          </p:cNvCxnSpPr>
          <p:nvPr/>
        </p:nvCxnSpPr>
        <p:spPr>
          <a:xfrm>
            <a:off x="10114005" y="5458981"/>
            <a:ext cx="0" cy="305161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feld 41">
            <a:extLst>
              <a:ext uri="{FF2B5EF4-FFF2-40B4-BE49-F238E27FC236}">
                <a16:creationId xmlns:a16="http://schemas.microsoft.com/office/drawing/2014/main" id="{C118C697-DB03-4DCD-96E2-D23AB1034461}"/>
              </a:ext>
            </a:extLst>
          </p:cNvPr>
          <p:cNvSpPr txBox="1"/>
          <p:nvPr/>
        </p:nvSpPr>
        <p:spPr>
          <a:xfrm>
            <a:off x="5319709" y="5474744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76" name="Textfeld 41">
            <a:extLst>
              <a:ext uri="{FF2B5EF4-FFF2-40B4-BE49-F238E27FC236}">
                <a16:creationId xmlns:a16="http://schemas.microsoft.com/office/drawing/2014/main" id="{63AD59FE-294F-4710-927A-0BF3A78743A5}"/>
              </a:ext>
            </a:extLst>
          </p:cNvPr>
          <p:cNvSpPr txBox="1"/>
          <p:nvPr/>
        </p:nvSpPr>
        <p:spPr>
          <a:xfrm>
            <a:off x="10648947" y="5456365"/>
            <a:ext cx="397551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</a:t>
            </a:r>
          </a:p>
        </p:txBody>
      </p:sp>
      <p:sp>
        <p:nvSpPr>
          <p:cNvPr id="79" name="Zylinder 78">
            <a:extLst>
              <a:ext uri="{FF2B5EF4-FFF2-40B4-BE49-F238E27FC236}">
                <a16:creationId xmlns:a16="http://schemas.microsoft.com/office/drawing/2014/main" id="{36C1E726-3B8F-447D-A4E2-7C7200FCAD50}"/>
              </a:ext>
            </a:extLst>
          </p:cNvPr>
          <p:cNvSpPr/>
          <p:nvPr/>
        </p:nvSpPr>
        <p:spPr>
          <a:xfrm>
            <a:off x="6442716" y="92087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690501A0-AD89-41AF-A796-AADF598131AA}"/>
              </a:ext>
            </a:extLst>
          </p:cNvPr>
          <p:cNvSpPr/>
          <p:nvPr/>
        </p:nvSpPr>
        <p:spPr>
          <a:xfrm>
            <a:off x="10648947" y="9323500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83C588F0-42B9-4509-A9E2-3D35516B7689}"/>
              </a:ext>
            </a:extLst>
          </p:cNvPr>
          <p:cNvSpPr/>
          <p:nvPr/>
        </p:nvSpPr>
        <p:spPr>
          <a:xfrm>
            <a:off x="13157831" y="9323499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C396AA30-1BAD-4E81-BCBD-6C5D06AA68DA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7078116" y="8742452"/>
            <a:ext cx="0" cy="4662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B8876C8D-871F-4E37-9537-051CA63D7B39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11635919" y="8713727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B4E1328C-EB12-4F7D-9341-5390BE014F27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4144803" y="8713727"/>
            <a:ext cx="0" cy="6097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60E838CF-AFE6-8C74-C90C-278B26CF34DB}"/>
              </a:ext>
            </a:extLst>
          </p:cNvPr>
          <p:cNvSpPr/>
          <p:nvPr/>
        </p:nvSpPr>
        <p:spPr>
          <a:xfrm>
            <a:off x="8210553" y="931225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A602AF80-1DC0-AB6B-13D2-5743A6B6C830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9197525" y="8702480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Required</a:t>
            </a:r>
            <a:r>
              <a:rPr lang="de-DE" sz="1700" b="1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more</a:t>
            </a:r>
            <a:r>
              <a:rPr lang="de-DE" sz="1700" dirty="0"/>
              <a:t> Identity Services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Identity Service </a:t>
            </a:r>
            <a:r>
              <a:rPr lang="de-DE" sz="1700" dirty="0" err="1"/>
              <a:t>results</a:t>
            </a:r>
            <a:r>
              <a:rPr lang="de-DE" sz="1700" dirty="0"/>
              <a:t> in </a:t>
            </a:r>
            <a:r>
              <a:rPr lang="de-DE" sz="1700" dirty="0" err="1"/>
              <a:t>denial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merged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Optional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optional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optional Identity Service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logged</a:t>
            </a:r>
            <a:r>
              <a:rPr lang="de-DE" sz="1700" dirty="0"/>
              <a:t> in and </a:t>
            </a:r>
            <a:r>
              <a:rPr lang="de-DE" sz="1700" dirty="0" err="1"/>
              <a:t>no</a:t>
            </a:r>
            <a:r>
              <a:rPr lang="de-DE" sz="1700" dirty="0"/>
              <a:t> </a:t>
            </a:r>
            <a:r>
              <a:rPr lang="de-DE" sz="1700" dirty="0" err="1"/>
              <a:t>further</a:t>
            </a:r>
            <a:r>
              <a:rPr lang="de-DE" sz="1700" dirty="0"/>
              <a:t> 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ordered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sequence</a:t>
            </a:r>
            <a:r>
              <a:rPr lang="de-DE" sz="1700" dirty="0"/>
              <a:t> in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Identity Services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5280337" y="5510670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Any optional Identity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7090711"/>
            <a:ext cx="423009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list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preferred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394401" y="590207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587747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5280338" y="591405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7810373" y="5898861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754362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BF4DA903-E430-4369-82DC-280059FAF101}"/>
              </a:ext>
            </a:extLst>
          </p:cNvPr>
          <p:cNvSpPr/>
          <p:nvPr/>
        </p:nvSpPr>
        <p:spPr>
          <a:xfrm>
            <a:off x="7805155" y="7499510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64" name="Textfeld 41">
            <a:extLst>
              <a:ext uri="{FF2B5EF4-FFF2-40B4-BE49-F238E27FC236}">
                <a16:creationId xmlns:a16="http://schemas.microsoft.com/office/drawing/2014/main" id="{9FAFC233-84B1-4260-90FC-967CDFE6A70E}"/>
              </a:ext>
            </a:extLst>
          </p:cNvPr>
          <p:cNvSpPr txBox="1"/>
          <p:nvPr/>
        </p:nvSpPr>
        <p:spPr>
          <a:xfrm>
            <a:off x="7275517" y="6067897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5" name="Textfeld 41">
            <a:extLst>
              <a:ext uri="{FF2B5EF4-FFF2-40B4-BE49-F238E27FC236}">
                <a16:creationId xmlns:a16="http://schemas.microsoft.com/office/drawing/2014/main" id="{8AAAB9B6-D547-472F-8A7F-A84376BCC7FA}"/>
              </a:ext>
            </a:extLst>
          </p:cNvPr>
          <p:cNvSpPr txBox="1"/>
          <p:nvPr/>
        </p:nvSpPr>
        <p:spPr>
          <a:xfrm>
            <a:off x="9851792" y="6067900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F1D8ED01-405C-4439-A00C-6537FCBF906A}"/>
              </a:ext>
            </a:extLst>
          </p:cNvPr>
          <p:cNvSpPr txBox="1"/>
          <p:nvPr/>
        </p:nvSpPr>
        <p:spPr>
          <a:xfrm>
            <a:off x="12413552" y="606064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7" name="Textfeld 41">
            <a:extLst>
              <a:ext uri="{FF2B5EF4-FFF2-40B4-BE49-F238E27FC236}">
                <a16:creationId xmlns:a16="http://schemas.microsoft.com/office/drawing/2014/main" id="{B3A28D76-6A54-45E4-B2D2-934F04B5D93C}"/>
              </a:ext>
            </a:extLst>
          </p:cNvPr>
          <p:cNvSpPr txBox="1"/>
          <p:nvPr/>
        </p:nvSpPr>
        <p:spPr>
          <a:xfrm>
            <a:off x="5215742" y="8767102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All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required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57243FF5-E49C-48C2-A0AF-4F0221CB61B2}"/>
              </a:ext>
            </a:extLst>
          </p:cNvPr>
          <p:cNvSpPr/>
          <p:nvPr/>
        </p:nvSpPr>
        <p:spPr>
          <a:xfrm>
            <a:off x="5273079" y="9154705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52C19558-E332-4F31-B7CC-ADE515296FC7}"/>
              </a:ext>
            </a:extLst>
          </p:cNvPr>
          <p:cNvSpPr txBox="1"/>
          <p:nvPr/>
        </p:nvSpPr>
        <p:spPr>
          <a:xfrm>
            <a:off x="7304359" y="9246143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3A9FB7E7-587B-4C9F-8947-0F4E8F9BD1C4}"/>
              </a:ext>
            </a:extLst>
          </p:cNvPr>
          <p:cNvSpPr/>
          <p:nvPr/>
        </p:nvSpPr>
        <p:spPr>
          <a:xfrm>
            <a:off x="7797897" y="911058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72" name="Textfeld 41">
            <a:extLst>
              <a:ext uri="{FF2B5EF4-FFF2-40B4-BE49-F238E27FC236}">
                <a16:creationId xmlns:a16="http://schemas.microsoft.com/office/drawing/2014/main" id="{3E18AB6E-00F4-468D-86A1-9F07620B2C9C}"/>
              </a:ext>
            </a:extLst>
          </p:cNvPr>
          <p:cNvSpPr txBox="1"/>
          <p:nvPr/>
        </p:nvSpPr>
        <p:spPr>
          <a:xfrm>
            <a:off x="7268262" y="761366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6925833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530B81FE-84D3-4D6E-9897-5A147280781F}"/>
              </a:ext>
            </a:extLst>
          </p:cNvPr>
          <p:cNvCxnSpPr/>
          <p:nvPr/>
        </p:nvCxnSpPr>
        <p:spPr>
          <a:xfrm flipV="1">
            <a:off x="4724917" y="8602227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887851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2335</Words>
  <Characters>0</Characters>
  <Application>Microsoft Office PowerPoint</Application>
  <PresentationFormat>Benutzerdefiniert</PresentationFormat>
  <Lines>0</Lines>
  <Paragraphs>599</Paragraphs>
  <Slides>16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16</vt:i4>
      </vt:variant>
    </vt:vector>
  </HeadingPairs>
  <TitlesOfParts>
    <vt:vector size="34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Secure Network Connections </vt:lpstr>
      <vt:lpstr>Certificate Preparation</vt:lpstr>
      <vt:lpstr>Certificate Deployment</vt:lpstr>
      <vt:lpstr>JS7 JobScheduler</vt:lpstr>
      <vt:lpstr>Secure Access</vt:lpstr>
      <vt:lpstr>Secure Access</vt:lpstr>
      <vt:lpstr>Secure Access</vt:lpstr>
      <vt:lpstr>Secure Access</vt:lpstr>
      <vt:lpstr>JS7 JobScheduler</vt:lpstr>
      <vt:lpstr>Secure Deployment: Security Level Low</vt:lpstr>
      <vt:lpstr>Secure Deployment: Security Level Medium</vt:lpstr>
      <vt:lpstr>Secure Deployment: Security Level High</vt:lpstr>
      <vt:lpstr>Secure Roll-out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Security Architecture</dc:title>
  <dc:creator>Andreas Püschel</dc:creator>
  <cp:lastModifiedBy>Andreas Püschel</cp:lastModifiedBy>
  <cp:revision>767</cp:revision>
  <dcterms:created xsi:type="dcterms:W3CDTF">2010-11-02T07:26:00Z</dcterms:created>
  <dcterms:modified xsi:type="dcterms:W3CDTF">2022-10-09T16:53:12Z</dcterms:modified>
</cp:coreProperties>
</file>