
<file path=[Content_Types].xml><?xml version="1.0" encoding="utf-8"?>
<Types xmlns="http://schemas.openxmlformats.org/package/2006/content-types"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2"/>
  </p:notesMasterIdLst>
  <p:handoutMasterIdLst>
    <p:handoutMasterId r:id="rId33"/>
  </p:handoutMasterIdLst>
  <p:sldIdLst>
    <p:sldId id="275" r:id="rId16"/>
    <p:sldId id="300" r:id="rId17"/>
    <p:sldId id="344" r:id="rId18"/>
    <p:sldId id="332" r:id="rId19"/>
    <p:sldId id="334" r:id="rId20"/>
    <p:sldId id="329" r:id="rId21"/>
    <p:sldId id="339" r:id="rId22"/>
    <p:sldId id="341" r:id="rId23"/>
    <p:sldId id="338" r:id="rId24"/>
    <p:sldId id="337" r:id="rId25"/>
    <p:sldId id="336" r:id="rId26"/>
    <p:sldId id="335" r:id="rId27"/>
    <p:sldId id="325" r:id="rId28"/>
    <p:sldId id="326" r:id="rId29"/>
    <p:sldId id="333" r:id="rId30"/>
    <p:sldId id="287" r:id="rId31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7" autoAdjust="0"/>
    <p:restoredTop sz="86532" autoAdjust="0"/>
  </p:normalViewPr>
  <p:slideViewPr>
    <p:cSldViewPr snapToGrid="0">
      <p:cViewPr varScale="1">
        <p:scale>
          <a:sx n="61" d="100"/>
          <a:sy n="61" d="100"/>
        </p:scale>
        <p:origin x="204" y="4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21" Type="http://schemas.openxmlformats.org/officeDocument/2006/relationships/slide" Target="slides/slide6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25.06.2023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25.06.2023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554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30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35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47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70410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d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72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498804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Implementation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Components &amp;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5" name="Abgerundetes Rechteck 1">
            <a:extLst>
              <a:ext uri="{FF2B5EF4-FFF2-40B4-BE49-F238E27FC236}">
                <a16:creationId xmlns:a16="http://schemas.microsoft.com/office/drawing/2014/main" id="{B1BE2BE6-37C6-401E-9ACF-2A3CFC4BDD92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/ Agent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/ Agent Communication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configura-tions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in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journals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synchronization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These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passed</a:t>
            </a:r>
            <a:r>
              <a:rPr lang="de-DE" dirty="0"/>
              <a:t> </a:t>
            </a:r>
            <a:r>
              <a:rPr lang="de-DE" dirty="0" err="1"/>
              <a:t>asynchronously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in a </a:t>
            </a:r>
            <a:r>
              <a:rPr lang="de-DE" dirty="0" err="1"/>
              <a:t>journal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inde-pendently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, e.g. after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completion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Communication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If</a:t>
            </a:r>
            <a:r>
              <a:rPr lang="de-DE" dirty="0"/>
              <a:t> Controller,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fail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will </a:t>
            </a:r>
            <a:r>
              <a:rPr lang="de-DE" dirty="0" err="1"/>
              <a:t>reconnect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Communication </a:t>
            </a:r>
            <a:r>
              <a:rPr lang="de-DE" dirty="0" err="1"/>
              <a:t>recovers</a:t>
            </a:r>
            <a:r>
              <a:rPr lang="de-DE" dirty="0"/>
              <a:t> 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outages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 and </a:t>
            </a:r>
            <a:r>
              <a:rPr lang="de-DE" dirty="0" err="1"/>
              <a:t>days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694168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293451" y="694168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115493"/>
            <a:ext cx="11366280" cy="2761222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6193326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11847886" y="701941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4395440" y="7019412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12" name="Gerade Verbindung mit Pfeil 111"/>
          <p:cNvCxnSpPr>
            <a:cxnSpLocks/>
          </p:cNvCxnSpPr>
          <p:nvPr/>
        </p:nvCxnSpPr>
        <p:spPr>
          <a:xfrm>
            <a:off x="6994489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1"/>
            <a:endCxn id="86" idx="4"/>
          </p:cNvCxnSpPr>
          <p:nvPr/>
        </p:nvCxnSpPr>
        <p:spPr>
          <a:xfrm flipH="1">
            <a:off x="5264120" y="7467466"/>
            <a:ext cx="1029331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Abgerundetes Rechteck 57">
            <a:extLst>
              <a:ext uri="{FF2B5EF4-FFF2-40B4-BE49-F238E27FC236}">
                <a16:creationId xmlns:a16="http://schemas.microsoft.com/office/drawing/2014/main" id="{A7EA7BFF-314D-40AA-8874-8489F350E6C9}"/>
              </a:ext>
            </a:extLst>
          </p:cNvPr>
          <p:cNvSpPr/>
          <p:nvPr/>
        </p:nvSpPr>
        <p:spPr>
          <a:xfrm>
            <a:off x="6293451" y="313193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44B43D99-6C18-40EC-99E8-21C8C7AEE014}"/>
              </a:ext>
            </a:extLst>
          </p:cNvPr>
          <p:cNvSpPr>
            <a:spLocks noChangeAspect="1"/>
          </p:cNvSpPr>
          <p:nvPr/>
        </p:nvSpPr>
        <p:spPr>
          <a:xfrm>
            <a:off x="4395440" y="320966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CA29377A-0D4E-45FC-9A82-DAF4E5ABE151}"/>
              </a:ext>
            </a:extLst>
          </p:cNvPr>
          <p:cNvSpPr/>
          <p:nvPr/>
        </p:nvSpPr>
        <p:spPr>
          <a:xfrm>
            <a:off x="3978444" y="242470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D38471AA-0A39-47CC-A7CC-453CF98CA2BD}"/>
              </a:ext>
            </a:extLst>
          </p:cNvPr>
          <p:cNvCxnSpPr>
            <a:cxnSpLocks/>
            <a:stCxn id="63" idx="1"/>
            <a:endCxn id="65" idx="4"/>
          </p:cNvCxnSpPr>
          <p:nvPr/>
        </p:nvCxnSpPr>
        <p:spPr>
          <a:xfrm flipH="1">
            <a:off x="5264120" y="365771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Abgerundetes Rechteck 31">
            <a:extLst>
              <a:ext uri="{FF2B5EF4-FFF2-40B4-BE49-F238E27FC236}">
                <a16:creationId xmlns:a16="http://schemas.microsoft.com/office/drawing/2014/main" id="{B49A8FC3-12FC-4CC9-92BD-D74E7BEBF9FA}"/>
              </a:ext>
            </a:extLst>
          </p:cNvPr>
          <p:cNvSpPr/>
          <p:nvPr/>
        </p:nvSpPr>
        <p:spPr>
          <a:xfrm>
            <a:off x="11016146" y="313193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74" name="Zylinder 73">
            <a:extLst>
              <a:ext uri="{FF2B5EF4-FFF2-40B4-BE49-F238E27FC236}">
                <a16:creationId xmlns:a16="http://schemas.microsoft.com/office/drawing/2014/main" id="{2913B24B-71FE-407E-93C0-61FFD9134107}"/>
              </a:ext>
            </a:extLst>
          </p:cNvPr>
          <p:cNvSpPr>
            <a:spLocks noChangeAspect="1"/>
          </p:cNvSpPr>
          <p:nvPr/>
        </p:nvSpPr>
        <p:spPr>
          <a:xfrm>
            <a:off x="14120904" y="32268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E875BECD-AA22-4652-83CF-DA21DF78712C}"/>
              </a:ext>
            </a:extLst>
          </p:cNvPr>
          <p:cNvCxnSpPr>
            <a:cxnSpLocks/>
            <a:stCxn id="73" idx="3"/>
            <a:endCxn id="74" idx="2"/>
          </p:cNvCxnSpPr>
          <p:nvPr/>
        </p:nvCxnSpPr>
        <p:spPr>
          <a:xfrm>
            <a:off x="12966866" y="365771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5401C83-A85B-48A5-AD99-71E42C0BD981}"/>
              </a:ext>
            </a:extLst>
          </p:cNvPr>
          <p:cNvSpPr txBox="1"/>
          <p:nvPr/>
        </p:nvSpPr>
        <p:spPr>
          <a:xfrm>
            <a:off x="5431528" y="333246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3A63F650-32BD-428F-A141-76EC84757764}"/>
              </a:ext>
            </a:extLst>
          </p:cNvPr>
          <p:cNvSpPr txBox="1"/>
          <p:nvPr/>
        </p:nvSpPr>
        <p:spPr>
          <a:xfrm>
            <a:off x="13082008" y="334431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BF4DEEE-05B5-497D-9826-0F8F040F9ECA}"/>
              </a:ext>
            </a:extLst>
          </p:cNvPr>
          <p:cNvCxnSpPr>
            <a:stCxn id="63" idx="3"/>
            <a:endCxn id="73" idx="1"/>
          </p:cNvCxnSpPr>
          <p:nvPr/>
        </p:nvCxnSpPr>
        <p:spPr>
          <a:xfrm>
            <a:off x="8244171" y="3657716"/>
            <a:ext cx="2771975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C22D100D-8103-4C2F-AC1C-8CAF390DE129}"/>
              </a:ext>
            </a:extLst>
          </p:cNvPr>
          <p:cNvSpPr txBox="1"/>
          <p:nvPr/>
        </p:nvSpPr>
        <p:spPr>
          <a:xfrm>
            <a:off x="8973984" y="3344183"/>
            <a:ext cx="1365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C2B0F19-EF5E-4BA3-8E04-9898A19AE692}"/>
              </a:ext>
            </a:extLst>
          </p:cNvPr>
          <p:cNvCxnSpPr>
            <a:stCxn id="31" idx="3"/>
            <a:endCxn id="81" idx="2"/>
          </p:cNvCxnSpPr>
          <p:nvPr/>
        </p:nvCxnSpPr>
        <p:spPr>
          <a:xfrm flipV="1">
            <a:off x="10928462" y="7467466"/>
            <a:ext cx="919424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488E75E1-7C70-4E54-AF9F-4DE1F249FA15}"/>
              </a:ext>
            </a:extLst>
          </p:cNvPr>
          <p:cNvSpPr txBox="1"/>
          <p:nvPr/>
        </p:nvSpPr>
        <p:spPr>
          <a:xfrm>
            <a:off x="5372592" y="7131754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AB3472A-1E83-4ED7-9042-7283DDEDDFFA}"/>
              </a:ext>
            </a:extLst>
          </p:cNvPr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BC2D53CF-17BC-425C-BF13-C2119D99B590}"/>
              </a:ext>
            </a:extLst>
          </p:cNvPr>
          <p:cNvSpPr txBox="1"/>
          <p:nvPr/>
        </p:nvSpPr>
        <p:spPr>
          <a:xfrm>
            <a:off x="5959895" y="5327726"/>
            <a:ext cx="999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CCE9EF84-22A8-450D-9EBB-8AD0085DD0FF}"/>
              </a:ext>
            </a:extLst>
          </p:cNvPr>
          <p:cNvCxnSpPr>
            <a:cxnSpLocks/>
          </p:cNvCxnSpPr>
          <p:nvPr/>
        </p:nvCxnSpPr>
        <p:spPr>
          <a:xfrm>
            <a:off x="7540780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headEnd type="triangl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feld 96">
            <a:extLst>
              <a:ext uri="{FF2B5EF4-FFF2-40B4-BE49-F238E27FC236}">
                <a16:creationId xmlns:a16="http://schemas.microsoft.com/office/drawing/2014/main" id="{9E14EDDD-8BD8-44F8-8DE4-AF3518773D69}"/>
              </a:ext>
            </a:extLst>
          </p:cNvPr>
          <p:cNvSpPr txBox="1"/>
          <p:nvPr/>
        </p:nvSpPr>
        <p:spPr>
          <a:xfrm>
            <a:off x="7564431" y="5327725"/>
            <a:ext cx="1495162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back</a:t>
            </a:r>
          </a:p>
        </p:txBody>
      </p:sp>
    </p:spTree>
    <p:extLst>
      <p:ext uri="{BB962C8B-B14F-4D97-AF65-F5344CB8AC3E}">
        <p14:creationId xmlns:p14="http://schemas.microsoft.com/office/powerpoint/2010/main" val="13721807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11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Cluster Service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synchronized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send </a:t>
            </a:r>
            <a:r>
              <a:rPr lang="de-DE" sz="1700" dirty="0" err="1"/>
              <a:t>heartbeats</a:t>
            </a:r>
            <a:r>
              <a:rPr lang="de-DE" sz="1700" dirty="0"/>
              <a:t> and check </a:t>
            </a:r>
            <a:r>
              <a:rPr lang="de-DE" sz="1700" dirty="0" err="1"/>
              <a:t>availability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remaining</a:t>
            </a:r>
            <a:r>
              <a:rPr lang="de-DE" sz="1700" dirty="0"/>
              <a:t> </a:t>
            </a:r>
            <a:r>
              <a:rPr lang="de-DE" sz="1700" dirty="0" err="1"/>
              <a:t>instances</a:t>
            </a:r>
            <a:r>
              <a:rPr lang="de-DE" sz="1700" dirty="0"/>
              <a:t> will perform a </a:t>
            </a:r>
            <a:r>
              <a:rPr lang="de-DE" sz="1700" dirty="0" err="1"/>
              <a:t>cluster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endParaRPr lang="de-DE" sz="1700" dirty="0"/>
          </a:p>
          <a:p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perform a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selecting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will </a:t>
            </a:r>
            <a:r>
              <a:rPr lang="de-DE" sz="1700" dirty="0" err="1"/>
              <a:t>stop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Background Services </a:t>
            </a:r>
            <a:r>
              <a:rPr lang="de-DE" sz="1700" dirty="0" err="1"/>
              <a:t>normally</a:t>
            </a:r>
            <a:endParaRPr lang="de-DE" sz="1700" dirty="0"/>
          </a:p>
          <a:p>
            <a:r>
              <a:rPr lang="de-DE" sz="1700" dirty="0"/>
              <a:t>For fail-</a:t>
            </a:r>
            <a:r>
              <a:rPr lang="de-DE" sz="1700" dirty="0" err="1"/>
              <a:t>over</a:t>
            </a:r>
            <a:r>
              <a:rPr lang="de-DE" sz="1700" dirty="0"/>
              <a:t> /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 fail-over and switch-over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Cluster</a:t>
            </a:r>
            <a:endParaRPr lang="en-US" dirty="0"/>
          </a:p>
        </p:txBody>
      </p:sp>
      <p:sp>
        <p:nvSpPr>
          <p:cNvPr id="103" name="Zylinder 102"/>
          <p:cNvSpPr/>
          <p:nvPr/>
        </p:nvSpPr>
        <p:spPr>
          <a:xfrm>
            <a:off x="13884113" y="562231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4584304" y="5268687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 flipV="1">
            <a:off x="4388848" y="6209119"/>
            <a:ext cx="9495265" cy="21049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5559664" y="5902916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Abgerundetes Rechteck 99">
            <a:extLst>
              <a:ext uri="{FF2B5EF4-FFF2-40B4-BE49-F238E27FC236}">
                <a16:creationId xmlns:a16="http://schemas.microsoft.com/office/drawing/2014/main" id="{C201F887-1A22-4871-A1F5-E529A83B53BF}"/>
              </a:ext>
            </a:extLst>
          </p:cNvPr>
          <p:cNvSpPr/>
          <p:nvPr/>
        </p:nvSpPr>
        <p:spPr>
          <a:xfrm>
            <a:off x="7944126" y="5266340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14D85BD-14FC-4771-A55F-15390022B30F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919486" y="5900569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bgerundetes Rechteck 99">
            <a:extLst>
              <a:ext uri="{FF2B5EF4-FFF2-40B4-BE49-F238E27FC236}">
                <a16:creationId xmlns:a16="http://schemas.microsoft.com/office/drawing/2014/main" id="{9324A5D9-34C9-4E6C-8F82-2B130EB012F0}"/>
              </a:ext>
            </a:extLst>
          </p:cNvPr>
          <p:cNvSpPr/>
          <p:nvPr/>
        </p:nvSpPr>
        <p:spPr>
          <a:xfrm>
            <a:off x="11325052" y="5271026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F1BFAF39-06C9-4BE2-8035-A345788413F9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12300412" y="5905255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E0A33390-F1FF-4A67-B687-C2DE86F0C2B8}"/>
              </a:ext>
            </a:extLst>
          </p:cNvPr>
          <p:cNvSpPr txBox="1"/>
          <p:nvPr/>
        </p:nvSpPr>
        <p:spPr>
          <a:xfrm>
            <a:off x="5604000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CA4F4613-9DF4-4497-B3EF-5FFEF57C715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78280" y="514853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66A033DA-A366-427B-8AA6-6FE18FB1F066}"/>
              </a:ext>
            </a:extLst>
          </p:cNvPr>
          <p:cNvCxnSpPr/>
          <p:nvPr/>
        </p:nvCxnSpPr>
        <p:spPr>
          <a:xfrm rot="5400000" flipH="1" flipV="1">
            <a:off x="10712350" y="511849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F8611ACF-E910-490A-BC10-F488EE5C6CE3}"/>
              </a:ext>
            </a:extLst>
          </p:cNvPr>
          <p:cNvSpPr txBox="1"/>
          <p:nvPr/>
        </p:nvSpPr>
        <p:spPr>
          <a:xfrm>
            <a:off x="9019137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5" name="Abgerundetes Rechteck 39">
            <a:extLst>
              <a:ext uri="{FF2B5EF4-FFF2-40B4-BE49-F238E27FC236}">
                <a16:creationId xmlns:a16="http://schemas.microsoft.com/office/drawing/2014/main" id="{D4F2A8ED-873B-43ED-9153-19DC8B86D170}"/>
              </a:ext>
            </a:extLst>
          </p:cNvPr>
          <p:cNvSpPr/>
          <p:nvPr/>
        </p:nvSpPr>
        <p:spPr>
          <a:xfrm>
            <a:off x="4583862" y="329100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113A69C-D861-4C62-AAF8-806A70D915A2}"/>
              </a:ext>
            </a:extLst>
          </p:cNvPr>
          <p:cNvSpPr/>
          <p:nvPr/>
        </p:nvSpPr>
        <p:spPr>
          <a:xfrm>
            <a:off x="3978443" y="2335281"/>
            <a:ext cx="11394907" cy="5907196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9EE7235-FFEC-49CA-9559-5779F402209C}"/>
              </a:ext>
            </a:extLst>
          </p:cNvPr>
          <p:cNvSpPr txBox="1"/>
          <p:nvPr/>
        </p:nvSpPr>
        <p:spPr>
          <a:xfrm>
            <a:off x="4007018" y="2390883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sp>
        <p:nvSpPr>
          <p:cNvPr id="72" name="Abgerundetes Rechteck 99">
            <a:extLst>
              <a:ext uri="{FF2B5EF4-FFF2-40B4-BE49-F238E27FC236}">
                <a16:creationId xmlns:a16="http://schemas.microsoft.com/office/drawing/2014/main" id="{40FCE846-7E70-462E-9ECE-7073077E9159}"/>
              </a:ext>
            </a:extLst>
          </p:cNvPr>
          <p:cNvSpPr/>
          <p:nvPr/>
        </p:nvSpPr>
        <p:spPr>
          <a:xfrm>
            <a:off x="7938053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73" name="Abgerundetes Rechteck 99">
            <a:extLst>
              <a:ext uri="{FF2B5EF4-FFF2-40B4-BE49-F238E27FC236}">
                <a16:creationId xmlns:a16="http://schemas.microsoft.com/office/drawing/2014/main" id="{1C17A7D5-5D51-40C8-9751-D20B3A146568}"/>
              </a:ext>
            </a:extLst>
          </p:cNvPr>
          <p:cNvSpPr/>
          <p:nvPr/>
        </p:nvSpPr>
        <p:spPr>
          <a:xfrm>
            <a:off x="11323102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F9938B88-AE29-4676-B9B4-083E69CD71C5}"/>
              </a:ext>
            </a:extLst>
          </p:cNvPr>
          <p:cNvCxnSpPr>
            <a:cxnSpLocks/>
            <a:stCxn id="25" idx="2"/>
            <a:endCxn id="71" idx="0"/>
          </p:cNvCxnSpPr>
          <p:nvPr/>
        </p:nvCxnSpPr>
        <p:spPr>
          <a:xfrm>
            <a:off x="5559222" y="4342561"/>
            <a:ext cx="442" cy="926126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407D3FC4-0B46-4F5F-8230-76AC7E6A0686}"/>
              </a:ext>
            </a:extLst>
          </p:cNvPr>
          <p:cNvCxnSpPr>
            <a:cxnSpLocks/>
            <a:stCxn id="72" idx="2"/>
            <a:endCxn id="38" idx="0"/>
          </p:cNvCxnSpPr>
          <p:nvPr/>
        </p:nvCxnSpPr>
        <p:spPr>
          <a:xfrm>
            <a:off x="8913413" y="4342561"/>
            <a:ext cx="6073" cy="92377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1E36FBB7-4912-4C9C-A86B-1D5C44D98EFA}"/>
              </a:ext>
            </a:extLst>
          </p:cNvPr>
          <p:cNvCxnSpPr>
            <a:cxnSpLocks/>
            <a:stCxn id="73" idx="2"/>
            <a:endCxn id="42" idx="0"/>
          </p:cNvCxnSpPr>
          <p:nvPr/>
        </p:nvCxnSpPr>
        <p:spPr>
          <a:xfrm>
            <a:off x="12298462" y="4342561"/>
            <a:ext cx="1950" cy="928465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Foliennummernplatzhalter 5">
            <a:extLst>
              <a:ext uri="{FF2B5EF4-FFF2-40B4-BE49-F238E27FC236}">
                <a16:creationId xmlns:a16="http://schemas.microsoft.com/office/drawing/2014/main" id="{4D9521EB-1994-4285-8B48-778DA839C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23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8428" cy="8001000"/>
          </a:xfrm>
        </p:spPr>
        <p:txBody>
          <a:bodyPr/>
          <a:lstStyle/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r>
              <a:rPr lang="de-DE" sz="1700" dirty="0"/>
              <a:t>Frontend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r>
              <a:rPr lang="de-DE" sz="1700" u="sng" dirty="0"/>
              <a:t>Backend API Services</a:t>
            </a:r>
            <a:r>
              <a:rPr lang="de-DE" sz="1700" dirty="0"/>
              <a:t> </a:t>
            </a:r>
            <a:r>
              <a:rPr lang="de-DE" sz="1700" dirty="0" err="1"/>
              <a:t>provide</a:t>
            </a:r>
            <a:r>
              <a:rPr lang="de-DE" sz="1700" dirty="0"/>
              <a:t> information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GUI </a:t>
            </a:r>
            <a:r>
              <a:rPr lang="de-DE" sz="1700" dirty="0" err="1"/>
              <a:t>frontend</a:t>
            </a:r>
            <a:r>
              <a:rPr lang="de-DE" sz="1700" dirty="0"/>
              <a:t>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clients</a:t>
            </a:r>
            <a:r>
              <a:rPr lang="de-DE" sz="1700" dirty="0"/>
              <a:t> </a:t>
            </a:r>
            <a:r>
              <a:rPr lang="de-DE" sz="1700" dirty="0" err="1"/>
              <a:t>using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</a:t>
            </a:r>
          </a:p>
          <a:p>
            <a:endParaRPr lang="de-DE" sz="1700" dirty="0"/>
          </a:p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u="sng" dirty="0"/>
              <a:t>Background Services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housekeeping</a:t>
            </a:r>
            <a:r>
              <a:rPr lang="de-DE" sz="1700" dirty="0"/>
              <a:t>, </a:t>
            </a:r>
            <a:r>
              <a:rPr lang="de-DE" sz="1700" dirty="0" err="1"/>
              <a:t>history</a:t>
            </a:r>
            <a:r>
              <a:rPr lang="de-DE" sz="1700" dirty="0"/>
              <a:t> and </a:t>
            </a:r>
            <a:r>
              <a:rPr lang="de-DE" sz="1700" dirty="0" err="1"/>
              <a:t>daily</a:t>
            </a:r>
            <a:r>
              <a:rPr lang="de-DE" sz="1700" dirty="0"/>
              <a:t> plan </a:t>
            </a:r>
            <a:r>
              <a:rPr lang="de-DE" sz="1700" dirty="0" err="1"/>
              <a:t>management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Backend API Services and Background Services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based</a:t>
            </a:r>
            <a:r>
              <a:rPr lang="de-DE" sz="1700" dirty="0"/>
              <a:t> on an </a:t>
            </a:r>
            <a:r>
              <a:rPr lang="de-DE" sz="1700" u="sng" dirty="0"/>
              <a:t>Event Bus</a:t>
            </a:r>
          </a:p>
          <a:p>
            <a:r>
              <a:rPr lang="de-DE" sz="1700" dirty="0"/>
              <a:t>The </a:t>
            </a:r>
            <a:r>
              <a:rPr lang="de-DE" sz="1700" u="sng" dirty="0"/>
              <a:t>Proxy Service</a:t>
            </a:r>
            <a:r>
              <a:rPr lang="de-DE" sz="1700" dirty="0"/>
              <a:t> </a:t>
            </a:r>
            <a:r>
              <a:rPr lang="de-DE" sz="1700" dirty="0" err="1"/>
              <a:t>reports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</a:t>
            </a:r>
            <a:r>
              <a:rPr lang="de-DE" sz="1700" dirty="0" err="1"/>
              <a:t>occurring</a:t>
            </a:r>
            <a:r>
              <a:rPr lang="de-DE" sz="1700" dirty="0"/>
              <a:t> in a Controller </a:t>
            </a:r>
            <a:br>
              <a:rPr lang="de-DE" sz="1700" dirty="0"/>
            </a:br>
            <a:r>
              <a:rPr lang="de-DE" sz="1700" dirty="0" err="1"/>
              <a:t>or</a:t>
            </a:r>
            <a:r>
              <a:rPr lang="de-DE" sz="1700" dirty="0"/>
              <a:t> Agent</a:t>
            </a:r>
          </a:p>
          <a:p>
            <a:endParaRPr lang="de-DE" sz="1700" dirty="0"/>
          </a:p>
          <a:p>
            <a:r>
              <a:rPr lang="de-DE" sz="1700" dirty="0"/>
              <a:t>Any JOC Cockpit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store</a:t>
            </a:r>
            <a:r>
              <a:rPr lang="de-DE" sz="1700" dirty="0"/>
              <a:t>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information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Frontend/Backend Services, Background Services, Event Bus and Proxy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563551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4384976" y="3226064"/>
            <a:ext cx="1950720" cy="64595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Frontend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Servlet Container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1109906" y="6627294"/>
            <a:ext cx="1159557" cy="2230658"/>
          </a:xfrm>
          <a:prstGeom prst="bentConnector3">
            <a:avLst>
              <a:gd name="adj1" fmla="val 70626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8828502" y="6576748"/>
            <a:ext cx="1159757" cy="2331950"/>
          </a:xfrm>
          <a:prstGeom prst="bentConnector3">
            <a:avLst>
              <a:gd name="adj1" fmla="val 70621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652861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A9F754E-31C1-44F3-A21F-FACED267C6E3}"/>
              </a:ext>
            </a:extLst>
          </p:cNvPr>
          <p:cNvSpPr/>
          <p:nvPr/>
        </p:nvSpPr>
        <p:spPr>
          <a:xfrm>
            <a:off x="4215592" y="2807267"/>
            <a:ext cx="9559202" cy="45732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10214040" y="417507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C234AB31-1E4C-4E25-8A02-FD4DB5BCBD8F}"/>
              </a:ext>
            </a:extLst>
          </p:cNvPr>
          <p:cNvSpPr txBox="1"/>
          <p:nvPr/>
        </p:nvSpPr>
        <p:spPr>
          <a:xfrm>
            <a:off x="4202044" y="2818730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7940627" y="41866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11341972" y="519866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11007738" y="3538069"/>
            <a:ext cx="1309594" cy="16605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7777142" y="3538069"/>
            <a:ext cx="1279876" cy="16808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392898" y="4132667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BF993226-568A-4097-9D24-EA1F6BB99B46}"/>
              </a:ext>
            </a:extLst>
          </p:cNvPr>
          <p:cNvCxnSpPr>
            <a:cxnSpLocks/>
            <a:stCxn id="24" idx="2"/>
            <a:endCxn id="91" idx="0"/>
          </p:cNvCxnSpPr>
          <p:nvPr/>
        </p:nvCxnSpPr>
        <p:spPr>
          <a:xfrm>
            <a:off x="5360336" y="3872023"/>
            <a:ext cx="7922" cy="260644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652837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622196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C5EC37A5-B352-4D1F-8894-B2328835E270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7777142" y="5853122"/>
            <a:ext cx="0" cy="37928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11189400" y="4809300"/>
            <a:ext cx="12302" cy="141266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DBF3D822-9B25-4F91-B4AE-F7F523C08150}"/>
              </a:ext>
            </a:extLst>
          </p:cNvPr>
          <p:cNvCxnSpPr>
            <a:cxnSpLocks/>
          </p:cNvCxnSpPr>
          <p:nvPr/>
        </p:nvCxnSpPr>
        <p:spPr>
          <a:xfrm>
            <a:off x="12347812" y="5829439"/>
            <a:ext cx="0" cy="39218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 flipH="1">
            <a:off x="5360336" y="4766896"/>
            <a:ext cx="7922" cy="14446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622162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622162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10265745" y="2987586"/>
            <a:ext cx="3001361" cy="3468096"/>
          </a:xfrm>
          <a:prstGeom prst="bentConnector4">
            <a:avLst>
              <a:gd name="adj1" fmla="val -7617"/>
              <a:gd name="adj2" fmla="val 100123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Primary Controller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6801782" y="521889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8915988" y="3538068"/>
            <a:ext cx="141031" cy="6485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11007738" y="3538069"/>
            <a:ext cx="181662" cy="6370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8915987" y="4820843"/>
            <a:ext cx="1" cy="140077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99">
            <a:extLst>
              <a:ext uri="{FF2B5EF4-FFF2-40B4-BE49-F238E27FC236}">
                <a16:creationId xmlns:a16="http://schemas.microsoft.com/office/drawing/2014/main" id="{70F442DE-DD8A-4876-8424-BA380C4301A4}"/>
              </a:ext>
            </a:extLst>
          </p:cNvPr>
          <p:cNvSpPr/>
          <p:nvPr/>
        </p:nvSpPr>
        <p:spPr>
          <a:xfrm>
            <a:off x="9068135" y="5220265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stCxn id="71" idx="2"/>
            <a:endCxn id="47" idx="0"/>
          </p:cNvCxnSpPr>
          <p:nvPr/>
        </p:nvCxnSpPr>
        <p:spPr>
          <a:xfrm>
            <a:off x="10032378" y="3855183"/>
            <a:ext cx="11117" cy="1365082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B3482F0A-A18A-4FE5-9FC6-4F6F251BDEB7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043495" y="5854494"/>
            <a:ext cx="0" cy="36712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7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Background Services </a:t>
            </a:r>
            <a:r>
              <a:rPr lang="de-DE" sz="1700" dirty="0" err="1"/>
              <a:t>running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r>
              <a:rPr lang="de-DE" sz="1700" dirty="0"/>
              <a:t>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, </a:t>
            </a:r>
            <a:r>
              <a:rPr lang="de-DE" sz="1700" dirty="0" err="1"/>
              <a:t>stopped</a:t>
            </a:r>
            <a:r>
              <a:rPr lang="de-DE" sz="1700" dirty="0"/>
              <a:t> etc.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u="sng" dirty="0"/>
              <a:t>Cluster Service</a:t>
            </a:r>
            <a:r>
              <a:rPr lang="de-DE" sz="1700" dirty="0"/>
              <a:t> </a:t>
            </a:r>
            <a:r>
              <a:rPr lang="de-DE" sz="1700" dirty="0" err="1"/>
              <a:t>manages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endParaRPr lang="de-DE" sz="1700" dirty="0"/>
          </a:p>
          <a:p>
            <a:r>
              <a:rPr lang="de-DE" sz="1700" u="sng" dirty="0"/>
              <a:t>Monitor Service</a:t>
            </a:r>
            <a:r>
              <a:rPr lang="de-DE" sz="1700" dirty="0"/>
              <a:t> </a:t>
            </a:r>
            <a:r>
              <a:rPr lang="de-DE" sz="1700" dirty="0" err="1"/>
              <a:t>notifies</a:t>
            </a:r>
            <a:r>
              <a:rPr lang="de-DE" sz="1700" dirty="0"/>
              <a:t> </a:t>
            </a:r>
            <a:r>
              <a:rPr lang="de-DE" sz="1700" dirty="0" err="1"/>
              <a:t>about</a:t>
            </a:r>
            <a:r>
              <a:rPr lang="de-DE" sz="1700" dirty="0"/>
              <a:t>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and </a:t>
            </a:r>
            <a:r>
              <a:rPr lang="de-DE" sz="1700" dirty="0" err="1"/>
              <a:t>component</a:t>
            </a:r>
            <a:r>
              <a:rPr lang="de-DE" sz="1700" dirty="0"/>
              <a:t> </a:t>
            </a:r>
            <a:r>
              <a:rPr lang="de-DE" sz="1700" dirty="0" err="1"/>
              <a:t>failures</a:t>
            </a:r>
            <a:r>
              <a:rPr lang="de-DE" sz="1700" dirty="0"/>
              <a:t> etc.</a:t>
            </a:r>
          </a:p>
          <a:p>
            <a:r>
              <a:rPr lang="de-DE" sz="1700" u="sng" dirty="0"/>
              <a:t>Restart Service</a:t>
            </a:r>
            <a:r>
              <a:rPr lang="de-DE" sz="1700" dirty="0"/>
              <a:t> </a:t>
            </a:r>
            <a:r>
              <a:rPr lang="de-DE" sz="1700" dirty="0" err="1"/>
              <a:t>reruns</a:t>
            </a:r>
            <a:r>
              <a:rPr lang="de-DE" sz="1700" dirty="0"/>
              <a:t> </a:t>
            </a:r>
            <a:r>
              <a:rPr lang="de-DE" sz="1700" dirty="0" err="1"/>
              <a:t>pending</a:t>
            </a:r>
            <a:r>
              <a:rPr lang="de-DE" sz="1700" dirty="0"/>
              <a:t> </a:t>
            </a:r>
            <a:r>
              <a:rPr lang="de-DE" sz="1700" dirty="0" err="1"/>
              <a:t>deployments</a:t>
            </a:r>
            <a:r>
              <a:rPr lang="de-DE" sz="1700" dirty="0"/>
              <a:t> and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synchronization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Controller</a:t>
            </a:r>
          </a:p>
          <a:p>
            <a:endParaRPr lang="de-DE" sz="1700" u="sng" dirty="0"/>
          </a:p>
          <a:p>
            <a:r>
              <a:rPr lang="de-DE" sz="1700" u="sng" dirty="0" err="1"/>
              <a:t>Cleanup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purges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, e.g.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limit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size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history</a:t>
            </a:r>
            <a:endParaRPr lang="de-DE" sz="1700" u="sng" dirty="0"/>
          </a:p>
          <a:p>
            <a:r>
              <a:rPr lang="de-DE" sz="1700" u="sng" dirty="0" err="1"/>
              <a:t>History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retrieves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r>
              <a:rPr lang="de-DE" sz="1700" dirty="0"/>
              <a:t> and logs </a:t>
            </a:r>
            <a:r>
              <a:rPr lang="de-DE" sz="1700" dirty="0" err="1"/>
              <a:t>from</a:t>
            </a:r>
            <a:r>
              <a:rPr lang="de-DE" sz="1700" dirty="0"/>
              <a:t> a Controller </a:t>
            </a:r>
            <a:r>
              <a:rPr lang="de-DE" sz="1700" dirty="0" err="1"/>
              <a:t>instance</a:t>
            </a:r>
            <a:endParaRPr lang="de-DE" sz="1700" dirty="0"/>
          </a:p>
          <a:p>
            <a:r>
              <a:rPr lang="de-DE" sz="1700" u="sng" dirty="0"/>
              <a:t>Daily Plan Service</a:t>
            </a:r>
            <a:r>
              <a:rPr lang="de-DE" sz="1700" dirty="0"/>
              <a:t>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connected</a:t>
            </a:r>
            <a:r>
              <a:rPr lang="de-DE" sz="1700" dirty="0"/>
              <a:t> Controllers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clustered Background Services</a:t>
            </a:r>
            <a:br>
              <a:rPr lang="en-IN" dirty="0"/>
            </a:b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Background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3471982" y="729313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9" y="24543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22816" y="24860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Active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JOC Cockpit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7989000" y="389313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5715587" y="390467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9116932" y="480242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6831978" y="30152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8782698" y="3332329"/>
            <a:ext cx="1309594" cy="14700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5552102" y="3332329"/>
            <a:ext cx="1279876" cy="14903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8964360" y="4527360"/>
            <a:ext cx="11204" cy="120000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feld 123">
            <a:extLst>
              <a:ext uri="{FF2B5EF4-FFF2-40B4-BE49-F238E27FC236}">
                <a16:creationId xmlns:a16="http://schemas.microsoft.com/office/drawing/2014/main" id="{B2754BF7-3A52-4C6A-8819-6904A41FDB41}"/>
              </a:ext>
            </a:extLst>
          </p:cNvPr>
          <p:cNvSpPr txBox="1"/>
          <p:nvPr/>
        </p:nvSpPr>
        <p:spPr>
          <a:xfrm>
            <a:off x="5421013" y="30520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71AF7D0E-F654-45B2-8F6A-6C4F1A7CB205}"/>
              </a:ext>
            </a:extLst>
          </p:cNvPr>
          <p:cNvSpPr txBox="1"/>
          <p:nvPr/>
        </p:nvSpPr>
        <p:spPr>
          <a:xfrm>
            <a:off x="8684595" y="30593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8205801" y="2616751"/>
            <a:ext cx="2704140" cy="3501067"/>
          </a:xfrm>
          <a:prstGeom prst="bentConnector4">
            <a:avLst>
              <a:gd name="adj1" fmla="val -8454"/>
              <a:gd name="adj2" fmla="val 99977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4576742" y="482265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6690948" y="3332328"/>
            <a:ext cx="141031" cy="5723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8782698" y="3332329"/>
            <a:ext cx="181662" cy="5608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6690947" y="4538903"/>
            <a:ext cx="0" cy="1180452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F88849BA-8220-49DD-BEB8-6CD61FBE3A8C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5552102" y="5456882"/>
            <a:ext cx="0" cy="262470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AA1D4533-A7BE-416C-87AE-8BA0DC894DCA}"/>
              </a:ext>
            </a:extLst>
          </p:cNvPr>
          <p:cNvCxnSpPr>
            <a:cxnSpLocks/>
            <a:stCxn id="70" idx="2"/>
          </p:cNvCxnSpPr>
          <p:nvPr/>
        </p:nvCxnSpPr>
        <p:spPr>
          <a:xfrm>
            <a:off x="10092292" y="5433199"/>
            <a:ext cx="0" cy="29416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hteck 83">
            <a:extLst>
              <a:ext uri="{FF2B5EF4-FFF2-40B4-BE49-F238E27FC236}">
                <a16:creationId xmlns:a16="http://schemas.microsoft.com/office/drawing/2014/main" id="{6869B5E6-76D6-4452-A0EF-0AF88C6794DF}"/>
              </a:ext>
            </a:extLst>
          </p:cNvPr>
          <p:cNvSpPr/>
          <p:nvPr/>
        </p:nvSpPr>
        <p:spPr>
          <a:xfrm>
            <a:off x="3828329" y="67215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7116A6F2-1F72-462D-AC13-6D2F3CFE46E3}"/>
              </a:ext>
            </a:extLst>
          </p:cNvPr>
          <p:cNvSpPr txBox="1"/>
          <p:nvPr/>
        </p:nvSpPr>
        <p:spPr>
          <a:xfrm>
            <a:off x="3822816" y="67532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Standby JS7 JOC Cockpit</a:t>
            </a:r>
          </a:p>
        </p:txBody>
      </p:sp>
      <p:sp>
        <p:nvSpPr>
          <p:cNvPr id="87" name="Abgerundetes Rechteck 99">
            <a:extLst>
              <a:ext uri="{FF2B5EF4-FFF2-40B4-BE49-F238E27FC236}">
                <a16:creationId xmlns:a16="http://schemas.microsoft.com/office/drawing/2014/main" id="{6DA41846-9D39-488D-9F84-16A70FCD2FD6}"/>
              </a:ext>
            </a:extLst>
          </p:cNvPr>
          <p:cNvSpPr/>
          <p:nvPr/>
        </p:nvSpPr>
        <p:spPr>
          <a:xfrm>
            <a:off x="7989000" y="8160331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9" name="Abgerundetes Rechteck 99">
            <a:extLst>
              <a:ext uri="{FF2B5EF4-FFF2-40B4-BE49-F238E27FC236}">
                <a16:creationId xmlns:a16="http://schemas.microsoft.com/office/drawing/2014/main" id="{9053939E-AAFC-45A7-910A-CCEA44CDC4D3}"/>
              </a:ext>
            </a:extLst>
          </p:cNvPr>
          <p:cNvSpPr/>
          <p:nvPr/>
        </p:nvSpPr>
        <p:spPr>
          <a:xfrm>
            <a:off x="5715587" y="817187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0" name="Abgerundetes Rechteck 99">
            <a:extLst>
              <a:ext uri="{FF2B5EF4-FFF2-40B4-BE49-F238E27FC236}">
                <a16:creationId xmlns:a16="http://schemas.microsoft.com/office/drawing/2014/main" id="{30F1E968-21AD-4C0E-BDDB-B75C6EDD92F4}"/>
              </a:ext>
            </a:extLst>
          </p:cNvPr>
          <p:cNvSpPr/>
          <p:nvPr/>
        </p:nvSpPr>
        <p:spPr>
          <a:xfrm>
            <a:off x="9116932" y="9069626"/>
            <a:ext cx="1950720" cy="630773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2" name="Abgerundetes Rechteck 99">
            <a:extLst>
              <a:ext uri="{FF2B5EF4-FFF2-40B4-BE49-F238E27FC236}">
                <a16:creationId xmlns:a16="http://schemas.microsoft.com/office/drawing/2014/main" id="{4EBE4A85-A50C-4B7E-92D9-A344B35119D6}"/>
              </a:ext>
            </a:extLst>
          </p:cNvPr>
          <p:cNvSpPr/>
          <p:nvPr/>
        </p:nvSpPr>
        <p:spPr>
          <a:xfrm>
            <a:off x="6831978" y="728241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94" name="Verbinder: gewinkelt 93">
            <a:extLst>
              <a:ext uri="{FF2B5EF4-FFF2-40B4-BE49-F238E27FC236}">
                <a16:creationId xmlns:a16="http://schemas.microsoft.com/office/drawing/2014/main" id="{AA6A645D-B2EB-47F7-A995-FA2E81146586}"/>
              </a:ext>
            </a:extLst>
          </p:cNvPr>
          <p:cNvCxnSpPr>
            <a:cxnSpLocks/>
            <a:stCxn id="92" idx="3"/>
            <a:endCxn id="90" idx="0"/>
          </p:cNvCxnSpPr>
          <p:nvPr/>
        </p:nvCxnSpPr>
        <p:spPr>
          <a:xfrm>
            <a:off x="8782698" y="7599529"/>
            <a:ext cx="1309594" cy="1470097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Verbinder: gewinkelt 95">
            <a:extLst>
              <a:ext uri="{FF2B5EF4-FFF2-40B4-BE49-F238E27FC236}">
                <a16:creationId xmlns:a16="http://schemas.microsoft.com/office/drawing/2014/main" id="{3661E790-95E0-4C5D-9618-9965B6107B6B}"/>
              </a:ext>
            </a:extLst>
          </p:cNvPr>
          <p:cNvCxnSpPr>
            <a:cxnSpLocks/>
            <a:stCxn id="92" idx="1"/>
            <a:endCxn id="106" idx="0"/>
          </p:cNvCxnSpPr>
          <p:nvPr/>
        </p:nvCxnSpPr>
        <p:spPr>
          <a:xfrm rot="10800000" flipV="1">
            <a:off x="5552102" y="7599529"/>
            <a:ext cx="1279876" cy="1490324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9C8E9652-FB5B-49CD-9BF6-58A1E26ABF80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8964360" y="8794560"/>
            <a:ext cx="11204" cy="121221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F78C9135-B957-4786-AA2E-A5182B1C4F67}"/>
              </a:ext>
            </a:extLst>
          </p:cNvPr>
          <p:cNvSpPr txBox="1"/>
          <p:nvPr/>
        </p:nvSpPr>
        <p:spPr>
          <a:xfrm>
            <a:off x="5421013" y="73192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0A26A7CB-5355-487E-A2F4-117FB0AB25D5}"/>
              </a:ext>
            </a:extLst>
          </p:cNvPr>
          <p:cNvSpPr txBox="1"/>
          <p:nvPr/>
        </p:nvSpPr>
        <p:spPr>
          <a:xfrm>
            <a:off x="8684595" y="73265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104" name="Verbinder: gewinkelt 103">
            <a:extLst>
              <a:ext uri="{FF2B5EF4-FFF2-40B4-BE49-F238E27FC236}">
                <a16:creationId xmlns:a16="http://schemas.microsoft.com/office/drawing/2014/main" id="{9A4C452A-4840-4415-B2AD-64E14DC86A2B}"/>
              </a:ext>
            </a:extLst>
          </p:cNvPr>
          <p:cNvCxnSpPr>
            <a:cxnSpLocks/>
            <a:stCxn id="92" idx="0"/>
          </p:cNvCxnSpPr>
          <p:nvPr/>
        </p:nvCxnSpPr>
        <p:spPr>
          <a:xfrm rot="16200000" flipH="1">
            <a:off x="8201718" y="6888034"/>
            <a:ext cx="2724364" cy="3513125"/>
          </a:xfrm>
          <a:prstGeom prst="bentConnector4">
            <a:avLst>
              <a:gd name="adj1" fmla="val -8391"/>
              <a:gd name="adj2" fmla="val 99942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Abgerundetes Rechteck 99">
            <a:extLst>
              <a:ext uri="{FF2B5EF4-FFF2-40B4-BE49-F238E27FC236}">
                <a16:creationId xmlns:a16="http://schemas.microsoft.com/office/drawing/2014/main" id="{D706BC3C-9A82-49B4-9903-731C659FBA46}"/>
              </a:ext>
            </a:extLst>
          </p:cNvPr>
          <p:cNvSpPr/>
          <p:nvPr/>
        </p:nvSpPr>
        <p:spPr>
          <a:xfrm>
            <a:off x="4576742" y="9089853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07" name="Verbinder: gewinkelt 106">
            <a:extLst>
              <a:ext uri="{FF2B5EF4-FFF2-40B4-BE49-F238E27FC236}">
                <a16:creationId xmlns:a16="http://schemas.microsoft.com/office/drawing/2014/main" id="{2D202A18-1794-4DB6-B5EE-E261CBB291B0}"/>
              </a:ext>
            </a:extLst>
          </p:cNvPr>
          <p:cNvCxnSpPr>
            <a:cxnSpLocks/>
            <a:stCxn id="92" idx="1"/>
            <a:endCxn id="89" idx="0"/>
          </p:cNvCxnSpPr>
          <p:nvPr/>
        </p:nvCxnSpPr>
        <p:spPr>
          <a:xfrm rot="10800000" flipV="1">
            <a:off x="6690948" y="7599528"/>
            <a:ext cx="141031" cy="572345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65F26761-BFAD-4565-BAA7-DE6B7E880534}"/>
              </a:ext>
            </a:extLst>
          </p:cNvPr>
          <p:cNvCxnSpPr>
            <a:cxnSpLocks/>
            <a:stCxn id="92" idx="3"/>
            <a:endCxn id="87" idx="0"/>
          </p:cNvCxnSpPr>
          <p:nvPr/>
        </p:nvCxnSpPr>
        <p:spPr>
          <a:xfrm>
            <a:off x="8782698" y="7599529"/>
            <a:ext cx="181662" cy="560802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>
            <a:extLst>
              <a:ext uri="{FF2B5EF4-FFF2-40B4-BE49-F238E27FC236}">
                <a16:creationId xmlns:a16="http://schemas.microsoft.com/office/drawing/2014/main" id="{612EFE1D-3243-490E-B2F8-ACF126BB23B1}"/>
              </a:ext>
            </a:extLst>
          </p:cNvPr>
          <p:cNvCxnSpPr>
            <a:cxnSpLocks/>
            <a:stCxn id="89" idx="2"/>
          </p:cNvCxnSpPr>
          <p:nvPr/>
        </p:nvCxnSpPr>
        <p:spPr>
          <a:xfrm>
            <a:off x="6690947" y="8806103"/>
            <a:ext cx="0" cy="12030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DCEFF8F9-BC6E-49E0-BEBE-64907FBBEC79}"/>
              </a:ext>
            </a:extLst>
          </p:cNvPr>
          <p:cNvCxnSpPr>
            <a:cxnSpLocks/>
            <a:stCxn id="106" idx="2"/>
          </p:cNvCxnSpPr>
          <p:nvPr/>
        </p:nvCxnSpPr>
        <p:spPr>
          <a:xfrm flipH="1">
            <a:off x="5552101" y="9724082"/>
            <a:ext cx="1" cy="28502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4F2C52B1-6208-4BA4-8D91-BE65075ADD8B}"/>
              </a:ext>
            </a:extLst>
          </p:cNvPr>
          <p:cNvCxnSpPr>
            <a:cxnSpLocks/>
            <a:stCxn id="90" idx="2"/>
          </p:cNvCxnSpPr>
          <p:nvPr/>
        </p:nvCxnSpPr>
        <p:spPr>
          <a:xfrm>
            <a:off x="10092292" y="9700399"/>
            <a:ext cx="0" cy="30870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C9C5698C-0E33-4EAC-8BB3-C3A0E70AD46C}"/>
              </a:ext>
            </a:extLst>
          </p:cNvPr>
          <p:cNvCxnSpPr>
            <a:endCxn id="103" idx="1"/>
          </p:cNvCxnSpPr>
          <p:nvPr/>
        </p:nvCxnSpPr>
        <p:spPr>
          <a:xfrm>
            <a:off x="4640580" y="5721681"/>
            <a:ext cx="9466802" cy="15714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Verbinder: gewinkelt 16">
            <a:extLst>
              <a:ext uri="{FF2B5EF4-FFF2-40B4-BE49-F238E27FC236}">
                <a16:creationId xmlns:a16="http://schemas.microsoft.com/office/drawing/2014/main" id="{44001E62-E5B0-419F-B6A9-A9391430FDD1}"/>
              </a:ext>
            </a:extLst>
          </p:cNvPr>
          <p:cNvCxnSpPr>
            <a:endCxn id="103" idx="3"/>
          </p:cNvCxnSpPr>
          <p:nvPr/>
        </p:nvCxnSpPr>
        <p:spPr>
          <a:xfrm flipV="1">
            <a:off x="4640580" y="8466730"/>
            <a:ext cx="9466802" cy="15400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Abgerundetes Rechteck 99">
            <a:extLst>
              <a:ext uri="{FF2B5EF4-FFF2-40B4-BE49-F238E27FC236}">
                <a16:creationId xmlns:a16="http://schemas.microsoft.com/office/drawing/2014/main" id="{182D28D8-ADD5-408F-890F-F060DB5A129D}"/>
              </a:ext>
            </a:extLst>
          </p:cNvPr>
          <p:cNvSpPr/>
          <p:nvPr/>
        </p:nvSpPr>
        <p:spPr>
          <a:xfrm>
            <a:off x="6850154" y="482265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25958565-9536-4BC8-B022-F765D1FEF3DC}"/>
              </a:ext>
            </a:extLst>
          </p:cNvPr>
          <p:cNvCxnSpPr>
            <a:stCxn id="71" idx="2"/>
            <a:endCxn id="113" idx="0"/>
          </p:cNvCxnSpPr>
          <p:nvPr/>
        </p:nvCxnSpPr>
        <p:spPr>
          <a:xfrm>
            <a:off x="7807338" y="3649443"/>
            <a:ext cx="18176" cy="11732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Abgerundetes Rechteck 99">
            <a:extLst>
              <a:ext uri="{FF2B5EF4-FFF2-40B4-BE49-F238E27FC236}">
                <a16:creationId xmlns:a16="http://schemas.microsoft.com/office/drawing/2014/main" id="{0B7806EF-F4AA-4579-BA5D-AF454B737433}"/>
              </a:ext>
            </a:extLst>
          </p:cNvPr>
          <p:cNvSpPr/>
          <p:nvPr/>
        </p:nvSpPr>
        <p:spPr>
          <a:xfrm>
            <a:off x="6837491" y="9089852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7E6616D-D4A0-4C83-8930-EA60B4A0AF33}"/>
              </a:ext>
            </a:extLst>
          </p:cNvPr>
          <p:cNvCxnSpPr>
            <a:stCxn id="92" idx="2"/>
            <a:endCxn id="114" idx="0"/>
          </p:cNvCxnSpPr>
          <p:nvPr/>
        </p:nvCxnSpPr>
        <p:spPr>
          <a:xfrm>
            <a:off x="7807338" y="7916643"/>
            <a:ext cx="5513" cy="1173209"/>
          </a:xfrm>
          <a:prstGeom prst="straightConnector1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417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Proxy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Controller </a:t>
            </a:r>
            <a:r>
              <a:rPr lang="de-DE" sz="1700" dirty="0" err="1"/>
              <a:t>instance</a:t>
            </a:r>
            <a:r>
              <a:rPr lang="de-DE" sz="1700" dirty="0"/>
              <a:t>, </a:t>
            </a:r>
            <a:r>
              <a:rPr lang="de-DE" sz="1700" dirty="0" err="1"/>
              <a:t>supports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and </a:t>
            </a:r>
            <a:r>
              <a:rPr lang="de-DE" sz="1700" dirty="0" err="1"/>
              <a:t>manages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messages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deploys</a:t>
            </a:r>
            <a:r>
              <a:rPr lang="de-DE" sz="1700" dirty="0"/>
              <a:t> </a:t>
            </a:r>
            <a:r>
              <a:rPr lang="de-DE" sz="1700" dirty="0" err="1"/>
              <a:t>confi</a:t>
            </a:r>
            <a:r>
              <a:rPr lang="de-DE" sz="1700" dirty="0"/>
              <a:t>- </a:t>
            </a:r>
            <a:r>
              <a:rPr lang="de-DE" sz="1700" dirty="0" err="1"/>
              <a:t>guration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r>
              <a:rPr lang="de-DE" sz="1700" dirty="0"/>
              <a:t>,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r>
              <a:rPr lang="de-DE" sz="1700" dirty="0"/>
              <a:t>The Proxy </a:t>
            </a:r>
            <a:r>
              <a:rPr lang="de-DE" sz="1700" dirty="0" err="1"/>
              <a:t>handles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operations</a:t>
            </a:r>
            <a:r>
              <a:rPr lang="de-DE" sz="1700" dirty="0"/>
              <a:t> such </a:t>
            </a:r>
            <a:r>
              <a:rPr lang="de-DE" sz="1700" dirty="0" err="1"/>
              <a:t>as</a:t>
            </a:r>
            <a:r>
              <a:rPr lang="de-DE" sz="1700" dirty="0"/>
              <a:t> </a:t>
            </a:r>
            <a:r>
              <a:rPr lang="de-DE" sz="1700" dirty="0" err="1"/>
              <a:t>cancel</a:t>
            </a:r>
            <a:r>
              <a:rPr lang="de-DE" sz="1700" dirty="0"/>
              <a:t>, </a:t>
            </a:r>
            <a:r>
              <a:rPr lang="de-DE" sz="1700" dirty="0" err="1"/>
              <a:t>suspend</a:t>
            </a:r>
            <a:r>
              <a:rPr lang="de-DE" sz="1700" dirty="0"/>
              <a:t>, </a:t>
            </a:r>
            <a:r>
              <a:rPr lang="de-DE" sz="1700" dirty="0" err="1"/>
              <a:t>resume</a:t>
            </a:r>
            <a:r>
              <a:rPr lang="de-DE" sz="1700" dirty="0"/>
              <a:t> etc.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returns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and deploy-</a:t>
            </a:r>
            <a:r>
              <a:rPr lang="de-DE" sz="1700" dirty="0" err="1"/>
              <a:t>ment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forwards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events</a:t>
            </a:r>
            <a:r>
              <a:rPr lang="de-DE" sz="1700" dirty="0"/>
              <a:t> </a:t>
            </a:r>
            <a:r>
              <a:rPr lang="de-DE" sz="1700" dirty="0" err="1"/>
              <a:t>including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and log </a:t>
            </a:r>
            <a:r>
              <a:rPr lang="de-DE" sz="1700" dirty="0" err="1"/>
              <a:t>output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Information </a:t>
            </a:r>
            <a:r>
              <a:rPr lang="de-DE" sz="1700" dirty="0" err="1"/>
              <a:t>returned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forwarded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Proxy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Event Bus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Proxy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Proxy Service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357458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0079441" y="5596829"/>
            <a:ext cx="3220487" cy="2230658"/>
          </a:xfrm>
          <a:prstGeom prst="bentConnector3">
            <a:avLst>
              <a:gd name="adj1" fmla="val 63978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7798037" y="5546283"/>
            <a:ext cx="3220687" cy="2331950"/>
          </a:xfrm>
          <a:prstGeom prst="bentConnector3">
            <a:avLst>
              <a:gd name="adj1" fmla="val 63977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446768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Background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Services</a:t>
            </a:r>
          </a:p>
        </p:txBody>
      </p: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401090" y="3220954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Web Services</a:t>
            </a:r>
          </a:p>
        </p:txBody>
      </p: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446744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416103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5376450" y="3855183"/>
            <a:ext cx="0" cy="30754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416069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416069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Primary Controller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10032378" y="3855183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59D39C28-E042-44EC-82CC-B8FE741A6562}"/>
              </a:ext>
            </a:extLst>
          </p:cNvPr>
          <p:cNvSpPr txBox="1"/>
          <p:nvPr/>
        </p:nvSpPr>
        <p:spPr>
          <a:xfrm>
            <a:off x="10728549" y="5246337"/>
            <a:ext cx="2933527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deploy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9C856540-C05C-4EAA-A900-C2CBE59D6EFB}"/>
              </a:ext>
            </a:extLst>
          </p:cNvPr>
          <p:cNvSpPr txBox="1"/>
          <p:nvPr/>
        </p:nvSpPr>
        <p:spPr>
          <a:xfrm>
            <a:off x="10698065" y="6102122"/>
            <a:ext cx="2964011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Ins="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Control: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connect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Controller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B56BF16-25FE-4773-9653-5B6A36F2A39C}"/>
              </a:ext>
            </a:extLst>
          </p:cNvPr>
          <p:cNvSpPr txBox="1"/>
          <p:nvPr/>
        </p:nvSpPr>
        <p:spPr>
          <a:xfrm>
            <a:off x="7484430" y="5284397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logs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C4B9753C-F0BF-412D-8F9B-CA1186C090B1}"/>
              </a:ext>
            </a:extLst>
          </p:cNvPr>
          <p:cNvSpPr txBox="1"/>
          <p:nvPr/>
        </p:nvSpPr>
        <p:spPr>
          <a:xfrm>
            <a:off x="7488110" y="6123598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Return: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deployment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status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11362B08-B93D-47BC-AA01-11D78EAFEE53}"/>
              </a:ext>
            </a:extLst>
          </p:cNvPr>
          <p:cNvCxnSpPr>
            <a:cxnSpLocks/>
          </p:cNvCxnSpPr>
          <p:nvPr/>
        </p:nvCxnSpPr>
        <p:spPr>
          <a:xfrm flipH="1">
            <a:off x="13870290" y="5246337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A31395A6-6B75-460A-9A87-53CAD6E00CB9}"/>
              </a:ext>
            </a:extLst>
          </p:cNvPr>
          <p:cNvCxnSpPr>
            <a:cxnSpLocks/>
          </p:cNvCxnSpPr>
          <p:nvPr/>
        </p:nvCxnSpPr>
        <p:spPr>
          <a:xfrm flipH="1">
            <a:off x="13877910" y="6138362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E4AD08A1-05A8-4B83-8FDC-68ACC7B9FA57}"/>
              </a:ext>
            </a:extLst>
          </p:cNvPr>
          <p:cNvCxnSpPr>
            <a:cxnSpLocks/>
          </p:cNvCxnSpPr>
          <p:nvPr/>
        </p:nvCxnSpPr>
        <p:spPr>
          <a:xfrm flipV="1">
            <a:off x="7300157" y="5284397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75118360-FC90-4367-9794-53AC6AA12C13}"/>
              </a:ext>
            </a:extLst>
          </p:cNvPr>
          <p:cNvCxnSpPr>
            <a:cxnSpLocks/>
          </p:cNvCxnSpPr>
          <p:nvPr/>
        </p:nvCxnSpPr>
        <p:spPr>
          <a:xfrm flipV="1">
            <a:off x="7300157" y="6123598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20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products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5"/>
            <a:ext cx="4198675" cy="2413463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18732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Cluster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87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538951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547520" y="8591845"/>
            <a:ext cx="1488311" cy="700856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2" name="Abgerundetes Rechteck 120">
            <a:extLst>
              <a:ext uri="{FF2B5EF4-FFF2-40B4-BE49-F238E27FC236}">
                <a16:creationId xmlns:a16="http://schemas.microsoft.com/office/drawing/2014/main" id="{95E99B77-2DE8-9112-B1A2-343ACD6F6E49}"/>
              </a:ext>
            </a:extLst>
          </p:cNvPr>
          <p:cNvSpPr/>
          <p:nvPr/>
        </p:nvSpPr>
        <p:spPr>
          <a:xfrm>
            <a:off x="4376357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" name="Abgerundetes Rechteck 120">
            <a:extLst>
              <a:ext uri="{FF2B5EF4-FFF2-40B4-BE49-F238E27FC236}">
                <a16:creationId xmlns:a16="http://schemas.microsoft.com/office/drawing/2014/main" id="{0FB3C1B0-C0AD-B011-2C77-143125616631}"/>
              </a:ext>
            </a:extLst>
          </p:cNvPr>
          <p:cNvSpPr/>
          <p:nvPr/>
        </p:nvSpPr>
        <p:spPr>
          <a:xfrm>
            <a:off x="4695512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6" name="Abgerundetes Rechteck 120">
            <a:extLst>
              <a:ext uri="{FF2B5EF4-FFF2-40B4-BE49-F238E27FC236}">
                <a16:creationId xmlns:a16="http://schemas.microsoft.com/office/drawing/2014/main" id="{778F545A-7EC8-E1A3-DC47-0ADCC456A926}"/>
              </a:ext>
            </a:extLst>
          </p:cNvPr>
          <p:cNvSpPr/>
          <p:nvPr/>
        </p:nvSpPr>
        <p:spPr>
          <a:xfrm>
            <a:off x="5014255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" name="Abgerundetes Rechteck 120">
            <a:extLst>
              <a:ext uri="{FF2B5EF4-FFF2-40B4-BE49-F238E27FC236}">
                <a16:creationId xmlns:a16="http://schemas.microsoft.com/office/drawing/2014/main" id="{67F58125-892C-D310-8552-A212675D266D}"/>
              </a:ext>
            </a:extLst>
          </p:cNvPr>
          <p:cNvSpPr/>
          <p:nvPr/>
        </p:nvSpPr>
        <p:spPr>
          <a:xfrm>
            <a:off x="6794790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" name="Abgerundetes Rechteck 120">
            <a:extLst>
              <a:ext uri="{FF2B5EF4-FFF2-40B4-BE49-F238E27FC236}">
                <a16:creationId xmlns:a16="http://schemas.microsoft.com/office/drawing/2014/main" id="{5E41FFD0-85DB-EDB2-510E-5992D93C7D7F}"/>
              </a:ext>
            </a:extLst>
          </p:cNvPr>
          <p:cNvSpPr/>
          <p:nvPr/>
        </p:nvSpPr>
        <p:spPr>
          <a:xfrm>
            <a:off x="6210074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" name="Abgerundetes Rechteck 120">
            <a:extLst>
              <a:ext uri="{FF2B5EF4-FFF2-40B4-BE49-F238E27FC236}">
                <a16:creationId xmlns:a16="http://schemas.microsoft.com/office/drawing/2014/main" id="{94F2A4DD-677F-58F4-876E-AFE214C64AEA}"/>
              </a:ext>
            </a:extLst>
          </p:cNvPr>
          <p:cNvSpPr/>
          <p:nvPr/>
        </p:nvSpPr>
        <p:spPr>
          <a:xfrm>
            <a:off x="7376812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" name="Gewinkelte Verbindung 38">
            <a:extLst>
              <a:ext uri="{FF2B5EF4-FFF2-40B4-BE49-F238E27FC236}">
                <a16:creationId xmlns:a16="http://schemas.microsoft.com/office/drawing/2014/main" id="{8D7BAC7B-4011-029A-D92C-847E8CE75766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>
            <a:off x="7714102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24C22C3-8CF7-13E2-F001-63D42BE86E5F}"/>
              </a:ext>
            </a:extLst>
          </p:cNvPr>
          <p:cNvCxnSpPr>
            <a:cxnSpLocks/>
            <a:stCxn id="9" idx="1"/>
            <a:endCxn id="8" idx="3"/>
          </p:cNvCxnSpPr>
          <p:nvPr/>
        </p:nvCxnSpPr>
        <p:spPr>
          <a:xfrm flipH="1">
            <a:off x="7129386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winkelte Verbindung 38">
            <a:extLst>
              <a:ext uri="{FF2B5EF4-FFF2-40B4-BE49-F238E27FC236}">
                <a16:creationId xmlns:a16="http://schemas.microsoft.com/office/drawing/2014/main" id="{8EDE6778-0465-A97B-27D1-7F40D922783E}"/>
              </a:ext>
            </a:extLst>
          </p:cNvPr>
          <p:cNvCxnSpPr>
            <a:cxnSpLocks/>
            <a:stCxn id="7" idx="1"/>
            <a:endCxn id="8" idx="0"/>
          </p:cNvCxnSpPr>
          <p:nvPr/>
        </p:nvCxnSpPr>
        <p:spPr>
          <a:xfrm rot="10800000" flipV="1">
            <a:off x="6669730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192EBD2-4A43-3F37-5B57-E49B21669150}"/>
              </a:ext>
            </a:extLst>
          </p:cNvPr>
          <p:cNvCxnSpPr>
            <a:cxnSpLocks/>
            <a:stCxn id="106" idx="3"/>
            <a:endCxn id="110" idx="1"/>
          </p:cNvCxnSpPr>
          <p:nvPr/>
        </p:nvCxnSpPr>
        <p:spPr>
          <a:xfrm>
            <a:off x="6027262" y="8942273"/>
            <a:ext cx="520258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05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Workflows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Workflows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95768" cy="8001000"/>
          </a:xfrm>
        </p:spPr>
        <p:txBody>
          <a:bodyPr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&amp; </a:t>
            </a:r>
            <a:r>
              <a:rPr lang="de-DE" dirty="0" err="1"/>
              <a:t>jobs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deployed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JOC Cockpit </a:t>
            </a:r>
            <a:r>
              <a:rPr lang="de-DE" dirty="0" err="1"/>
              <a:t>receives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in </a:t>
            </a:r>
            <a:r>
              <a:rPr lang="de-DE" dirty="0" err="1"/>
              <a:t>near</a:t>
            </a:r>
            <a:r>
              <a:rPr lang="de-DE" dirty="0"/>
              <a:t> real-time</a:t>
            </a:r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checks</a:t>
            </a:r>
            <a:r>
              <a:rPr lang="de-DE" dirty="0"/>
              <a:t> and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/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/ on </a:t>
            </a:r>
            <a:r>
              <a:rPr lang="de-DE" dirty="0" err="1"/>
              <a:t>demand</a:t>
            </a:r>
            <a:r>
              <a:rPr lang="de-DE" dirty="0"/>
              <a:t>:</a:t>
            </a:r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</a:t>
            </a:r>
            <a:r>
              <a:rPr lang="de-DE" dirty="0"/>
              <a:t> in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scope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</a:t>
            </a:r>
          </a:p>
          <a:p>
            <a:pPr marL="288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any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events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completing</a:t>
            </a:r>
            <a:r>
              <a:rPr lang="de-DE" dirty="0"/>
              <a:t> a </a:t>
            </a:r>
            <a:r>
              <a:rPr lang="de-DE" dirty="0" err="1"/>
              <a:t>task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5" y="6286795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57905" y="6314744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2437615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57905" y="4170089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5" y="4096212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/ Deploy: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4" y="2156575"/>
            <a:ext cx="2437615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Inventory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57905" y="8476100"/>
            <a:ext cx="1962835" cy="781752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log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6067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4468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Orders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Orders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orders</a:t>
            </a:r>
            <a:r>
              <a:rPr lang="de-DE" dirty="0"/>
              <a:t> on </a:t>
            </a:r>
            <a:r>
              <a:rPr lang="de-DE" dirty="0" err="1"/>
              <a:t>demand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Orders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submitted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orders</a:t>
            </a:r>
            <a:r>
              <a:rPr lang="de-DE" dirty="0"/>
              <a:t> on </a:t>
            </a:r>
            <a:r>
              <a:rPr lang="de-DE" dirty="0" err="1"/>
              <a:t>demand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/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/ on </a:t>
            </a:r>
            <a:r>
              <a:rPr lang="de-DE" dirty="0" err="1"/>
              <a:t>demand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watch</a:t>
            </a:r>
            <a:r>
              <a:rPr lang="de-DE" dirty="0"/>
              <a:t> </a:t>
            </a:r>
            <a:r>
              <a:rPr lang="de-DE" dirty="0" err="1"/>
              <a:t>directories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incoming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and </a:t>
            </a: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orders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handle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workflow</a:t>
            </a:r>
            <a:r>
              <a:rPr lang="de-DE" dirty="0"/>
              <a:t> and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workflows</a:t>
            </a:r>
            <a:r>
              <a:rPr lang="de-DE" dirty="0"/>
              <a:t> in parallel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4" y="6286795"/>
            <a:ext cx="337520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demand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68915" y="6314744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3375200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demand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68915" y="4170089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3" y="4096212"/>
            <a:ext cx="3375195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on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demand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4" y="2156575"/>
            <a:ext cx="3375193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Inventory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demand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68915" y="8476100"/>
            <a:ext cx="1951825" cy="1040285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9584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CA485AD9-583D-4CBD-A9C5-2251BF8308A9}"/>
              </a:ext>
            </a:extLst>
          </p:cNvPr>
          <p:cNvSpPr/>
          <p:nvPr/>
        </p:nvSpPr>
        <p:spPr>
          <a:xfrm>
            <a:off x="4392850" y="9759592"/>
            <a:ext cx="1742540" cy="641708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File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Watching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4" name="Verbinder: gewinkelt 3">
            <a:extLst>
              <a:ext uri="{FF2B5EF4-FFF2-40B4-BE49-F238E27FC236}">
                <a16:creationId xmlns:a16="http://schemas.microsoft.com/office/drawing/2014/main" id="{6533BE5D-7896-498C-863E-068F90E828A3}"/>
              </a:ext>
            </a:extLst>
          </p:cNvPr>
          <p:cNvCxnSpPr>
            <a:stCxn id="33" idx="1"/>
            <a:endCxn id="55" idx="6"/>
          </p:cNvCxnSpPr>
          <p:nvPr/>
        </p:nvCxnSpPr>
        <p:spPr>
          <a:xfrm rot="10800000" flipV="1">
            <a:off x="6135391" y="8867200"/>
            <a:ext cx="539763" cy="1213246"/>
          </a:xfrm>
          <a:prstGeom prst="bentConnector3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B49F22F7-213D-449B-8982-28085469E6BE}"/>
              </a:ext>
            </a:extLst>
          </p:cNvPr>
          <p:cNvSpPr txBox="1"/>
          <p:nvPr/>
        </p:nvSpPr>
        <p:spPr>
          <a:xfrm>
            <a:off x="11773684" y="9433139"/>
            <a:ext cx="3375193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Perform: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watching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directories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add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file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0304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JOC Cockpit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synchronizes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702305" y="295011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2950117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800" b="1" dirty="0">
                <a:solidFill>
                  <a:prstClr val="white"/>
                </a:solidFill>
                <a:latin typeface="Arial"/>
              </a:rPr>
            </a:br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2377144"/>
            <a:ext cx="11366280" cy="217863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2395040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84" name="Gewinkelte Verbindung 83"/>
          <p:cNvCxnSpPr>
            <a:cxnSpLocks/>
            <a:stCxn id="31" idx="2"/>
          </p:cNvCxnSpPr>
          <p:nvPr/>
        </p:nvCxnSpPr>
        <p:spPr>
          <a:xfrm rot="16200000" flipH="1">
            <a:off x="9414756" y="4264585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2"/>
          </p:cNvCxnSpPr>
          <p:nvPr/>
        </p:nvCxnSpPr>
        <p:spPr>
          <a:xfrm>
            <a:off x="6335192" y="4001677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296887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13000913" y="4020431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AE2C7DB9-7C41-CCE3-87B5-D4BE7FC1B0E1}"/>
              </a:ext>
            </a:extLst>
          </p:cNvPr>
          <p:cNvSpPr/>
          <p:nvPr/>
        </p:nvSpPr>
        <p:spPr>
          <a:xfrm>
            <a:off x="6293451" y="700442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1" name="Zylinder 10">
            <a:extLst>
              <a:ext uri="{FF2B5EF4-FFF2-40B4-BE49-F238E27FC236}">
                <a16:creationId xmlns:a16="http://schemas.microsoft.com/office/drawing/2014/main" id="{2D1523B9-384B-ACB1-C2AB-EF7D3264C23E}"/>
              </a:ext>
            </a:extLst>
          </p:cNvPr>
          <p:cNvSpPr>
            <a:spLocks noChangeAspect="1"/>
          </p:cNvSpPr>
          <p:nvPr/>
        </p:nvSpPr>
        <p:spPr>
          <a:xfrm>
            <a:off x="4395440" y="70821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1669941-C48C-849C-481D-2D515E81864A}"/>
              </a:ext>
            </a:extLst>
          </p:cNvPr>
          <p:cNvSpPr/>
          <p:nvPr/>
        </p:nvSpPr>
        <p:spPr>
          <a:xfrm>
            <a:off x="3978444" y="629719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FAF3588-8943-3A27-1FB9-B684CDAF5DCD}"/>
              </a:ext>
            </a:extLst>
          </p:cNvPr>
          <p:cNvSpPr txBox="1"/>
          <p:nvPr/>
        </p:nvSpPr>
        <p:spPr>
          <a:xfrm>
            <a:off x="3759117" y="6285943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4583C42-A16B-551A-F2BF-8C46A8B66270}"/>
              </a:ext>
            </a:extLst>
          </p:cNvPr>
          <p:cNvCxnSpPr>
            <a:cxnSpLocks/>
            <a:stCxn id="10" idx="1"/>
            <a:endCxn id="11" idx="4"/>
          </p:cNvCxnSpPr>
          <p:nvPr/>
        </p:nvCxnSpPr>
        <p:spPr>
          <a:xfrm flipH="1">
            <a:off x="5264120" y="753020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bgerundetes Rechteck 31">
            <a:extLst>
              <a:ext uri="{FF2B5EF4-FFF2-40B4-BE49-F238E27FC236}">
                <a16:creationId xmlns:a16="http://schemas.microsoft.com/office/drawing/2014/main" id="{393C4275-919D-FB7A-D81A-59A38B1DE2AB}"/>
              </a:ext>
            </a:extLst>
          </p:cNvPr>
          <p:cNvSpPr/>
          <p:nvPr/>
        </p:nvSpPr>
        <p:spPr>
          <a:xfrm>
            <a:off x="11016146" y="700442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7" name="Zylinder 16">
            <a:extLst>
              <a:ext uri="{FF2B5EF4-FFF2-40B4-BE49-F238E27FC236}">
                <a16:creationId xmlns:a16="http://schemas.microsoft.com/office/drawing/2014/main" id="{17EB0CB3-50D3-83C3-D3EA-4C18CAACE602}"/>
              </a:ext>
            </a:extLst>
          </p:cNvPr>
          <p:cNvSpPr>
            <a:spLocks noChangeAspect="1"/>
          </p:cNvSpPr>
          <p:nvPr/>
        </p:nvSpPr>
        <p:spPr>
          <a:xfrm>
            <a:off x="14120904" y="709934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43B31BE-A04C-0279-CAF1-345C691B62CD}"/>
              </a:ext>
            </a:extLst>
          </p:cNvPr>
          <p:cNvCxnSpPr>
            <a:cxnSpLocks/>
            <a:stCxn id="16" idx="3"/>
            <a:endCxn id="17" idx="2"/>
          </p:cNvCxnSpPr>
          <p:nvPr/>
        </p:nvCxnSpPr>
        <p:spPr>
          <a:xfrm>
            <a:off x="12966866" y="753020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E8520B-CDAD-1F71-BD2C-00F095AAF7A3}"/>
              </a:ext>
            </a:extLst>
          </p:cNvPr>
          <p:cNvCxnSpPr>
            <a:stCxn id="10" idx="0"/>
            <a:endCxn id="16" idx="0"/>
          </p:cNvCxnSpPr>
          <p:nvPr/>
        </p:nvCxnSpPr>
        <p:spPr>
          <a:xfrm rot="5400000" flipH="1" flipV="1">
            <a:off x="9630158" y="4643079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1775DBEB-E221-3E2B-F9F5-CEB2E75931C8}"/>
              </a:ext>
            </a:extLst>
          </p:cNvPr>
          <p:cNvCxnSpPr>
            <a:stCxn id="16" idx="2"/>
            <a:endCxn id="10" idx="2"/>
          </p:cNvCxnSpPr>
          <p:nvPr/>
        </p:nvCxnSpPr>
        <p:spPr>
          <a:xfrm rot="5400000">
            <a:off x="9630159" y="5694639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9D0C45B6-FDED-8FEF-E771-DBA79684C96F}"/>
              </a:ext>
            </a:extLst>
          </p:cNvPr>
          <p:cNvSpPr txBox="1"/>
          <p:nvPr/>
        </p:nvSpPr>
        <p:spPr>
          <a:xfrm>
            <a:off x="7279384" y="8106792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01940B4-F249-E972-D222-76DAADA41278}"/>
              </a:ext>
            </a:extLst>
          </p:cNvPr>
          <p:cNvSpPr txBox="1"/>
          <p:nvPr/>
        </p:nvSpPr>
        <p:spPr>
          <a:xfrm>
            <a:off x="7279384" y="6679213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589DD96-80C7-1DA0-8CB4-C7E4C7024048}"/>
              </a:ext>
            </a:extLst>
          </p:cNvPr>
          <p:cNvSpPr txBox="1"/>
          <p:nvPr/>
        </p:nvSpPr>
        <p:spPr>
          <a:xfrm>
            <a:off x="5431528" y="720495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CFE012D-CE08-7C32-E2F9-8DBA60C3E2EA}"/>
              </a:ext>
            </a:extLst>
          </p:cNvPr>
          <p:cNvSpPr txBox="1"/>
          <p:nvPr/>
        </p:nvSpPr>
        <p:spPr>
          <a:xfrm>
            <a:off x="13082008" y="721680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D04EBFF-90FB-ADBA-E31C-30702D57B996}"/>
              </a:ext>
            </a:extLst>
          </p:cNvPr>
          <p:cNvSpPr/>
          <p:nvPr/>
        </p:nvSpPr>
        <p:spPr>
          <a:xfrm>
            <a:off x="9010761" y="7194310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9771E5F7-0E67-2764-30FF-983D80BF8BA3}"/>
              </a:ext>
            </a:extLst>
          </p:cNvPr>
          <p:cNvCxnSpPr>
            <a:cxnSpLocks/>
          </p:cNvCxnSpPr>
          <p:nvPr/>
        </p:nvCxnSpPr>
        <p:spPr>
          <a:xfrm rot="5400000">
            <a:off x="6559682" y="4862416"/>
            <a:ext cx="2468018" cy="1817228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0EC3E49B-E76E-7A04-D5E5-1EA5B525D1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232586" y="4849066"/>
            <a:ext cx="2467403" cy="1843311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77A4DA2D-7330-8BDC-69B4-83BDE200E034}"/>
              </a:ext>
            </a:extLst>
          </p:cNvPr>
          <p:cNvSpPr txBox="1"/>
          <p:nvPr/>
        </p:nvSpPr>
        <p:spPr>
          <a:xfrm>
            <a:off x="4004006" y="4937855"/>
            <a:ext cx="2198015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JOC Cockpit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1817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an Agent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synchronizes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318117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738590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551581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656947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325889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289135" y="871145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5909539" y="8711457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451041" y="8439023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cxnSpLocks/>
          </p:cNvCxnSpPr>
          <p:nvPr/>
        </p:nvCxnSpPr>
        <p:spPr>
          <a:xfrm flipH="1">
            <a:off x="6620202" y="4251784"/>
            <a:ext cx="1" cy="153391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2473938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6335192" y="8176115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3706954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318117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32760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3706954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81982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187138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476AB256-17AF-49D6-96D8-30B60077FB55}"/>
              </a:ext>
            </a:extLst>
          </p:cNvPr>
          <p:cNvSpPr txBox="1"/>
          <p:nvPr/>
        </p:nvSpPr>
        <p:spPr>
          <a:xfrm>
            <a:off x="7279384" y="428354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D7C1A425-31AE-49CA-8A04-5572D6E48046}"/>
              </a:ext>
            </a:extLst>
          </p:cNvPr>
          <p:cNvSpPr txBox="1"/>
          <p:nvPr/>
        </p:nvSpPr>
        <p:spPr>
          <a:xfrm>
            <a:off x="7279384" y="285596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338170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339355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CDDC1B47-AC45-4A7F-9ACD-8EB6545F25EC}"/>
              </a:ext>
            </a:extLst>
          </p:cNvPr>
          <p:cNvSpPr/>
          <p:nvPr/>
        </p:nvSpPr>
        <p:spPr>
          <a:xfrm>
            <a:off x="9010761" y="3371058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714330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34861CE6-7911-4B0E-9F3F-48278D2F03BF}"/>
              </a:ext>
            </a:extLst>
          </p:cNvPr>
          <p:cNvSpPr>
            <a:spLocks noChangeAspect="1"/>
          </p:cNvSpPr>
          <p:nvPr/>
        </p:nvSpPr>
        <p:spPr>
          <a:xfrm>
            <a:off x="12575260" y="873021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stCxn id="64" idx="2"/>
            <a:endCxn id="65" idx="1"/>
          </p:cNvCxnSpPr>
          <p:nvPr/>
        </p:nvCxnSpPr>
        <p:spPr>
          <a:xfrm>
            <a:off x="13000913" y="8194869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C7898F9-27AD-4D15-A8B6-D8820276DB93}"/>
              </a:ext>
            </a:extLst>
          </p:cNvPr>
          <p:cNvCxnSpPr>
            <a:cxnSpLocks/>
          </p:cNvCxnSpPr>
          <p:nvPr/>
        </p:nvCxnSpPr>
        <p:spPr>
          <a:xfrm>
            <a:off x="6293451" y="5813000"/>
            <a:ext cx="7795366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B66EE35B-0E03-42CE-B78F-8A0F09EBE5C9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6335192" y="5804980"/>
            <a:ext cx="0" cy="131957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7BD94CDE-5013-4E01-8273-4851B44E87DE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9713950" y="5735626"/>
            <a:ext cx="0" cy="138892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204DE4AC-9BB0-496C-8EC8-C5023CAE3E91}"/>
              </a:ext>
            </a:extLst>
          </p:cNvPr>
          <p:cNvCxnSpPr>
            <a:cxnSpLocks/>
            <a:endCxn id="64" idx="0"/>
          </p:cNvCxnSpPr>
          <p:nvPr/>
        </p:nvCxnSpPr>
        <p:spPr>
          <a:xfrm flipH="1">
            <a:off x="13000913" y="5813000"/>
            <a:ext cx="8687" cy="133030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9EEF60D0-BFC5-427B-B721-F750819FA686}"/>
              </a:ext>
            </a:extLst>
          </p:cNvPr>
          <p:cNvCxnSpPr>
            <a:cxnSpLocks/>
          </p:cNvCxnSpPr>
          <p:nvPr/>
        </p:nvCxnSpPr>
        <p:spPr>
          <a:xfrm flipH="1">
            <a:off x="12703106" y="4239084"/>
            <a:ext cx="3163" cy="155787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E0B75D84-0C2D-442A-9A4C-040D8123A32B}"/>
              </a:ext>
            </a:extLst>
          </p:cNvPr>
          <p:cNvCxnSpPr>
            <a:endCxn id="31" idx="0"/>
          </p:cNvCxnSpPr>
          <p:nvPr/>
        </p:nvCxnSpPr>
        <p:spPr>
          <a:xfrm rot="16200000" flipH="1">
            <a:off x="6878019" y="4288623"/>
            <a:ext cx="2928455" cy="2743408"/>
          </a:xfrm>
          <a:prstGeom prst="bentConnector3">
            <a:avLst>
              <a:gd name="adj1" fmla="val 39432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Verbinder: gewinkelt 77">
            <a:extLst>
              <a:ext uri="{FF2B5EF4-FFF2-40B4-BE49-F238E27FC236}">
                <a16:creationId xmlns:a16="http://schemas.microsoft.com/office/drawing/2014/main" id="{99CE5231-9F0C-4A00-948D-318A67EC35C8}"/>
              </a:ext>
            </a:extLst>
          </p:cNvPr>
          <p:cNvCxnSpPr>
            <a:endCxn id="31" idx="0"/>
          </p:cNvCxnSpPr>
          <p:nvPr/>
        </p:nvCxnSpPr>
        <p:spPr>
          <a:xfrm rot="5400000">
            <a:off x="9543846" y="4366204"/>
            <a:ext cx="2928456" cy="2588247"/>
          </a:xfrm>
          <a:prstGeom prst="bentConnector3">
            <a:avLst>
              <a:gd name="adj1" fmla="val 39424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6779D119-B358-9E3B-330D-0C76250A6B6B}"/>
              </a:ext>
            </a:extLst>
          </p:cNvPr>
          <p:cNvSpPr txBox="1"/>
          <p:nvPr/>
        </p:nvSpPr>
        <p:spPr>
          <a:xfrm>
            <a:off x="3789741" y="5253445"/>
            <a:ext cx="2263904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Single Agent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No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859183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Integration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Integration </a:t>
            </a:r>
            <a:r>
              <a:rPr lang="de-DE" dirty="0" err="1"/>
              <a:t>with</a:t>
            </a:r>
            <a:r>
              <a:rPr lang="de-DE" dirty="0"/>
              <a:t> JOC Cockpit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2" y="2400300"/>
            <a:ext cx="3178543" cy="8001000"/>
          </a:xfrm>
        </p:spPr>
        <p:txBody>
          <a:bodyPr/>
          <a:lstStyle/>
          <a:p>
            <a:r>
              <a:rPr lang="de-DE" b="1" dirty="0"/>
              <a:t>Controller Journal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Journal </a:t>
            </a:r>
            <a:r>
              <a:rPr lang="de-DE" dirty="0" err="1"/>
              <a:t>holds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such </a:t>
            </a:r>
            <a:r>
              <a:rPr lang="de-DE" dirty="0" err="1"/>
              <a:t>as</a:t>
            </a:r>
            <a:r>
              <a:rPr lang="de-DE" dirty="0"/>
              <a:t> 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Such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synchronized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b="1" dirty="0" err="1"/>
              <a:t>History</a:t>
            </a:r>
            <a:r>
              <a:rPr lang="de-DE" b="1" dirty="0"/>
              <a:t>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History</a:t>
            </a:r>
            <a:r>
              <a:rPr lang="de-DE" dirty="0"/>
              <a:t> Service </a:t>
            </a:r>
            <a:r>
              <a:rPr lang="de-DE" dirty="0" err="1"/>
              <a:t>subscribes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Having </a:t>
            </a:r>
            <a:r>
              <a:rPr lang="de-DE" dirty="0" err="1"/>
              <a:t>received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</a:t>
            </a:r>
            <a:r>
              <a:rPr lang="de-DE" dirty="0" err="1"/>
              <a:t>having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GUI and </a:t>
            </a:r>
            <a:r>
              <a:rPr lang="de-DE" dirty="0" err="1"/>
              <a:t>instructs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to</a:t>
            </a:r>
            <a:r>
              <a:rPr lang="de-DE" dirty="0"/>
              <a:t> release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Controller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originally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after </a:t>
            </a:r>
            <a:r>
              <a:rPr lang="de-DE" dirty="0" err="1"/>
              <a:t>receipt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originating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instructions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removed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released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History</a:t>
            </a:r>
            <a:r>
              <a:rPr lang="de-DE" dirty="0"/>
              <a:t>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Journal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grow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, but will </a:t>
            </a:r>
            <a:r>
              <a:rPr lang="de-DE" dirty="0" err="1"/>
              <a:t>shrink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comple-ted</a:t>
            </a:r>
            <a:r>
              <a:rPr lang="de-DE" dirty="0"/>
              <a:t> and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released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768986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77675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24" name="Rechteck 123"/>
          <p:cNvSpPr/>
          <p:nvPr/>
        </p:nvSpPr>
        <p:spPr>
          <a:xfrm>
            <a:off x="3978444" y="6741540"/>
            <a:ext cx="11394906" cy="300034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998269" y="6753328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11501" marR="0" lvl="0" indent="-211501" algn="l" defTabSz="282001" eaLnBrk="0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 kumimoji="0" sz="1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defRPr>
            </a:lvl1pPr>
          </a:lstStyle>
          <a:p>
            <a:r>
              <a:rPr lang="de-DE" dirty="0"/>
              <a:t>Controller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8215644"/>
            <a:ext cx="1029331" cy="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768986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778477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8215644"/>
            <a:ext cx="1154038" cy="17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532851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638007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789039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790224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673F6EAD-396A-424C-892F-AC84575954B3}"/>
              </a:ext>
            </a:extLst>
          </p:cNvPr>
          <p:cNvSpPr txBox="1"/>
          <p:nvPr/>
        </p:nvSpPr>
        <p:spPr>
          <a:xfrm>
            <a:off x="5934658" y="318894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98" name="Abgerundetes Rechteck 39">
            <a:extLst>
              <a:ext uri="{FF2B5EF4-FFF2-40B4-BE49-F238E27FC236}">
                <a16:creationId xmlns:a16="http://schemas.microsoft.com/office/drawing/2014/main" id="{446497A0-2CAA-4DB2-A165-1F71EADEC83F}"/>
              </a:ext>
            </a:extLst>
          </p:cNvPr>
          <p:cNvSpPr/>
          <p:nvPr/>
        </p:nvSpPr>
        <p:spPr>
          <a:xfrm>
            <a:off x="13073205" y="237527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BE870212-11B0-4EFE-8712-5B893B956C92}"/>
              </a:ext>
            </a:extLst>
          </p:cNvPr>
          <p:cNvSpPr/>
          <p:nvPr/>
        </p:nvSpPr>
        <p:spPr>
          <a:xfrm>
            <a:off x="3978443" y="2000432"/>
            <a:ext cx="11394907" cy="405358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9E8CA584-12DC-4A9A-B1D1-9D85C6A17F4A}"/>
              </a:ext>
            </a:extLst>
          </p:cNvPr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E5800089-11AA-44EB-80E0-A5F648ED5DC7}"/>
              </a:ext>
            </a:extLst>
          </p:cNvPr>
          <p:cNvCxnSpPr>
            <a:cxnSpLocks/>
            <a:stCxn id="103" idx="0"/>
            <a:endCxn id="98" idx="2"/>
          </p:cNvCxnSpPr>
          <p:nvPr/>
        </p:nvCxnSpPr>
        <p:spPr>
          <a:xfrm flipH="1" flipV="1">
            <a:off x="14048565" y="3426831"/>
            <a:ext cx="1" cy="341910"/>
          </a:xfrm>
          <a:prstGeom prst="straightConnector1">
            <a:avLst/>
          </a:prstGeom>
          <a:ln w="5080">
            <a:solidFill>
              <a:srgbClr val="00B05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Ellipse 102">
            <a:extLst>
              <a:ext uri="{FF2B5EF4-FFF2-40B4-BE49-F238E27FC236}">
                <a16:creationId xmlns:a16="http://schemas.microsoft.com/office/drawing/2014/main" id="{A8704A21-F2FE-4D35-BDB8-8C0358AA08F2}"/>
              </a:ext>
            </a:extLst>
          </p:cNvPr>
          <p:cNvSpPr/>
          <p:nvPr/>
        </p:nvSpPr>
        <p:spPr>
          <a:xfrm>
            <a:off x="12846390" y="376874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104" name="Abgerundetes Rechteck 99">
            <a:extLst>
              <a:ext uri="{FF2B5EF4-FFF2-40B4-BE49-F238E27FC236}">
                <a16:creationId xmlns:a16="http://schemas.microsoft.com/office/drawing/2014/main" id="{BA937985-B42F-4746-887E-824985975418}"/>
              </a:ext>
            </a:extLst>
          </p:cNvPr>
          <p:cNvSpPr/>
          <p:nvPr/>
        </p:nvSpPr>
        <p:spPr>
          <a:xfrm>
            <a:off x="5618178" y="5012097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Zylinder 109">
            <a:extLst>
              <a:ext uri="{FF2B5EF4-FFF2-40B4-BE49-F238E27FC236}">
                <a16:creationId xmlns:a16="http://schemas.microsoft.com/office/drawing/2014/main" id="{9BE5CBA2-96A4-498E-A660-9F9BFC3ABD5A}"/>
              </a:ext>
            </a:extLst>
          </p:cNvPr>
          <p:cNvSpPr>
            <a:spLocks noChangeAspect="1"/>
          </p:cNvSpPr>
          <p:nvPr/>
        </p:nvSpPr>
        <p:spPr>
          <a:xfrm>
            <a:off x="4662266" y="294508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2" name="Abgerundetes Rechteck 99">
            <a:extLst>
              <a:ext uri="{FF2B5EF4-FFF2-40B4-BE49-F238E27FC236}">
                <a16:creationId xmlns:a16="http://schemas.microsoft.com/office/drawing/2014/main" id="{FA5C3084-C75A-48ED-AF3D-79763B7E3938}"/>
              </a:ext>
            </a:extLst>
          </p:cNvPr>
          <p:cNvSpPr/>
          <p:nvPr/>
        </p:nvSpPr>
        <p:spPr>
          <a:xfrm>
            <a:off x="8164192" y="409256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A87BD5C2-A995-4D94-BA91-E10F823A0482}"/>
              </a:ext>
            </a:extLst>
          </p:cNvPr>
          <p:cNvCxnSpPr>
            <a:cxnSpLocks/>
            <a:stCxn id="122" idx="3"/>
            <a:endCxn id="136" idx="1"/>
          </p:cNvCxnSpPr>
          <p:nvPr/>
        </p:nvCxnSpPr>
        <p:spPr>
          <a:xfrm>
            <a:off x="10114912" y="4409677"/>
            <a:ext cx="384862" cy="5130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Verbinder: gewinkelt 90">
            <a:extLst>
              <a:ext uri="{FF2B5EF4-FFF2-40B4-BE49-F238E27FC236}">
                <a16:creationId xmlns:a16="http://schemas.microsoft.com/office/drawing/2014/main" id="{6FC3A643-F3B0-44CA-85B3-43F42EDA1B5E}"/>
              </a:ext>
            </a:extLst>
          </p:cNvPr>
          <p:cNvCxnSpPr>
            <a:stCxn id="122" idx="1"/>
            <a:endCxn id="104" idx="0"/>
          </p:cNvCxnSpPr>
          <p:nvPr/>
        </p:nvCxnSpPr>
        <p:spPr>
          <a:xfrm rot="10800000" flipV="1">
            <a:off x="6593538" y="4409677"/>
            <a:ext cx="1570654" cy="602420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9D31091F-4B01-497E-B25E-2AF99B5A44ED}"/>
              </a:ext>
            </a:extLst>
          </p:cNvPr>
          <p:cNvCxnSpPr>
            <a:stCxn id="122" idx="0"/>
            <a:endCxn id="110" idx="4"/>
          </p:cNvCxnSpPr>
          <p:nvPr/>
        </p:nvCxnSpPr>
        <p:spPr>
          <a:xfrm rot="16200000" flipV="1">
            <a:off x="7204992" y="2158002"/>
            <a:ext cx="550074" cy="3319046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>
            <a:extLst>
              <a:ext uri="{FF2B5EF4-FFF2-40B4-BE49-F238E27FC236}">
                <a16:creationId xmlns:a16="http://schemas.microsoft.com/office/drawing/2014/main" id="{0E447FE5-6C94-4427-8CC6-F1C42B783462}"/>
              </a:ext>
            </a:extLst>
          </p:cNvPr>
          <p:cNvCxnSpPr>
            <a:cxnSpLocks/>
            <a:stCxn id="104" idx="2"/>
          </p:cNvCxnSpPr>
          <p:nvPr/>
        </p:nvCxnSpPr>
        <p:spPr>
          <a:xfrm>
            <a:off x="6593538" y="5646326"/>
            <a:ext cx="14308" cy="203718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id="{D834515E-B6E5-4F82-A310-B79B41EC33F7}"/>
              </a:ext>
            </a:extLst>
          </p:cNvPr>
          <p:cNvSpPr txBox="1"/>
          <p:nvPr/>
        </p:nvSpPr>
        <p:spPr>
          <a:xfrm>
            <a:off x="5324442" y="8239738"/>
            <a:ext cx="981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3F439DA4-AF7F-4C85-B0FB-C50E638093EF}"/>
              </a:ext>
            </a:extLst>
          </p:cNvPr>
          <p:cNvSpPr txBox="1"/>
          <p:nvPr/>
        </p:nvSpPr>
        <p:spPr>
          <a:xfrm>
            <a:off x="13037436" y="8223458"/>
            <a:ext cx="102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E50428F1-1411-4AB3-8A8C-AE8EB18F8E11}"/>
              </a:ext>
            </a:extLst>
          </p:cNvPr>
          <p:cNvSpPr txBox="1"/>
          <p:nvPr/>
        </p:nvSpPr>
        <p:spPr>
          <a:xfrm>
            <a:off x="7279384" y="704812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C2DD7AE1-C667-41E8-A861-ECC0EBD7BB7C}"/>
              </a:ext>
            </a:extLst>
          </p:cNvPr>
          <p:cNvSpPr txBox="1"/>
          <p:nvPr/>
        </p:nvSpPr>
        <p:spPr>
          <a:xfrm>
            <a:off x="7279384" y="913688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F8DA2355-B5FA-49B5-9174-E3F9BCAC5107}"/>
              </a:ext>
            </a:extLst>
          </p:cNvPr>
          <p:cNvSpPr txBox="1"/>
          <p:nvPr/>
        </p:nvSpPr>
        <p:spPr>
          <a:xfrm>
            <a:off x="6596126" y="4096598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receive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0E2EB5C-0874-4B85-BF64-766A53224D82}"/>
              </a:ext>
            </a:extLst>
          </p:cNvPr>
          <p:cNvSpPr txBox="1"/>
          <p:nvPr/>
        </p:nvSpPr>
        <p:spPr>
          <a:xfrm>
            <a:off x="6607846" y="4417813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release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6" name="Abgerundetes Rechteck 99">
            <a:extLst>
              <a:ext uri="{FF2B5EF4-FFF2-40B4-BE49-F238E27FC236}">
                <a16:creationId xmlns:a16="http://schemas.microsoft.com/office/drawing/2014/main" id="{995665E0-B503-4A31-B4FF-05AB2E5A00BA}"/>
              </a:ext>
            </a:extLst>
          </p:cNvPr>
          <p:cNvSpPr/>
          <p:nvPr/>
        </p:nvSpPr>
        <p:spPr>
          <a:xfrm>
            <a:off x="10499774" y="4097692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FBE9F565-5D9E-4D56-9629-E924C55D4115}"/>
              </a:ext>
            </a:extLst>
          </p:cNvPr>
          <p:cNvCxnSpPr>
            <a:cxnSpLocks/>
            <a:stCxn id="136" idx="3"/>
            <a:endCxn id="103" idx="2"/>
          </p:cNvCxnSpPr>
          <p:nvPr/>
        </p:nvCxnSpPr>
        <p:spPr>
          <a:xfrm flipV="1">
            <a:off x="12450494" y="4410449"/>
            <a:ext cx="395896" cy="435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F79534C9-274F-4D4E-89A7-8DDC9B625731}"/>
              </a:ext>
            </a:extLst>
          </p:cNvPr>
          <p:cNvSpPr/>
          <p:nvPr/>
        </p:nvSpPr>
        <p:spPr>
          <a:xfrm>
            <a:off x="9010761" y="7917277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9889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1954</Words>
  <Characters>0</Characters>
  <Application>Microsoft Office PowerPoint</Application>
  <PresentationFormat>Benutzerdefiniert</PresentationFormat>
  <Lines>0</Lines>
  <Paragraphs>562</Paragraphs>
  <Slides>16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16</vt:i4>
      </vt:variant>
    </vt:vector>
  </HeadingPairs>
  <TitlesOfParts>
    <vt:vector size="34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Workflows</vt:lpstr>
      <vt:lpstr>Orders</vt:lpstr>
      <vt:lpstr>JS7 JobScheduler</vt:lpstr>
      <vt:lpstr>Controller Cluster using JOC Cockpit as Cluster Watch</vt:lpstr>
      <vt:lpstr>Controller Cluster using an Agent as Cluster Watch</vt:lpstr>
      <vt:lpstr>Controller Integration</vt:lpstr>
      <vt:lpstr>Controller / Agent</vt:lpstr>
      <vt:lpstr>JS7 JobScheduler</vt:lpstr>
      <vt:lpstr>JOC Cockpit Cluster fail-over and switch-over</vt:lpstr>
      <vt:lpstr>JOC Cockpit Frontend/Backend Services, Background Services, Event Bus and Proxy</vt:lpstr>
      <vt:lpstr>JOC Cockpit clustered Background Services </vt:lpstr>
      <vt:lpstr>JOC Cockpit Proxy Service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Implementation Architecture</dc:title>
  <dc:creator>Andreas Püschel</dc:creator>
  <cp:lastModifiedBy>Andreas Püschel</cp:lastModifiedBy>
  <cp:revision>744</cp:revision>
  <dcterms:created xsi:type="dcterms:W3CDTF">2010-11-02T07:26:00Z</dcterms:created>
  <dcterms:modified xsi:type="dcterms:W3CDTF">2023-06-25T15:49:38Z</dcterms:modified>
</cp:coreProperties>
</file>