
<file path=[Content_Types].xml><?xml version="1.0" encoding="utf-8"?>
<Types xmlns="http://schemas.openxmlformats.org/package/2006/content-types"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2"/>
  </p:notesMasterIdLst>
  <p:handoutMasterIdLst>
    <p:handoutMasterId r:id="rId33"/>
  </p:handoutMasterIdLst>
  <p:sldIdLst>
    <p:sldId id="275" r:id="rId16"/>
    <p:sldId id="300" r:id="rId17"/>
    <p:sldId id="340" r:id="rId18"/>
    <p:sldId id="332" r:id="rId19"/>
    <p:sldId id="334" r:id="rId20"/>
    <p:sldId id="329" r:id="rId21"/>
    <p:sldId id="339" r:id="rId22"/>
    <p:sldId id="341" r:id="rId23"/>
    <p:sldId id="338" r:id="rId24"/>
    <p:sldId id="337" r:id="rId25"/>
    <p:sldId id="336" r:id="rId26"/>
    <p:sldId id="335" r:id="rId27"/>
    <p:sldId id="325" r:id="rId28"/>
    <p:sldId id="326" r:id="rId29"/>
    <p:sldId id="333" r:id="rId30"/>
    <p:sldId id="287" r:id="rId31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7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510" y="33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04.03.2023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04.03.2023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554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230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735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47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70410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d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72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498804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Implementation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Components &amp;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5" name="Abgerundetes Rechteck 1">
            <a:extLst>
              <a:ext uri="{FF2B5EF4-FFF2-40B4-BE49-F238E27FC236}">
                <a16:creationId xmlns:a16="http://schemas.microsoft.com/office/drawing/2014/main" id="{B1BE2BE6-37C6-401E-9ACF-2A3CFC4BDD92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/ Agent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/ Agent Communication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2868921" cy="8001000"/>
          </a:xfrm>
        </p:spPr>
        <p:txBody>
          <a:bodyPr/>
          <a:lstStyle/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configura-tions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in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journals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synchronization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These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passed</a:t>
            </a:r>
            <a:r>
              <a:rPr lang="de-DE" dirty="0"/>
              <a:t> </a:t>
            </a:r>
            <a:r>
              <a:rPr lang="de-DE" dirty="0" err="1"/>
              <a:t>asynchronously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in a </a:t>
            </a:r>
            <a:r>
              <a:rPr lang="de-DE" dirty="0" err="1"/>
              <a:t>journal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inde-pendently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events</a:t>
            </a:r>
            <a:r>
              <a:rPr lang="de-DE" dirty="0"/>
              <a:t>, e.g. after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completion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Communication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If</a:t>
            </a:r>
            <a:r>
              <a:rPr lang="de-DE" dirty="0"/>
              <a:t> Controller, Agent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fail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will </a:t>
            </a:r>
            <a:r>
              <a:rPr lang="de-DE" dirty="0" err="1"/>
              <a:t>reconnect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Communication </a:t>
            </a:r>
            <a:r>
              <a:rPr lang="de-DE" dirty="0" err="1"/>
              <a:t>recovers</a:t>
            </a:r>
            <a:r>
              <a:rPr lang="de-DE" dirty="0"/>
              <a:t> 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  <a:r>
              <a:rPr lang="de-DE" dirty="0" err="1"/>
              <a:t>outages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hours</a:t>
            </a:r>
            <a:r>
              <a:rPr lang="de-DE" dirty="0"/>
              <a:t> and </a:t>
            </a:r>
            <a:r>
              <a:rPr lang="de-DE" dirty="0" err="1"/>
              <a:t>days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6941688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293451" y="694168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6115493"/>
            <a:ext cx="11366280" cy="2761222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6193326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11847886" y="701941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4395440" y="7019412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112" name="Gerade Verbindung mit Pfeil 111"/>
          <p:cNvCxnSpPr>
            <a:cxnSpLocks/>
          </p:cNvCxnSpPr>
          <p:nvPr/>
        </p:nvCxnSpPr>
        <p:spPr>
          <a:xfrm>
            <a:off x="6994489" y="4183496"/>
            <a:ext cx="0" cy="275819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cxnSpLocks/>
            <a:stCxn id="33" idx="1"/>
            <a:endCxn id="86" idx="4"/>
          </p:cNvCxnSpPr>
          <p:nvPr/>
        </p:nvCxnSpPr>
        <p:spPr>
          <a:xfrm flipH="1">
            <a:off x="5264120" y="7467466"/>
            <a:ext cx="1029331" cy="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Abgerundetes Rechteck 57">
            <a:extLst>
              <a:ext uri="{FF2B5EF4-FFF2-40B4-BE49-F238E27FC236}">
                <a16:creationId xmlns:a16="http://schemas.microsoft.com/office/drawing/2014/main" id="{A7EA7BFF-314D-40AA-8874-8489F350E6C9}"/>
              </a:ext>
            </a:extLst>
          </p:cNvPr>
          <p:cNvSpPr/>
          <p:nvPr/>
        </p:nvSpPr>
        <p:spPr>
          <a:xfrm>
            <a:off x="6293451" y="313193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5" name="Zylinder 64">
            <a:extLst>
              <a:ext uri="{FF2B5EF4-FFF2-40B4-BE49-F238E27FC236}">
                <a16:creationId xmlns:a16="http://schemas.microsoft.com/office/drawing/2014/main" id="{44B43D99-6C18-40EC-99E8-21C8C7AEE014}"/>
              </a:ext>
            </a:extLst>
          </p:cNvPr>
          <p:cNvSpPr>
            <a:spLocks noChangeAspect="1"/>
          </p:cNvSpPr>
          <p:nvPr/>
        </p:nvSpPr>
        <p:spPr>
          <a:xfrm>
            <a:off x="4395440" y="320966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CA29377A-0D4E-45FC-9A82-DAF4E5ABE151}"/>
              </a:ext>
            </a:extLst>
          </p:cNvPr>
          <p:cNvSpPr/>
          <p:nvPr/>
        </p:nvSpPr>
        <p:spPr>
          <a:xfrm>
            <a:off x="3978444" y="2424700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D38471AA-0A39-47CC-A7CC-453CF98CA2BD}"/>
              </a:ext>
            </a:extLst>
          </p:cNvPr>
          <p:cNvCxnSpPr>
            <a:cxnSpLocks/>
            <a:stCxn id="63" idx="1"/>
            <a:endCxn id="65" idx="4"/>
          </p:cNvCxnSpPr>
          <p:nvPr/>
        </p:nvCxnSpPr>
        <p:spPr>
          <a:xfrm flipH="1">
            <a:off x="5264120" y="3657716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Abgerundetes Rechteck 31">
            <a:extLst>
              <a:ext uri="{FF2B5EF4-FFF2-40B4-BE49-F238E27FC236}">
                <a16:creationId xmlns:a16="http://schemas.microsoft.com/office/drawing/2014/main" id="{B49A8FC3-12FC-4CC9-92BD-D74E7BEBF9FA}"/>
              </a:ext>
            </a:extLst>
          </p:cNvPr>
          <p:cNvSpPr/>
          <p:nvPr/>
        </p:nvSpPr>
        <p:spPr>
          <a:xfrm>
            <a:off x="11016146" y="3131936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74" name="Zylinder 73">
            <a:extLst>
              <a:ext uri="{FF2B5EF4-FFF2-40B4-BE49-F238E27FC236}">
                <a16:creationId xmlns:a16="http://schemas.microsoft.com/office/drawing/2014/main" id="{2913B24B-71FE-407E-93C0-61FFD9134107}"/>
              </a:ext>
            </a:extLst>
          </p:cNvPr>
          <p:cNvSpPr>
            <a:spLocks noChangeAspect="1"/>
          </p:cNvSpPr>
          <p:nvPr/>
        </p:nvSpPr>
        <p:spPr>
          <a:xfrm>
            <a:off x="14120904" y="322685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E875BECD-AA22-4652-83CF-DA21DF78712C}"/>
              </a:ext>
            </a:extLst>
          </p:cNvPr>
          <p:cNvCxnSpPr>
            <a:cxnSpLocks/>
            <a:stCxn id="73" idx="3"/>
            <a:endCxn id="74" idx="2"/>
          </p:cNvCxnSpPr>
          <p:nvPr/>
        </p:nvCxnSpPr>
        <p:spPr>
          <a:xfrm>
            <a:off x="12966866" y="3657716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D5401C83-A85B-48A5-AD99-71E42C0BD981}"/>
              </a:ext>
            </a:extLst>
          </p:cNvPr>
          <p:cNvSpPr txBox="1"/>
          <p:nvPr/>
        </p:nvSpPr>
        <p:spPr>
          <a:xfrm>
            <a:off x="5431528" y="3332462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3A63F650-32BD-428F-A141-76EC84757764}"/>
              </a:ext>
            </a:extLst>
          </p:cNvPr>
          <p:cNvSpPr txBox="1"/>
          <p:nvPr/>
        </p:nvSpPr>
        <p:spPr>
          <a:xfrm>
            <a:off x="13082008" y="3344315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BF4DEEE-05B5-497D-9826-0F8F040F9ECA}"/>
              </a:ext>
            </a:extLst>
          </p:cNvPr>
          <p:cNvCxnSpPr>
            <a:stCxn id="63" idx="3"/>
            <a:endCxn id="73" idx="1"/>
          </p:cNvCxnSpPr>
          <p:nvPr/>
        </p:nvCxnSpPr>
        <p:spPr>
          <a:xfrm>
            <a:off x="8244171" y="3657716"/>
            <a:ext cx="2771975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feld 90">
            <a:extLst>
              <a:ext uri="{FF2B5EF4-FFF2-40B4-BE49-F238E27FC236}">
                <a16:creationId xmlns:a16="http://schemas.microsoft.com/office/drawing/2014/main" id="{C22D100D-8103-4C2F-AC1C-8CAF390DE129}"/>
              </a:ext>
            </a:extLst>
          </p:cNvPr>
          <p:cNvSpPr txBox="1"/>
          <p:nvPr/>
        </p:nvSpPr>
        <p:spPr>
          <a:xfrm>
            <a:off x="8973984" y="3344183"/>
            <a:ext cx="13657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C2B0F19-EF5E-4BA3-8E04-9898A19AE692}"/>
              </a:ext>
            </a:extLst>
          </p:cNvPr>
          <p:cNvCxnSpPr>
            <a:stCxn id="31" idx="3"/>
            <a:endCxn id="81" idx="2"/>
          </p:cNvCxnSpPr>
          <p:nvPr/>
        </p:nvCxnSpPr>
        <p:spPr>
          <a:xfrm flipV="1">
            <a:off x="10928462" y="7467466"/>
            <a:ext cx="919424" cy="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488E75E1-7C70-4E54-AF9F-4DE1F249FA15}"/>
              </a:ext>
            </a:extLst>
          </p:cNvPr>
          <p:cNvSpPr txBox="1"/>
          <p:nvPr/>
        </p:nvSpPr>
        <p:spPr>
          <a:xfrm>
            <a:off x="5372592" y="7131754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AB3472A-1E83-4ED7-9042-7283DDEDDFFA}"/>
              </a:ext>
            </a:extLst>
          </p:cNvPr>
          <p:cNvSpPr txBox="1"/>
          <p:nvPr/>
        </p:nvSpPr>
        <p:spPr>
          <a:xfrm>
            <a:off x="3759117" y="246269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BC2D53CF-17BC-425C-BF13-C2119D99B590}"/>
              </a:ext>
            </a:extLst>
          </p:cNvPr>
          <p:cNvSpPr txBox="1"/>
          <p:nvPr/>
        </p:nvSpPr>
        <p:spPr>
          <a:xfrm>
            <a:off x="5959895" y="5327726"/>
            <a:ext cx="999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CCE9EF84-22A8-450D-9EBB-8AD0085DD0FF}"/>
              </a:ext>
            </a:extLst>
          </p:cNvPr>
          <p:cNvCxnSpPr>
            <a:cxnSpLocks/>
          </p:cNvCxnSpPr>
          <p:nvPr/>
        </p:nvCxnSpPr>
        <p:spPr>
          <a:xfrm>
            <a:off x="7540780" y="4183496"/>
            <a:ext cx="0" cy="2758190"/>
          </a:xfrm>
          <a:prstGeom prst="straightConnector1">
            <a:avLst/>
          </a:prstGeom>
          <a:ln w="5080">
            <a:solidFill>
              <a:srgbClr val="FF0000"/>
            </a:solidFill>
            <a:headEnd type="triangl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feld 96">
            <a:extLst>
              <a:ext uri="{FF2B5EF4-FFF2-40B4-BE49-F238E27FC236}">
                <a16:creationId xmlns:a16="http://schemas.microsoft.com/office/drawing/2014/main" id="{9E14EDDD-8BD8-44F8-8DE4-AF3518773D69}"/>
              </a:ext>
            </a:extLst>
          </p:cNvPr>
          <p:cNvSpPr txBox="1"/>
          <p:nvPr/>
        </p:nvSpPr>
        <p:spPr>
          <a:xfrm>
            <a:off x="7564431" y="5327725"/>
            <a:ext cx="1495162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back</a:t>
            </a:r>
          </a:p>
        </p:txBody>
      </p:sp>
    </p:spTree>
    <p:extLst>
      <p:ext uri="{BB962C8B-B14F-4D97-AF65-F5344CB8AC3E}">
        <p14:creationId xmlns:p14="http://schemas.microsoft.com/office/powerpoint/2010/main" val="13721807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Basic 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  <a:p>
            <a:pPr marL="279354" lvl="1" indent="0">
              <a:buNone/>
            </a:pPr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11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Cluster Service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synchronized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send </a:t>
            </a:r>
            <a:r>
              <a:rPr lang="de-DE" sz="1700" dirty="0" err="1"/>
              <a:t>heartbeats</a:t>
            </a:r>
            <a:r>
              <a:rPr lang="de-DE" sz="1700" dirty="0"/>
              <a:t> and check </a:t>
            </a:r>
            <a:r>
              <a:rPr lang="de-DE" sz="1700" dirty="0" err="1"/>
              <a:t>availability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other</a:t>
            </a:r>
            <a:r>
              <a:rPr lang="de-DE" sz="1700" dirty="0"/>
              <a:t> </a:t>
            </a:r>
            <a:r>
              <a:rPr lang="de-DE" sz="1700" dirty="0" err="1"/>
              <a:t>instance</a:t>
            </a:r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remaining</a:t>
            </a:r>
            <a:r>
              <a:rPr lang="de-DE" sz="1700" dirty="0"/>
              <a:t> </a:t>
            </a:r>
            <a:r>
              <a:rPr lang="de-DE" sz="1700" dirty="0" err="1"/>
              <a:t>instances</a:t>
            </a:r>
            <a:r>
              <a:rPr lang="de-DE" sz="1700" dirty="0"/>
              <a:t> will perform a </a:t>
            </a:r>
            <a:r>
              <a:rPr lang="de-DE" sz="1700" dirty="0" err="1"/>
              <a:t>cluster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endParaRPr lang="de-DE" sz="1700" dirty="0"/>
          </a:p>
          <a:p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perform a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selecting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Service will </a:t>
            </a:r>
            <a:r>
              <a:rPr lang="de-DE" sz="1700" dirty="0" err="1"/>
              <a:t>stop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Background Services </a:t>
            </a:r>
            <a:r>
              <a:rPr lang="de-DE" sz="1700" dirty="0" err="1"/>
              <a:t>normally</a:t>
            </a:r>
            <a:endParaRPr lang="de-DE" sz="1700" dirty="0"/>
          </a:p>
          <a:p>
            <a:r>
              <a:rPr lang="de-DE" sz="1700" dirty="0"/>
              <a:t>For fail-</a:t>
            </a:r>
            <a:r>
              <a:rPr lang="de-DE" sz="1700" dirty="0" err="1"/>
              <a:t>over</a:t>
            </a:r>
            <a:r>
              <a:rPr lang="de-DE" sz="1700" dirty="0"/>
              <a:t> /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Background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started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Service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Cluster fail-over and switch-over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Cluster</a:t>
            </a:r>
            <a:endParaRPr lang="en-US" dirty="0"/>
          </a:p>
        </p:txBody>
      </p:sp>
      <p:sp>
        <p:nvSpPr>
          <p:cNvPr id="103" name="Zylinder 102"/>
          <p:cNvSpPr/>
          <p:nvPr/>
        </p:nvSpPr>
        <p:spPr>
          <a:xfrm>
            <a:off x="13884113" y="562231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4584304" y="5268687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 flipV="1">
            <a:off x="4388848" y="6209119"/>
            <a:ext cx="9495265" cy="21049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cxnSpLocks/>
            <a:stCxn id="71" idx="2"/>
          </p:cNvCxnSpPr>
          <p:nvPr/>
        </p:nvCxnSpPr>
        <p:spPr>
          <a:xfrm>
            <a:off x="5559664" y="5902916"/>
            <a:ext cx="0" cy="3055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Abgerundetes Rechteck 99">
            <a:extLst>
              <a:ext uri="{FF2B5EF4-FFF2-40B4-BE49-F238E27FC236}">
                <a16:creationId xmlns:a16="http://schemas.microsoft.com/office/drawing/2014/main" id="{C201F887-1A22-4871-A1F5-E529A83B53BF}"/>
              </a:ext>
            </a:extLst>
          </p:cNvPr>
          <p:cNvSpPr/>
          <p:nvPr/>
        </p:nvSpPr>
        <p:spPr>
          <a:xfrm>
            <a:off x="7944126" y="5266340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14D85BD-14FC-4771-A55F-15390022B30F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8919486" y="5900569"/>
            <a:ext cx="0" cy="305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Abgerundetes Rechteck 99">
            <a:extLst>
              <a:ext uri="{FF2B5EF4-FFF2-40B4-BE49-F238E27FC236}">
                <a16:creationId xmlns:a16="http://schemas.microsoft.com/office/drawing/2014/main" id="{9324A5D9-34C9-4E6C-8F82-2B130EB012F0}"/>
              </a:ext>
            </a:extLst>
          </p:cNvPr>
          <p:cNvSpPr/>
          <p:nvPr/>
        </p:nvSpPr>
        <p:spPr>
          <a:xfrm>
            <a:off x="11325052" y="5271026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F1BFAF39-06C9-4BE2-8035-A345788413F9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12300412" y="5905255"/>
            <a:ext cx="0" cy="305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E0A33390-F1FF-4A67-B687-C2DE86F0C2B8}"/>
              </a:ext>
            </a:extLst>
          </p:cNvPr>
          <p:cNvSpPr txBox="1"/>
          <p:nvPr/>
        </p:nvSpPr>
        <p:spPr>
          <a:xfrm>
            <a:off x="5604000" y="6558670"/>
            <a:ext cx="34151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/ 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CA4F4613-9DF4-4497-B3EF-5FFEF57C715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278280" y="5148532"/>
            <a:ext cx="1408" cy="2160000"/>
          </a:xfrm>
          <a:prstGeom prst="bentConnector3">
            <a:avLst>
              <a:gd name="adj1" fmla="val -55293865"/>
            </a:avLst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Verbinder: gewinkelt 60">
            <a:extLst>
              <a:ext uri="{FF2B5EF4-FFF2-40B4-BE49-F238E27FC236}">
                <a16:creationId xmlns:a16="http://schemas.microsoft.com/office/drawing/2014/main" id="{66A033DA-A366-427B-8AA6-6FE18FB1F066}"/>
              </a:ext>
            </a:extLst>
          </p:cNvPr>
          <p:cNvCxnSpPr/>
          <p:nvPr/>
        </p:nvCxnSpPr>
        <p:spPr>
          <a:xfrm rot="5400000" flipH="1" flipV="1">
            <a:off x="10712350" y="5118492"/>
            <a:ext cx="1408" cy="2160000"/>
          </a:xfrm>
          <a:prstGeom prst="bentConnector3">
            <a:avLst>
              <a:gd name="adj1" fmla="val -55293865"/>
            </a:avLst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F8611ACF-E910-490A-BC10-F488EE5C6CE3}"/>
              </a:ext>
            </a:extLst>
          </p:cNvPr>
          <p:cNvSpPr txBox="1"/>
          <p:nvPr/>
        </p:nvSpPr>
        <p:spPr>
          <a:xfrm>
            <a:off x="9019137" y="6558670"/>
            <a:ext cx="34151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/ 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5" name="Abgerundetes Rechteck 39">
            <a:extLst>
              <a:ext uri="{FF2B5EF4-FFF2-40B4-BE49-F238E27FC236}">
                <a16:creationId xmlns:a16="http://schemas.microsoft.com/office/drawing/2014/main" id="{D4F2A8ED-873B-43ED-9153-19DC8B86D170}"/>
              </a:ext>
            </a:extLst>
          </p:cNvPr>
          <p:cNvSpPr/>
          <p:nvPr/>
        </p:nvSpPr>
        <p:spPr>
          <a:xfrm>
            <a:off x="4583862" y="329100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113A69C-D861-4C62-AAF8-806A70D915A2}"/>
              </a:ext>
            </a:extLst>
          </p:cNvPr>
          <p:cNvSpPr/>
          <p:nvPr/>
        </p:nvSpPr>
        <p:spPr>
          <a:xfrm>
            <a:off x="3978443" y="2335281"/>
            <a:ext cx="11394907" cy="5907196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9EE7235-FFEC-49CA-9559-5779F402209C}"/>
              </a:ext>
            </a:extLst>
          </p:cNvPr>
          <p:cNvSpPr txBox="1"/>
          <p:nvPr/>
        </p:nvSpPr>
        <p:spPr>
          <a:xfrm>
            <a:off x="4007018" y="2390883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sp>
        <p:nvSpPr>
          <p:cNvPr id="72" name="Abgerundetes Rechteck 99">
            <a:extLst>
              <a:ext uri="{FF2B5EF4-FFF2-40B4-BE49-F238E27FC236}">
                <a16:creationId xmlns:a16="http://schemas.microsoft.com/office/drawing/2014/main" id="{40FCE846-7E70-462E-9ECE-7073077E9159}"/>
              </a:ext>
            </a:extLst>
          </p:cNvPr>
          <p:cNvSpPr/>
          <p:nvPr/>
        </p:nvSpPr>
        <p:spPr>
          <a:xfrm>
            <a:off x="7938053" y="329100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73" name="Abgerundetes Rechteck 99">
            <a:extLst>
              <a:ext uri="{FF2B5EF4-FFF2-40B4-BE49-F238E27FC236}">
                <a16:creationId xmlns:a16="http://schemas.microsoft.com/office/drawing/2014/main" id="{1C17A7D5-5D51-40C8-9751-D20B3A146568}"/>
              </a:ext>
            </a:extLst>
          </p:cNvPr>
          <p:cNvSpPr/>
          <p:nvPr/>
        </p:nvSpPr>
        <p:spPr>
          <a:xfrm>
            <a:off x="11323102" y="329100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F9938B88-AE29-4676-B9B4-083E69CD71C5}"/>
              </a:ext>
            </a:extLst>
          </p:cNvPr>
          <p:cNvCxnSpPr>
            <a:cxnSpLocks/>
            <a:stCxn id="25" idx="2"/>
            <a:endCxn id="71" idx="0"/>
          </p:cNvCxnSpPr>
          <p:nvPr/>
        </p:nvCxnSpPr>
        <p:spPr>
          <a:xfrm>
            <a:off x="5559222" y="4342561"/>
            <a:ext cx="442" cy="926126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407D3FC4-0B46-4F5F-8230-76AC7E6A0686}"/>
              </a:ext>
            </a:extLst>
          </p:cNvPr>
          <p:cNvCxnSpPr>
            <a:cxnSpLocks/>
            <a:stCxn id="72" idx="2"/>
            <a:endCxn id="38" idx="0"/>
          </p:cNvCxnSpPr>
          <p:nvPr/>
        </p:nvCxnSpPr>
        <p:spPr>
          <a:xfrm>
            <a:off x="8913413" y="4342561"/>
            <a:ext cx="6073" cy="92377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1E36FBB7-4912-4C9C-A86B-1D5C44D98EFA}"/>
              </a:ext>
            </a:extLst>
          </p:cNvPr>
          <p:cNvCxnSpPr>
            <a:cxnSpLocks/>
            <a:stCxn id="73" idx="2"/>
            <a:endCxn id="42" idx="0"/>
          </p:cNvCxnSpPr>
          <p:nvPr/>
        </p:nvCxnSpPr>
        <p:spPr>
          <a:xfrm>
            <a:off x="12298462" y="4342561"/>
            <a:ext cx="1950" cy="928465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Foliennummernplatzhalter 5">
            <a:extLst>
              <a:ext uri="{FF2B5EF4-FFF2-40B4-BE49-F238E27FC236}">
                <a16:creationId xmlns:a16="http://schemas.microsoft.com/office/drawing/2014/main" id="{4D9521EB-1994-4285-8B48-778DA839C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23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JOC Cockpit </a:t>
            </a:r>
            <a:r>
              <a:rPr lang="de-DE" sz="1700" dirty="0" err="1"/>
              <a:t>application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</a:t>
            </a:r>
            <a:r>
              <a:rPr lang="de-DE" sz="1700" dirty="0" err="1"/>
              <a:t>servlet</a:t>
            </a:r>
            <a:r>
              <a:rPr lang="de-DE" sz="1700" dirty="0"/>
              <a:t> </a:t>
            </a:r>
            <a:r>
              <a:rPr lang="de-DE" sz="1700" dirty="0" err="1"/>
              <a:t>container</a:t>
            </a:r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Frontend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r>
              <a:rPr lang="de-DE" sz="1700" u="sng" dirty="0"/>
              <a:t>Backend Web Services</a:t>
            </a:r>
            <a:r>
              <a:rPr lang="de-DE" sz="1700" dirty="0"/>
              <a:t> </a:t>
            </a:r>
            <a:r>
              <a:rPr lang="de-DE" sz="1700" dirty="0" err="1"/>
              <a:t>provide</a:t>
            </a:r>
            <a:r>
              <a:rPr lang="de-DE" sz="1700" dirty="0"/>
              <a:t> information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GUI </a:t>
            </a:r>
            <a:r>
              <a:rPr lang="de-DE" sz="1700" dirty="0" err="1"/>
              <a:t>frontend</a:t>
            </a:r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The Cluster Service </a:t>
            </a:r>
            <a:r>
              <a:rPr lang="de-DE" sz="1700" dirty="0" err="1"/>
              <a:t>manages</a:t>
            </a:r>
            <a:r>
              <a:rPr lang="de-DE" sz="1700" dirty="0"/>
              <a:t>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u="sng" dirty="0"/>
              <a:t>Background Services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housekeeping</a:t>
            </a:r>
            <a:r>
              <a:rPr lang="de-DE" sz="1700" dirty="0"/>
              <a:t>, </a:t>
            </a:r>
            <a:r>
              <a:rPr lang="de-DE" sz="1700" dirty="0" err="1"/>
              <a:t>history</a:t>
            </a:r>
            <a:r>
              <a:rPr lang="de-DE" sz="1700" dirty="0"/>
              <a:t> and </a:t>
            </a:r>
            <a:r>
              <a:rPr lang="de-DE" sz="1700" dirty="0" err="1"/>
              <a:t>daily</a:t>
            </a:r>
            <a:r>
              <a:rPr lang="de-DE" sz="1700" dirty="0"/>
              <a:t> plan </a:t>
            </a:r>
            <a:r>
              <a:rPr lang="de-DE" sz="1700" dirty="0" err="1"/>
              <a:t>management</a:t>
            </a:r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Backend Web Services and Background Services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based</a:t>
            </a:r>
            <a:r>
              <a:rPr lang="de-DE" sz="1700" dirty="0"/>
              <a:t> on an </a:t>
            </a:r>
            <a:r>
              <a:rPr lang="de-DE" sz="1700" u="sng" dirty="0"/>
              <a:t>Event Bus</a:t>
            </a:r>
          </a:p>
          <a:p>
            <a:r>
              <a:rPr lang="de-DE" sz="1700" dirty="0"/>
              <a:t>The </a:t>
            </a:r>
            <a:r>
              <a:rPr lang="de-DE" sz="1700" u="sng" dirty="0"/>
              <a:t>Proxy Service</a:t>
            </a:r>
            <a:r>
              <a:rPr lang="de-DE" sz="1700" dirty="0"/>
              <a:t> </a:t>
            </a:r>
            <a:r>
              <a:rPr lang="de-DE" sz="1700" dirty="0" err="1"/>
              <a:t>reports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</a:t>
            </a:r>
            <a:r>
              <a:rPr lang="de-DE" sz="1700" dirty="0" err="1"/>
              <a:t>transitions</a:t>
            </a:r>
            <a:r>
              <a:rPr lang="de-DE" sz="1700" dirty="0"/>
              <a:t> </a:t>
            </a:r>
            <a:r>
              <a:rPr lang="de-DE" sz="1700" dirty="0" err="1"/>
              <a:t>occurring</a:t>
            </a:r>
            <a:r>
              <a:rPr lang="de-DE" sz="1700" dirty="0"/>
              <a:t> in a Controller </a:t>
            </a:r>
            <a:br>
              <a:rPr lang="de-DE" sz="1700" dirty="0"/>
            </a:br>
            <a:r>
              <a:rPr lang="de-DE" sz="1700" dirty="0" err="1"/>
              <a:t>or</a:t>
            </a:r>
            <a:r>
              <a:rPr lang="de-DE" sz="1700" dirty="0"/>
              <a:t> Agent</a:t>
            </a:r>
          </a:p>
          <a:p>
            <a:endParaRPr lang="de-DE" sz="1700" dirty="0"/>
          </a:p>
          <a:p>
            <a:r>
              <a:rPr lang="de-DE" sz="1700" dirty="0"/>
              <a:t>Any JOC Cockpit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store</a:t>
            </a:r>
            <a:r>
              <a:rPr lang="de-DE" sz="1700" dirty="0"/>
              <a:t>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information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Frontend/Backend Services, Background Services, Event Bus and Proxy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Services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4386382" y="5635516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4384976" y="3226064"/>
            <a:ext cx="1950720" cy="64595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Frontend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80" name="Rechteck 79"/>
          <p:cNvSpPr/>
          <p:nvPr/>
        </p:nvSpPr>
        <p:spPr>
          <a:xfrm>
            <a:off x="3828328" y="2468553"/>
            <a:ext cx="10273037" cy="5212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30436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Servlet Container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417654" y="8322402"/>
            <a:ext cx="2774717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1431638" y="8322602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Server</a:t>
            </a:r>
          </a:p>
        </p:txBody>
      </p:sp>
      <p:sp>
        <p:nvSpPr>
          <p:cNvPr id="48" name="Abgerundetes Rechteck 31">
            <a:extLst>
              <a:ext uri="{FF2B5EF4-FFF2-40B4-BE49-F238E27FC236}">
                <a16:creationId xmlns:a16="http://schemas.microsoft.com/office/drawing/2014/main" id="{9FA087BC-4EAA-41CC-94E4-E68ED78FE9B1}"/>
              </a:ext>
            </a:extLst>
          </p:cNvPr>
          <p:cNvSpPr/>
          <p:nvPr/>
        </p:nvSpPr>
        <p:spPr>
          <a:xfrm>
            <a:off x="11807919" y="881700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7CF7FF95-4F1F-4DC3-9337-C27A4F142471}"/>
              </a:ext>
            </a:extLst>
          </p:cNvPr>
          <p:cNvCxnSpPr>
            <a:cxnSpLocks/>
            <a:stCxn id="58" idx="2"/>
            <a:endCxn id="34" idx="0"/>
          </p:cNvCxnSpPr>
          <p:nvPr/>
        </p:nvCxnSpPr>
        <p:spPr>
          <a:xfrm rot="16200000" flipH="1">
            <a:off x="11109906" y="6627294"/>
            <a:ext cx="1159557" cy="2230658"/>
          </a:xfrm>
          <a:prstGeom prst="bentConnector3">
            <a:avLst>
              <a:gd name="adj1" fmla="val 70626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6B6B77E2-AED3-48CF-8B86-D231C3CE4C3E}"/>
              </a:ext>
            </a:extLst>
          </p:cNvPr>
          <p:cNvCxnSpPr>
            <a:cxnSpLocks/>
            <a:stCxn id="58" idx="2"/>
            <a:endCxn id="30" idx="0"/>
          </p:cNvCxnSpPr>
          <p:nvPr/>
        </p:nvCxnSpPr>
        <p:spPr>
          <a:xfrm rot="5400000">
            <a:off x="8828502" y="6576748"/>
            <a:ext cx="1159757" cy="2331950"/>
          </a:xfrm>
          <a:prstGeom prst="bentConnector3">
            <a:avLst>
              <a:gd name="adj1" fmla="val 70621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99">
            <a:extLst>
              <a:ext uri="{FF2B5EF4-FFF2-40B4-BE49-F238E27FC236}">
                <a16:creationId xmlns:a16="http://schemas.microsoft.com/office/drawing/2014/main" id="{886214D1-A0D3-40EE-B976-04DD6C1C928B}"/>
              </a:ext>
            </a:extLst>
          </p:cNvPr>
          <p:cNvSpPr/>
          <p:nvPr/>
        </p:nvSpPr>
        <p:spPr>
          <a:xfrm>
            <a:off x="9598995" y="6528616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A9F754E-31C1-44F3-A21F-FACED267C6E3}"/>
              </a:ext>
            </a:extLst>
          </p:cNvPr>
          <p:cNvSpPr/>
          <p:nvPr/>
        </p:nvSpPr>
        <p:spPr>
          <a:xfrm>
            <a:off x="4215592" y="2807267"/>
            <a:ext cx="9559202" cy="45732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73DEFF4F-7E73-4A20-95CD-A4E234A95E71}"/>
              </a:ext>
            </a:extLst>
          </p:cNvPr>
          <p:cNvSpPr/>
          <p:nvPr/>
        </p:nvSpPr>
        <p:spPr>
          <a:xfrm>
            <a:off x="10214040" y="4175071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C234AB31-1E4C-4E25-8A02-FD4DB5BCBD8F}"/>
              </a:ext>
            </a:extLst>
          </p:cNvPr>
          <p:cNvSpPr txBox="1"/>
          <p:nvPr/>
        </p:nvSpPr>
        <p:spPr>
          <a:xfrm>
            <a:off x="4202044" y="2818730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3" name="Abgerundetes Rechteck 99">
            <a:extLst>
              <a:ext uri="{FF2B5EF4-FFF2-40B4-BE49-F238E27FC236}">
                <a16:creationId xmlns:a16="http://schemas.microsoft.com/office/drawing/2014/main" id="{8A2D74A8-7F29-4E23-8DC9-BFBDEC0A8C8D}"/>
              </a:ext>
            </a:extLst>
          </p:cNvPr>
          <p:cNvSpPr/>
          <p:nvPr/>
        </p:nvSpPr>
        <p:spPr>
          <a:xfrm>
            <a:off x="7940627" y="418661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0" name="Abgerundetes Rechteck 99">
            <a:extLst>
              <a:ext uri="{FF2B5EF4-FFF2-40B4-BE49-F238E27FC236}">
                <a16:creationId xmlns:a16="http://schemas.microsoft.com/office/drawing/2014/main" id="{ED885CD8-CE79-41D0-B25D-03DA3C446EFF}"/>
              </a:ext>
            </a:extLst>
          </p:cNvPr>
          <p:cNvSpPr/>
          <p:nvPr/>
        </p:nvSpPr>
        <p:spPr>
          <a:xfrm>
            <a:off x="11341972" y="5198666"/>
            <a:ext cx="1950720" cy="630773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9057018" y="322095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1FB797C8-E803-4E92-9082-C4BEEBDCB2D5}"/>
              </a:ext>
            </a:extLst>
          </p:cNvPr>
          <p:cNvCxnSpPr>
            <a:cxnSpLocks/>
            <a:stCxn id="71" idx="3"/>
            <a:endCxn id="70" idx="0"/>
          </p:cNvCxnSpPr>
          <p:nvPr/>
        </p:nvCxnSpPr>
        <p:spPr>
          <a:xfrm>
            <a:off x="11007738" y="3538069"/>
            <a:ext cx="1309594" cy="1660597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FBCEEC-E0C5-4E5A-AD70-2CF92681B592}"/>
              </a:ext>
            </a:extLst>
          </p:cNvPr>
          <p:cNvCxnSpPr>
            <a:cxnSpLocks/>
            <a:stCxn id="71" idx="1"/>
            <a:endCxn id="49" idx="0"/>
          </p:cNvCxnSpPr>
          <p:nvPr/>
        </p:nvCxnSpPr>
        <p:spPr>
          <a:xfrm rot="10800000" flipV="1">
            <a:off x="7777142" y="3538069"/>
            <a:ext cx="1279876" cy="1680824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Abgerundetes Rechteck 99">
            <a:extLst>
              <a:ext uri="{FF2B5EF4-FFF2-40B4-BE49-F238E27FC236}">
                <a16:creationId xmlns:a16="http://schemas.microsoft.com/office/drawing/2014/main" id="{B7C2FB04-0CF6-4538-A41C-3BF623275DDF}"/>
              </a:ext>
            </a:extLst>
          </p:cNvPr>
          <p:cNvSpPr/>
          <p:nvPr/>
        </p:nvSpPr>
        <p:spPr>
          <a:xfrm>
            <a:off x="4392898" y="4132667"/>
            <a:ext cx="1950720" cy="63422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Backend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Web Services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BF993226-568A-4097-9D24-EA1F6BB99B46}"/>
              </a:ext>
            </a:extLst>
          </p:cNvPr>
          <p:cNvCxnSpPr>
            <a:cxnSpLocks/>
            <a:stCxn id="24" idx="2"/>
            <a:endCxn id="91" idx="0"/>
          </p:cNvCxnSpPr>
          <p:nvPr/>
        </p:nvCxnSpPr>
        <p:spPr>
          <a:xfrm>
            <a:off x="5360336" y="3872023"/>
            <a:ext cx="7922" cy="260644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Abgerundetes Rechteck 99">
            <a:extLst>
              <a:ext uri="{FF2B5EF4-FFF2-40B4-BE49-F238E27FC236}">
                <a16:creationId xmlns:a16="http://schemas.microsoft.com/office/drawing/2014/main" id="{D7BCF248-5CB1-400E-9B2B-7BE2B59FB0C7}"/>
              </a:ext>
            </a:extLst>
          </p:cNvPr>
          <p:cNvSpPr/>
          <p:nvPr/>
        </p:nvSpPr>
        <p:spPr>
          <a:xfrm>
            <a:off x="5556931" y="652837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>
            <a:off x="4514840" y="6221968"/>
            <a:ext cx="9871542" cy="348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C5EC37A5-B352-4D1F-8894-B2328835E270}"/>
              </a:ext>
            </a:extLst>
          </p:cNvPr>
          <p:cNvCxnSpPr>
            <a:cxnSpLocks/>
            <a:stCxn id="49" idx="2"/>
          </p:cNvCxnSpPr>
          <p:nvPr/>
        </p:nvCxnSpPr>
        <p:spPr>
          <a:xfrm>
            <a:off x="7777142" y="5853122"/>
            <a:ext cx="0" cy="379287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8073EA9F-B4D3-457A-B2FF-AF5DD93C439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11189400" y="4809300"/>
            <a:ext cx="12302" cy="141266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DBF3D822-9B25-4F91-B4AE-F7F523C08150}"/>
              </a:ext>
            </a:extLst>
          </p:cNvPr>
          <p:cNvCxnSpPr>
            <a:cxnSpLocks/>
          </p:cNvCxnSpPr>
          <p:nvPr/>
        </p:nvCxnSpPr>
        <p:spPr>
          <a:xfrm>
            <a:off x="12347812" y="5829439"/>
            <a:ext cx="0" cy="39218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03C5270F-4FA0-4EC8-8352-FF00870E9270}"/>
              </a:ext>
            </a:extLst>
          </p:cNvPr>
          <p:cNvCxnSpPr>
            <a:cxnSpLocks/>
            <a:stCxn id="91" idx="2"/>
          </p:cNvCxnSpPr>
          <p:nvPr/>
        </p:nvCxnSpPr>
        <p:spPr>
          <a:xfrm flipH="1">
            <a:off x="5360336" y="4766896"/>
            <a:ext cx="7922" cy="1444605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120095A3-4284-4F51-9882-720B1A552CE8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6532291" y="6221622"/>
            <a:ext cx="0" cy="30675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1206BF4-09E1-415D-BB7B-25E984AF01B4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0574355" y="6221622"/>
            <a:ext cx="0" cy="306994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A2DF5B9D-C4C5-4D24-97CA-7870ED7E740A}"/>
              </a:ext>
            </a:extLst>
          </p:cNvPr>
          <p:cNvCxnSpPr>
            <a:cxnSpLocks/>
            <a:stCxn id="71" idx="0"/>
          </p:cNvCxnSpPr>
          <p:nvPr/>
        </p:nvCxnSpPr>
        <p:spPr>
          <a:xfrm rot="16200000" flipH="1">
            <a:off x="10265745" y="2987586"/>
            <a:ext cx="3001361" cy="3468096"/>
          </a:xfrm>
          <a:prstGeom prst="bentConnector4">
            <a:avLst>
              <a:gd name="adj1" fmla="val -7617"/>
              <a:gd name="adj2" fmla="val 100123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AA74281-60C9-4067-AC51-4E635CC351DE}"/>
              </a:ext>
            </a:extLst>
          </p:cNvPr>
          <p:cNvGrpSpPr/>
          <p:nvPr/>
        </p:nvGrpSpPr>
        <p:grpSpPr>
          <a:xfrm>
            <a:off x="6814684" y="8322602"/>
            <a:ext cx="2855441" cy="1842775"/>
            <a:chOff x="6814684" y="8322602"/>
            <a:chExt cx="2855441" cy="1842775"/>
          </a:xfrm>
        </p:grpSpPr>
        <p:sp>
          <p:nvSpPr>
            <p:cNvPr id="30" name="Rechteck 29"/>
            <p:cNvSpPr/>
            <p:nvPr/>
          </p:nvSpPr>
          <p:spPr>
            <a:xfrm>
              <a:off x="6814685" y="8322602"/>
              <a:ext cx="2855440" cy="1842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814684" y="8322602"/>
              <a:ext cx="285544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Primary Controller Server</a:t>
              </a:r>
            </a:p>
          </p:txBody>
        </p:sp>
        <p:sp>
          <p:nvSpPr>
            <p:cNvPr id="44" name="Abgerundetes Rechteck 35">
              <a:extLst>
                <a:ext uri="{FF2B5EF4-FFF2-40B4-BE49-F238E27FC236}">
                  <a16:creationId xmlns:a16="http://schemas.microsoft.com/office/drawing/2014/main" id="{0130664B-478C-4EF7-B7E8-FC5B576136C3}"/>
                </a:ext>
              </a:extLst>
            </p:cNvPr>
            <p:cNvSpPr/>
            <p:nvPr/>
          </p:nvSpPr>
          <p:spPr>
            <a:xfrm>
              <a:off x="7235785" y="8817005"/>
              <a:ext cx="1950720" cy="1051560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Active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Controller</a:t>
              </a:r>
            </a:p>
          </p:txBody>
        </p:sp>
      </p:grpSp>
      <p:sp>
        <p:nvSpPr>
          <p:cNvPr id="49" name="Abgerundetes Rechteck 99">
            <a:extLst>
              <a:ext uri="{FF2B5EF4-FFF2-40B4-BE49-F238E27FC236}">
                <a16:creationId xmlns:a16="http://schemas.microsoft.com/office/drawing/2014/main" id="{5FE618C6-6C42-4C9A-9739-003F3F4FD598}"/>
              </a:ext>
            </a:extLst>
          </p:cNvPr>
          <p:cNvSpPr/>
          <p:nvPr/>
        </p:nvSpPr>
        <p:spPr>
          <a:xfrm>
            <a:off x="6801782" y="5218893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53" name="Verbinder: gewinkelt 52">
            <a:extLst>
              <a:ext uri="{FF2B5EF4-FFF2-40B4-BE49-F238E27FC236}">
                <a16:creationId xmlns:a16="http://schemas.microsoft.com/office/drawing/2014/main" id="{17C2327A-3738-4A82-8BC9-274540D3AC55}"/>
              </a:ext>
            </a:extLst>
          </p:cNvPr>
          <p:cNvCxnSpPr>
            <a:cxnSpLocks/>
            <a:stCxn id="71" idx="1"/>
            <a:endCxn id="63" idx="0"/>
          </p:cNvCxnSpPr>
          <p:nvPr/>
        </p:nvCxnSpPr>
        <p:spPr>
          <a:xfrm rot="10800000" flipV="1">
            <a:off x="8915988" y="3538068"/>
            <a:ext cx="141031" cy="648545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B25972-7CFE-44E9-B8CF-351DC7A9AAD6}"/>
              </a:ext>
            </a:extLst>
          </p:cNvPr>
          <p:cNvCxnSpPr>
            <a:cxnSpLocks/>
            <a:stCxn id="71" idx="3"/>
            <a:endCxn id="61" idx="0"/>
          </p:cNvCxnSpPr>
          <p:nvPr/>
        </p:nvCxnSpPr>
        <p:spPr>
          <a:xfrm>
            <a:off x="11007738" y="3538069"/>
            <a:ext cx="181662" cy="637002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67A691C-58E7-4006-B14F-0DDBCDBF523A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8915987" y="4820843"/>
            <a:ext cx="1" cy="140077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99">
            <a:extLst>
              <a:ext uri="{FF2B5EF4-FFF2-40B4-BE49-F238E27FC236}">
                <a16:creationId xmlns:a16="http://schemas.microsoft.com/office/drawing/2014/main" id="{70F442DE-DD8A-4876-8424-BA380C4301A4}"/>
              </a:ext>
            </a:extLst>
          </p:cNvPr>
          <p:cNvSpPr/>
          <p:nvPr/>
        </p:nvSpPr>
        <p:spPr>
          <a:xfrm>
            <a:off x="9068135" y="5220265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stCxn id="71" idx="2"/>
            <a:endCxn id="47" idx="0"/>
          </p:cNvCxnSpPr>
          <p:nvPr/>
        </p:nvCxnSpPr>
        <p:spPr>
          <a:xfrm>
            <a:off x="10032378" y="3855183"/>
            <a:ext cx="11117" cy="1365082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B3482F0A-A18A-4FE5-9FC6-4F6F251BDEB7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0043495" y="5854494"/>
            <a:ext cx="0" cy="36712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78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The Cluster Service </a:t>
            </a:r>
            <a:r>
              <a:rPr lang="de-DE" sz="1700" dirty="0" err="1"/>
              <a:t>manages</a:t>
            </a:r>
            <a:r>
              <a:rPr lang="de-DE" sz="1700" dirty="0"/>
              <a:t> Background Services </a:t>
            </a:r>
            <a:r>
              <a:rPr lang="de-DE" sz="1700" dirty="0" err="1"/>
              <a:t>running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servlet</a:t>
            </a:r>
            <a:r>
              <a:rPr lang="de-DE" sz="1700" dirty="0"/>
              <a:t> </a:t>
            </a:r>
            <a:r>
              <a:rPr lang="de-DE" sz="1700" dirty="0" err="1"/>
              <a:t>container</a:t>
            </a:r>
            <a:endParaRPr lang="de-DE" sz="1700" dirty="0"/>
          </a:p>
          <a:p>
            <a:r>
              <a:rPr lang="de-DE" sz="1700" dirty="0"/>
              <a:t>Background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started</a:t>
            </a:r>
            <a:r>
              <a:rPr lang="de-DE" sz="1700" dirty="0"/>
              <a:t>, </a:t>
            </a:r>
            <a:r>
              <a:rPr lang="de-DE" sz="1700" dirty="0" err="1"/>
              <a:t>stopped</a:t>
            </a:r>
            <a:r>
              <a:rPr lang="de-DE" sz="1700" dirty="0"/>
              <a:t> etc.</a:t>
            </a:r>
          </a:p>
          <a:p>
            <a:pPr marL="0" indent="0">
              <a:buNone/>
            </a:pPr>
            <a:endParaRPr lang="de-DE" sz="1700" dirty="0"/>
          </a:p>
          <a:p>
            <a:r>
              <a:rPr lang="de-DE" sz="1700" u="sng" dirty="0"/>
              <a:t>Cluster Service</a:t>
            </a:r>
            <a:r>
              <a:rPr lang="de-DE" sz="1700" dirty="0"/>
              <a:t> </a:t>
            </a:r>
            <a:r>
              <a:rPr lang="de-DE" sz="1700" dirty="0" err="1"/>
              <a:t>manages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endParaRPr lang="de-DE" sz="1700" dirty="0"/>
          </a:p>
          <a:p>
            <a:r>
              <a:rPr lang="de-DE" sz="1700" u="sng" dirty="0"/>
              <a:t>Monitor Service</a:t>
            </a:r>
            <a:r>
              <a:rPr lang="de-DE" sz="1700" dirty="0"/>
              <a:t> </a:t>
            </a:r>
            <a:r>
              <a:rPr lang="de-DE" sz="1700" dirty="0" err="1"/>
              <a:t>notifies</a:t>
            </a:r>
            <a:r>
              <a:rPr lang="de-DE" sz="1700" dirty="0"/>
              <a:t> </a:t>
            </a:r>
            <a:r>
              <a:rPr lang="de-DE" sz="1700" dirty="0" err="1"/>
              <a:t>about</a:t>
            </a:r>
            <a:r>
              <a:rPr lang="de-DE" sz="1700" dirty="0"/>
              <a:t>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and </a:t>
            </a:r>
            <a:r>
              <a:rPr lang="de-DE" sz="1700" dirty="0" err="1"/>
              <a:t>component</a:t>
            </a:r>
            <a:r>
              <a:rPr lang="de-DE" sz="1700" dirty="0"/>
              <a:t> </a:t>
            </a:r>
            <a:r>
              <a:rPr lang="de-DE" sz="1700" dirty="0" err="1"/>
              <a:t>failures</a:t>
            </a:r>
            <a:r>
              <a:rPr lang="de-DE" sz="1700" dirty="0"/>
              <a:t> etc.</a:t>
            </a:r>
          </a:p>
          <a:p>
            <a:r>
              <a:rPr lang="de-DE" sz="1700" u="sng" dirty="0"/>
              <a:t>Restart Service</a:t>
            </a:r>
            <a:r>
              <a:rPr lang="de-DE" sz="1700" dirty="0"/>
              <a:t> </a:t>
            </a:r>
            <a:r>
              <a:rPr lang="de-DE" sz="1700" dirty="0" err="1"/>
              <a:t>reruns</a:t>
            </a:r>
            <a:r>
              <a:rPr lang="de-DE" sz="1700" dirty="0"/>
              <a:t> </a:t>
            </a:r>
            <a:r>
              <a:rPr lang="de-DE" sz="1700" dirty="0" err="1"/>
              <a:t>pending</a:t>
            </a:r>
            <a:r>
              <a:rPr lang="de-DE" sz="1700" dirty="0"/>
              <a:t> </a:t>
            </a:r>
            <a:r>
              <a:rPr lang="de-DE" sz="1700" dirty="0" err="1"/>
              <a:t>deployments</a:t>
            </a:r>
            <a:r>
              <a:rPr lang="de-DE" sz="1700" dirty="0"/>
              <a:t> and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synchronization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Controller</a:t>
            </a:r>
          </a:p>
          <a:p>
            <a:endParaRPr lang="de-DE" sz="1700" u="sng" dirty="0"/>
          </a:p>
          <a:p>
            <a:r>
              <a:rPr lang="de-DE" sz="1700" u="sng" dirty="0" err="1"/>
              <a:t>Cleanup</a:t>
            </a:r>
            <a:r>
              <a:rPr lang="de-DE" sz="1700" u="sng" dirty="0"/>
              <a:t> Service</a:t>
            </a:r>
            <a:r>
              <a:rPr lang="de-DE" sz="1700" dirty="0"/>
              <a:t> </a:t>
            </a:r>
            <a:r>
              <a:rPr lang="de-DE" sz="1700" dirty="0" err="1"/>
              <a:t>purges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, e.g.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limit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size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history</a:t>
            </a:r>
            <a:endParaRPr lang="de-DE" sz="1700" u="sng" dirty="0"/>
          </a:p>
          <a:p>
            <a:r>
              <a:rPr lang="de-DE" sz="1700" u="sng" dirty="0" err="1"/>
              <a:t>History</a:t>
            </a:r>
            <a:r>
              <a:rPr lang="de-DE" sz="1700" u="sng" dirty="0"/>
              <a:t> Service</a:t>
            </a:r>
            <a:r>
              <a:rPr lang="de-DE" sz="1700" dirty="0"/>
              <a:t> </a:t>
            </a:r>
            <a:r>
              <a:rPr lang="de-DE" sz="1700" dirty="0" err="1"/>
              <a:t>retrieves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r>
              <a:rPr lang="de-DE" sz="1700" dirty="0"/>
              <a:t> and logs </a:t>
            </a:r>
            <a:r>
              <a:rPr lang="de-DE" sz="1700" dirty="0" err="1"/>
              <a:t>from</a:t>
            </a:r>
            <a:r>
              <a:rPr lang="de-DE" sz="1700" dirty="0"/>
              <a:t> a Controller </a:t>
            </a:r>
            <a:r>
              <a:rPr lang="de-DE" sz="1700" dirty="0" err="1"/>
              <a:t>instance</a:t>
            </a:r>
            <a:endParaRPr lang="de-DE" sz="1700" dirty="0"/>
          </a:p>
          <a:p>
            <a:r>
              <a:rPr lang="de-DE" sz="1700" u="sng" dirty="0"/>
              <a:t>Daily Plan Service</a:t>
            </a:r>
            <a:r>
              <a:rPr lang="de-DE" sz="1700" dirty="0"/>
              <a:t>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submits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connected</a:t>
            </a:r>
            <a:r>
              <a:rPr lang="de-DE" sz="1700" dirty="0"/>
              <a:t> Controllers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clustered Background Services</a:t>
            </a:r>
            <a:br>
              <a:rPr lang="en-IN" dirty="0"/>
            </a:b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Background Services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3471982" y="729313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28329" y="2454336"/>
            <a:ext cx="8310331" cy="3553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22816" y="248603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Active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73DEFF4F-7E73-4A20-95CD-A4E234A95E71}"/>
              </a:ext>
            </a:extLst>
          </p:cNvPr>
          <p:cNvSpPr/>
          <p:nvPr/>
        </p:nvSpPr>
        <p:spPr>
          <a:xfrm>
            <a:off x="7989000" y="3893131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3" name="Abgerundetes Rechteck 99">
            <a:extLst>
              <a:ext uri="{FF2B5EF4-FFF2-40B4-BE49-F238E27FC236}">
                <a16:creationId xmlns:a16="http://schemas.microsoft.com/office/drawing/2014/main" id="{8A2D74A8-7F29-4E23-8DC9-BFBDEC0A8C8D}"/>
              </a:ext>
            </a:extLst>
          </p:cNvPr>
          <p:cNvSpPr/>
          <p:nvPr/>
        </p:nvSpPr>
        <p:spPr>
          <a:xfrm>
            <a:off x="5715587" y="390467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0" name="Abgerundetes Rechteck 99">
            <a:extLst>
              <a:ext uri="{FF2B5EF4-FFF2-40B4-BE49-F238E27FC236}">
                <a16:creationId xmlns:a16="http://schemas.microsoft.com/office/drawing/2014/main" id="{ED885CD8-CE79-41D0-B25D-03DA3C446EFF}"/>
              </a:ext>
            </a:extLst>
          </p:cNvPr>
          <p:cNvSpPr/>
          <p:nvPr/>
        </p:nvSpPr>
        <p:spPr>
          <a:xfrm>
            <a:off x="9116932" y="4802426"/>
            <a:ext cx="1950720" cy="630773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6831978" y="301521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1FB797C8-E803-4E92-9082-C4BEEBDCB2D5}"/>
              </a:ext>
            </a:extLst>
          </p:cNvPr>
          <p:cNvCxnSpPr>
            <a:cxnSpLocks/>
            <a:stCxn id="71" idx="3"/>
            <a:endCxn id="70" idx="0"/>
          </p:cNvCxnSpPr>
          <p:nvPr/>
        </p:nvCxnSpPr>
        <p:spPr>
          <a:xfrm>
            <a:off x="8782698" y="3332329"/>
            <a:ext cx="1309594" cy="1470097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FBCEEC-E0C5-4E5A-AD70-2CF92681B592}"/>
              </a:ext>
            </a:extLst>
          </p:cNvPr>
          <p:cNvCxnSpPr>
            <a:cxnSpLocks/>
            <a:stCxn id="71" idx="1"/>
            <a:endCxn id="49" idx="0"/>
          </p:cNvCxnSpPr>
          <p:nvPr/>
        </p:nvCxnSpPr>
        <p:spPr>
          <a:xfrm rot="10800000" flipV="1">
            <a:off x="5552102" y="3332329"/>
            <a:ext cx="1279876" cy="1490324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8073EA9F-B4D3-457A-B2FF-AF5DD93C439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8964360" y="4527360"/>
            <a:ext cx="11204" cy="1200006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feld 123">
            <a:extLst>
              <a:ext uri="{FF2B5EF4-FFF2-40B4-BE49-F238E27FC236}">
                <a16:creationId xmlns:a16="http://schemas.microsoft.com/office/drawing/2014/main" id="{B2754BF7-3A52-4C6A-8819-6904A41FDB41}"/>
              </a:ext>
            </a:extLst>
          </p:cNvPr>
          <p:cNvSpPr txBox="1"/>
          <p:nvPr/>
        </p:nvSpPr>
        <p:spPr>
          <a:xfrm>
            <a:off x="5421013" y="3052003"/>
            <a:ext cx="153639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71AF7D0E-F654-45B2-8F6A-6C4F1A7CB205}"/>
              </a:ext>
            </a:extLst>
          </p:cNvPr>
          <p:cNvSpPr txBox="1"/>
          <p:nvPr/>
        </p:nvSpPr>
        <p:spPr>
          <a:xfrm>
            <a:off x="8684595" y="3059359"/>
            <a:ext cx="154906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A2DF5B9D-C4C5-4D24-97CA-7870ED7E740A}"/>
              </a:ext>
            </a:extLst>
          </p:cNvPr>
          <p:cNvCxnSpPr>
            <a:cxnSpLocks/>
            <a:stCxn id="71" idx="0"/>
          </p:cNvCxnSpPr>
          <p:nvPr/>
        </p:nvCxnSpPr>
        <p:spPr>
          <a:xfrm rot="16200000" flipH="1">
            <a:off x="8205801" y="2616751"/>
            <a:ext cx="2704140" cy="3501067"/>
          </a:xfrm>
          <a:prstGeom prst="bentConnector4">
            <a:avLst>
              <a:gd name="adj1" fmla="val -8454"/>
              <a:gd name="adj2" fmla="val 99977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bgerundetes Rechteck 99">
            <a:extLst>
              <a:ext uri="{FF2B5EF4-FFF2-40B4-BE49-F238E27FC236}">
                <a16:creationId xmlns:a16="http://schemas.microsoft.com/office/drawing/2014/main" id="{5FE618C6-6C42-4C9A-9739-003F3F4FD598}"/>
              </a:ext>
            </a:extLst>
          </p:cNvPr>
          <p:cNvSpPr/>
          <p:nvPr/>
        </p:nvSpPr>
        <p:spPr>
          <a:xfrm>
            <a:off x="4576742" y="4822653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53" name="Verbinder: gewinkelt 52">
            <a:extLst>
              <a:ext uri="{FF2B5EF4-FFF2-40B4-BE49-F238E27FC236}">
                <a16:creationId xmlns:a16="http://schemas.microsoft.com/office/drawing/2014/main" id="{17C2327A-3738-4A82-8BC9-274540D3AC55}"/>
              </a:ext>
            </a:extLst>
          </p:cNvPr>
          <p:cNvCxnSpPr>
            <a:cxnSpLocks/>
            <a:stCxn id="71" idx="1"/>
            <a:endCxn id="63" idx="0"/>
          </p:cNvCxnSpPr>
          <p:nvPr/>
        </p:nvCxnSpPr>
        <p:spPr>
          <a:xfrm rot="10800000" flipV="1">
            <a:off x="6690948" y="3332328"/>
            <a:ext cx="141031" cy="572345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B25972-7CFE-44E9-B8CF-351DC7A9AAD6}"/>
              </a:ext>
            </a:extLst>
          </p:cNvPr>
          <p:cNvCxnSpPr>
            <a:cxnSpLocks/>
            <a:stCxn id="71" idx="3"/>
            <a:endCxn id="61" idx="0"/>
          </p:cNvCxnSpPr>
          <p:nvPr/>
        </p:nvCxnSpPr>
        <p:spPr>
          <a:xfrm>
            <a:off x="8782698" y="3332329"/>
            <a:ext cx="181662" cy="560802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67A691C-58E7-4006-B14F-0DDBCDBF523A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6690947" y="4538903"/>
            <a:ext cx="0" cy="1180452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F88849BA-8220-49DD-BEB8-6CD61FBE3A8C}"/>
              </a:ext>
            </a:extLst>
          </p:cNvPr>
          <p:cNvCxnSpPr>
            <a:cxnSpLocks/>
            <a:stCxn id="49" idx="2"/>
          </p:cNvCxnSpPr>
          <p:nvPr/>
        </p:nvCxnSpPr>
        <p:spPr>
          <a:xfrm>
            <a:off x="5552102" y="5456882"/>
            <a:ext cx="0" cy="262470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AA1D4533-A7BE-416C-87AE-8BA0DC894DCA}"/>
              </a:ext>
            </a:extLst>
          </p:cNvPr>
          <p:cNvCxnSpPr>
            <a:cxnSpLocks/>
            <a:stCxn id="70" idx="2"/>
          </p:cNvCxnSpPr>
          <p:nvPr/>
        </p:nvCxnSpPr>
        <p:spPr>
          <a:xfrm>
            <a:off x="10092292" y="5433199"/>
            <a:ext cx="0" cy="294167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hteck 83">
            <a:extLst>
              <a:ext uri="{FF2B5EF4-FFF2-40B4-BE49-F238E27FC236}">
                <a16:creationId xmlns:a16="http://schemas.microsoft.com/office/drawing/2014/main" id="{6869B5E6-76D6-4452-A0EF-0AF88C6794DF}"/>
              </a:ext>
            </a:extLst>
          </p:cNvPr>
          <p:cNvSpPr/>
          <p:nvPr/>
        </p:nvSpPr>
        <p:spPr>
          <a:xfrm>
            <a:off x="3828329" y="6721536"/>
            <a:ext cx="8310331" cy="3553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7116A6F2-1F72-462D-AC13-6D2F3CFE46E3}"/>
              </a:ext>
            </a:extLst>
          </p:cNvPr>
          <p:cNvSpPr txBox="1"/>
          <p:nvPr/>
        </p:nvSpPr>
        <p:spPr>
          <a:xfrm>
            <a:off x="3822816" y="675323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Standby JOC Cockpit</a:t>
            </a:r>
          </a:p>
        </p:txBody>
      </p:sp>
      <p:sp>
        <p:nvSpPr>
          <p:cNvPr id="87" name="Abgerundetes Rechteck 99">
            <a:extLst>
              <a:ext uri="{FF2B5EF4-FFF2-40B4-BE49-F238E27FC236}">
                <a16:creationId xmlns:a16="http://schemas.microsoft.com/office/drawing/2014/main" id="{6DA41846-9D39-488D-9F84-16A70FCD2FD6}"/>
              </a:ext>
            </a:extLst>
          </p:cNvPr>
          <p:cNvSpPr/>
          <p:nvPr/>
        </p:nvSpPr>
        <p:spPr>
          <a:xfrm>
            <a:off x="7989000" y="8160331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89" name="Abgerundetes Rechteck 99">
            <a:extLst>
              <a:ext uri="{FF2B5EF4-FFF2-40B4-BE49-F238E27FC236}">
                <a16:creationId xmlns:a16="http://schemas.microsoft.com/office/drawing/2014/main" id="{9053939E-AAFC-45A7-910A-CCEA44CDC4D3}"/>
              </a:ext>
            </a:extLst>
          </p:cNvPr>
          <p:cNvSpPr/>
          <p:nvPr/>
        </p:nvSpPr>
        <p:spPr>
          <a:xfrm>
            <a:off x="5715587" y="8171874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90" name="Abgerundetes Rechteck 99">
            <a:extLst>
              <a:ext uri="{FF2B5EF4-FFF2-40B4-BE49-F238E27FC236}">
                <a16:creationId xmlns:a16="http://schemas.microsoft.com/office/drawing/2014/main" id="{30F1E968-21AD-4C0E-BDDB-B75C6EDD92F4}"/>
              </a:ext>
            </a:extLst>
          </p:cNvPr>
          <p:cNvSpPr/>
          <p:nvPr/>
        </p:nvSpPr>
        <p:spPr>
          <a:xfrm>
            <a:off x="9116932" y="9069626"/>
            <a:ext cx="1950720" cy="630773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92" name="Abgerundetes Rechteck 99">
            <a:extLst>
              <a:ext uri="{FF2B5EF4-FFF2-40B4-BE49-F238E27FC236}">
                <a16:creationId xmlns:a16="http://schemas.microsoft.com/office/drawing/2014/main" id="{4EBE4A85-A50C-4B7E-92D9-A344B35119D6}"/>
              </a:ext>
            </a:extLst>
          </p:cNvPr>
          <p:cNvSpPr/>
          <p:nvPr/>
        </p:nvSpPr>
        <p:spPr>
          <a:xfrm>
            <a:off x="6831978" y="7282414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94" name="Verbinder: gewinkelt 93">
            <a:extLst>
              <a:ext uri="{FF2B5EF4-FFF2-40B4-BE49-F238E27FC236}">
                <a16:creationId xmlns:a16="http://schemas.microsoft.com/office/drawing/2014/main" id="{AA6A645D-B2EB-47F7-A995-FA2E81146586}"/>
              </a:ext>
            </a:extLst>
          </p:cNvPr>
          <p:cNvCxnSpPr>
            <a:cxnSpLocks/>
            <a:stCxn id="92" idx="3"/>
            <a:endCxn id="90" idx="0"/>
          </p:cNvCxnSpPr>
          <p:nvPr/>
        </p:nvCxnSpPr>
        <p:spPr>
          <a:xfrm>
            <a:off x="8782698" y="7599529"/>
            <a:ext cx="1309594" cy="1470097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Verbinder: gewinkelt 95">
            <a:extLst>
              <a:ext uri="{FF2B5EF4-FFF2-40B4-BE49-F238E27FC236}">
                <a16:creationId xmlns:a16="http://schemas.microsoft.com/office/drawing/2014/main" id="{3661E790-95E0-4C5D-9618-9965B6107B6B}"/>
              </a:ext>
            </a:extLst>
          </p:cNvPr>
          <p:cNvCxnSpPr>
            <a:cxnSpLocks/>
            <a:stCxn id="92" idx="1"/>
            <a:endCxn id="106" idx="0"/>
          </p:cNvCxnSpPr>
          <p:nvPr/>
        </p:nvCxnSpPr>
        <p:spPr>
          <a:xfrm rot="10800000" flipV="1">
            <a:off x="5552102" y="7599529"/>
            <a:ext cx="1279876" cy="1490324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9C8E9652-FB5B-49CD-9BF6-58A1E26ABF80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8964360" y="8794560"/>
            <a:ext cx="11204" cy="121221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F78C9135-B957-4786-AA2E-A5182B1C4F67}"/>
              </a:ext>
            </a:extLst>
          </p:cNvPr>
          <p:cNvSpPr txBox="1"/>
          <p:nvPr/>
        </p:nvSpPr>
        <p:spPr>
          <a:xfrm>
            <a:off x="5421013" y="7319203"/>
            <a:ext cx="153639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0A26A7CB-5355-487E-A2F4-117FB0AB25D5}"/>
              </a:ext>
            </a:extLst>
          </p:cNvPr>
          <p:cNvSpPr txBox="1"/>
          <p:nvPr/>
        </p:nvSpPr>
        <p:spPr>
          <a:xfrm>
            <a:off x="8684595" y="7326559"/>
            <a:ext cx="154906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cxnSp>
        <p:nvCxnSpPr>
          <p:cNvPr id="104" name="Verbinder: gewinkelt 103">
            <a:extLst>
              <a:ext uri="{FF2B5EF4-FFF2-40B4-BE49-F238E27FC236}">
                <a16:creationId xmlns:a16="http://schemas.microsoft.com/office/drawing/2014/main" id="{9A4C452A-4840-4415-B2AD-64E14DC86A2B}"/>
              </a:ext>
            </a:extLst>
          </p:cNvPr>
          <p:cNvCxnSpPr>
            <a:cxnSpLocks/>
            <a:stCxn id="92" idx="0"/>
          </p:cNvCxnSpPr>
          <p:nvPr/>
        </p:nvCxnSpPr>
        <p:spPr>
          <a:xfrm rot="16200000" flipH="1">
            <a:off x="8201718" y="6888034"/>
            <a:ext cx="2724364" cy="3513125"/>
          </a:xfrm>
          <a:prstGeom prst="bentConnector4">
            <a:avLst>
              <a:gd name="adj1" fmla="val -8391"/>
              <a:gd name="adj2" fmla="val 99942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Abgerundetes Rechteck 99">
            <a:extLst>
              <a:ext uri="{FF2B5EF4-FFF2-40B4-BE49-F238E27FC236}">
                <a16:creationId xmlns:a16="http://schemas.microsoft.com/office/drawing/2014/main" id="{D706BC3C-9A82-49B4-9903-731C659FBA46}"/>
              </a:ext>
            </a:extLst>
          </p:cNvPr>
          <p:cNvSpPr/>
          <p:nvPr/>
        </p:nvSpPr>
        <p:spPr>
          <a:xfrm>
            <a:off x="4576742" y="9089853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07" name="Verbinder: gewinkelt 106">
            <a:extLst>
              <a:ext uri="{FF2B5EF4-FFF2-40B4-BE49-F238E27FC236}">
                <a16:creationId xmlns:a16="http://schemas.microsoft.com/office/drawing/2014/main" id="{2D202A18-1794-4DB6-B5EE-E261CBB291B0}"/>
              </a:ext>
            </a:extLst>
          </p:cNvPr>
          <p:cNvCxnSpPr>
            <a:cxnSpLocks/>
            <a:stCxn id="92" idx="1"/>
            <a:endCxn id="89" idx="0"/>
          </p:cNvCxnSpPr>
          <p:nvPr/>
        </p:nvCxnSpPr>
        <p:spPr>
          <a:xfrm rot="10800000" flipV="1">
            <a:off x="6690948" y="7599528"/>
            <a:ext cx="141031" cy="572345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65F26761-BFAD-4565-BAA7-DE6B7E880534}"/>
              </a:ext>
            </a:extLst>
          </p:cNvPr>
          <p:cNvCxnSpPr>
            <a:cxnSpLocks/>
            <a:stCxn id="92" idx="3"/>
            <a:endCxn id="87" idx="0"/>
          </p:cNvCxnSpPr>
          <p:nvPr/>
        </p:nvCxnSpPr>
        <p:spPr>
          <a:xfrm>
            <a:off x="8782698" y="7599529"/>
            <a:ext cx="181662" cy="560802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mit Pfeil 108">
            <a:extLst>
              <a:ext uri="{FF2B5EF4-FFF2-40B4-BE49-F238E27FC236}">
                <a16:creationId xmlns:a16="http://schemas.microsoft.com/office/drawing/2014/main" id="{612EFE1D-3243-490E-B2F8-ACF126BB23B1}"/>
              </a:ext>
            </a:extLst>
          </p:cNvPr>
          <p:cNvCxnSpPr>
            <a:cxnSpLocks/>
            <a:stCxn id="89" idx="2"/>
          </p:cNvCxnSpPr>
          <p:nvPr/>
        </p:nvCxnSpPr>
        <p:spPr>
          <a:xfrm>
            <a:off x="6690947" y="8806103"/>
            <a:ext cx="0" cy="1203005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>
            <a:extLst>
              <a:ext uri="{FF2B5EF4-FFF2-40B4-BE49-F238E27FC236}">
                <a16:creationId xmlns:a16="http://schemas.microsoft.com/office/drawing/2014/main" id="{DCEFF8F9-BC6E-49E0-BEBE-64907FBBEC79}"/>
              </a:ext>
            </a:extLst>
          </p:cNvPr>
          <p:cNvCxnSpPr>
            <a:cxnSpLocks/>
            <a:stCxn id="106" idx="2"/>
          </p:cNvCxnSpPr>
          <p:nvPr/>
        </p:nvCxnSpPr>
        <p:spPr>
          <a:xfrm flipH="1">
            <a:off x="5552101" y="9724082"/>
            <a:ext cx="1" cy="285026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4F2C52B1-6208-4BA4-8D91-BE65075ADD8B}"/>
              </a:ext>
            </a:extLst>
          </p:cNvPr>
          <p:cNvCxnSpPr>
            <a:cxnSpLocks/>
            <a:stCxn id="90" idx="2"/>
          </p:cNvCxnSpPr>
          <p:nvPr/>
        </p:nvCxnSpPr>
        <p:spPr>
          <a:xfrm>
            <a:off x="10092292" y="9700399"/>
            <a:ext cx="0" cy="30870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C9C5698C-0E33-4EAC-8BB3-C3A0E70AD46C}"/>
              </a:ext>
            </a:extLst>
          </p:cNvPr>
          <p:cNvCxnSpPr>
            <a:endCxn id="103" idx="1"/>
          </p:cNvCxnSpPr>
          <p:nvPr/>
        </p:nvCxnSpPr>
        <p:spPr>
          <a:xfrm>
            <a:off x="4640580" y="5721681"/>
            <a:ext cx="9466802" cy="1571449"/>
          </a:xfrm>
          <a:prstGeom prst="bentConnector2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Verbinder: gewinkelt 16">
            <a:extLst>
              <a:ext uri="{FF2B5EF4-FFF2-40B4-BE49-F238E27FC236}">
                <a16:creationId xmlns:a16="http://schemas.microsoft.com/office/drawing/2014/main" id="{44001E62-E5B0-419F-B6A9-A9391430FDD1}"/>
              </a:ext>
            </a:extLst>
          </p:cNvPr>
          <p:cNvCxnSpPr>
            <a:endCxn id="103" idx="3"/>
          </p:cNvCxnSpPr>
          <p:nvPr/>
        </p:nvCxnSpPr>
        <p:spPr>
          <a:xfrm flipV="1">
            <a:off x="4640580" y="8466730"/>
            <a:ext cx="9466802" cy="1540049"/>
          </a:xfrm>
          <a:prstGeom prst="bentConnector2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Abgerundetes Rechteck 99">
            <a:extLst>
              <a:ext uri="{FF2B5EF4-FFF2-40B4-BE49-F238E27FC236}">
                <a16:creationId xmlns:a16="http://schemas.microsoft.com/office/drawing/2014/main" id="{182D28D8-ADD5-408F-890F-F060DB5A129D}"/>
              </a:ext>
            </a:extLst>
          </p:cNvPr>
          <p:cNvSpPr/>
          <p:nvPr/>
        </p:nvSpPr>
        <p:spPr>
          <a:xfrm>
            <a:off x="6850154" y="4822652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25958565-9536-4BC8-B022-F765D1FEF3DC}"/>
              </a:ext>
            </a:extLst>
          </p:cNvPr>
          <p:cNvCxnSpPr>
            <a:stCxn id="71" idx="2"/>
            <a:endCxn id="113" idx="0"/>
          </p:cNvCxnSpPr>
          <p:nvPr/>
        </p:nvCxnSpPr>
        <p:spPr>
          <a:xfrm>
            <a:off x="7807338" y="3649443"/>
            <a:ext cx="18176" cy="11732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Abgerundetes Rechteck 99">
            <a:extLst>
              <a:ext uri="{FF2B5EF4-FFF2-40B4-BE49-F238E27FC236}">
                <a16:creationId xmlns:a16="http://schemas.microsoft.com/office/drawing/2014/main" id="{0B7806EF-F4AA-4579-BA5D-AF454B737433}"/>
              </a:ext>
            </a:extLst>
          </p:cNvPr>
          <p:cNvSpPr/>
          <p:nvPr/>
        </p:nvSpPr>
        <p:spPr>
          <a:xfrm>
            <a:off x="6837491" y="9089852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7E6616D-D4A0-4C83-8930-EA60B4A0AF33}"/>
              </a:ext>
            </a:extLst>
          </p:cNvPr>
          <p:cNvCxnSpPr>
            <a:stCxn id="92" idx="2"/>
            <a:endCxn id="114" idx="0"/>
          </p:cNvCxnSpPr>
          <p:nvPr/>
        </p:nvCxnSpPr>
        <p:spPr>
          <a:xfrm>
            <a:off x="7807338" y="7916643"/>
            <a:ext cx="5513" cy="1173209"/>
          </a:xfrm>
          <a:prstGeom prst="straightConnector1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417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The Proxy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Controller, </a:t>
            </a:r>
            <a:r>
              <a:rPr lang="de-DE" sz="1700" dirty="0" err="1"/>
              <a:t>supports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and </a:t>
            </a:r>
            <a:r>
              <a:rPr lang="de-DE" sz="1700" dirty="0" err="1"/>
              <a:t>manages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messages</a:t>
            </a:r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deploys</a:t>
            </a:r>
            <a:r>
              <a:rPr lang="de-DE" sz="1700" dirty="0"/>
              <a:t> </a:t>
            </a:r>
            <a:r>
              <a:rPr lang="de-DE" sz="1700" dirty="0" err="1"/>
              <a:t>confi</a:t>
            </a:r>
            <a:r>
              <a:rPr lang="de-DE" sz="1700" dirty="0"/>
              <a:t>- </a:t>
            </a:r>
            <a:r>
              <a:rPr lang="de-DE" sz="1700" dirty="0" err="1"/>
              <a:t>guration</a:t>
            </a:r>
            <a:r>
              <a:rPr lang="de-DE" sz="1700" dirty="0"/>
              <a:t> </a:t>
            </a:r>
            <a:r>
              <a:rPr lang="de-DE" sz="1700" dirty="0" err="1"/>
              <a:t>objects</a:t>
            </a:r>
            <a:r>
              <a:rPr lang="de-DE" sz="1700" dirty="0"/>
              <a:t>, </a:t>
            </a:r>
            <a:r>
              <a:rPr lang="de-DE" sz="1700" dirty="0" err="1"/>
              <a:t>submits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r>
              <a:rPr lang="de-DE" sz="1700" dirty="0"/>
              <a:t>The Proxy </a:t>
            </a:r>
            <a:r>
              <a:rPr lang="de-DE" sz="1700" dirty="0" err="1"/>
              <a:t>handles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operations</a:t>
            </a:r>
            <a:r>
              <a:rPr lang="de-DE" sz="1700" dirty="0"/>
              <a:t> such </a:t>
            </a:r>
            <a:r>
              <a:rPr lang="de-DE" sz="1700" dirty="0" err="1"/>
              <a:t>as</a:t>
            </a:r>
            <a:r>
              <a:rPr lang="de-DE" sz="1700" dirty="0"/>
              <a:t> </a:t>
            </a:r>
            <a:r>
              <a:rPr lang="de-DE" sz="1700" dirty="0" err="1"/>
              <a:t>cancel</a:t>
            </a:r>
            <a:r>
              <a:rPr lang="de-DE" sz="1700" dirty="0"/>
              <a:t>, </a:t>
            </a:r>
            <a:r>
              <a:rPr lang="de-DE" sz="1700" dirty="0" err="1"/>
              <a:t>suspend</a:t>
            </a:r>
            <a:r>
              <a:rPr lang="de-DE" sz="1700" dirty="0"/>
              <a:t>, </a:t>
            </a:r>
            <a:r>
              <a:rPr lang="de-DE" sz="1700" dirty="0" err="1"/>
              <a:t>resume</a:t>
            </a:r>
            <a:r>
              <a:rPr lang="de-DE" sz="1700" dirty="0"/>
              <a:t> etc.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returns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and deploy-</a:t>
            </a:r>
            <a:r>
              <a:rPr lang="de-DE" sz="1700" dirty="0" err="1"/>
              <a:t>ment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objects</a:t>
            </a:r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forwards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events</a:t>
            </a:r>
            <a:r>
              <a:rPr lang="de-DE" sz="1700" dirty="0"/>
              <a:t> </a:t>
            </a:r>
            <a:r>
              <a:rPr lang="de-DE" sz="1700" dirty="0" err="1"/>
              <a:t>including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</a:t>
            </a:r>
            <a:r>
              <a:rPr lang="de-DE" sz="1700" dirty="0" err="1"/>
              <a:t>transitions</a:t>
            </a:r>
            <a:r>
              <a:rPr lang="de-DE" sz="1700" dirty="0"/>
              <a:t> and log </a:t>
            </a:r>
            <a:r>
              <a:rPr lang="de-DE" sz="1700" dirty="0" err="1"/>
              <a:t>output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endParaRPr lang="de-DE" sz="1700" dirty="0"/>
          </a:p>
          <a:p>
            <a:r>
              <a:rPr lang="de-DE" sz="1700" dirty="0"/>
              <a:t>Information </a:t>
            </a:r>
            <a:r>
              <a:rPr lang="de-DE" sz="1700" dirty="0" err="1"/>
              <a:t>returned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forwarded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Proxy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Event Bus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Proxy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Proxy Service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4386382" y="3574586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28328" y="2468553"/>
            <a:ext cx="10273037" cy="5212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30436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11417654" y="8322402"/>
            <a:ext cx="2774717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1431638" y="8322602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Server</a:t>
            </a:r>
          </a:p>
        </p:txBody>
      </p:sp>
      <p:sp>
        <p:nvSpPr>
          <p:cNvPr id="48" name="Abgerundetes Rechteck 31">
            <a:extLst>
              <a:ext uri="{FF2B5EF4-FFF2-40B4-BE49-F238E27FC236}">
                <a16:creationId xmlns:a16="http://schemas.microsoft.com/office/drawing/2014/main" id="{9FA087BC-4EAA-41CC-94E4-E68ED78FE9B1}"/>
              </a:ext>
            </a:extLst>
          </p:cNvPr>
          <p:cNvSpPr/>
          <p:nvPr/>
        </p:nvSpPr>
        <p:spPr>
          <a:xfrm>
            <a:off x="11807919" y="881700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7CF7FF95-4F1F-4DC3-9337-C27A4F142471}"/>
              </a:ext>
            </a:extLst>
          </p:cNvPr>
          <p:cNvCxnSpPr>
            <a:cxnSpLocks/>
            <a:stCxn id="58" idx="2"/>
            <a:endCxn id="34" idx="0"/>
          </p:cNvCxnSpPr>
          <p:nvPr/>
        </p:nvCxnSpPr>
        <p:spPr>
          <a:xfrm rot="16200000" flipH="1">
            <a:off x="10079441" y="5596829"/>
            <a:ext cx="3220487" cy="2230658"/>
          </a:xfrm>
          <a:prstGeom prst="bentConnector3">
            <a:avLst>
              <a:gd name="adj1" fmla="val 63978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6B6B77E2-AED3-48CF-8B86-D231C3CE4C3E}"/>
              </a:ext>
            </a:extLst>
          </p:cNvPr>
          <p:cNvCxnSpPr>
            <a:cxnSpLocks/>
            <a:stCxn id="58" idx="2"/>
            <a:endCxn id="30" idx="0"/>
          </p:cNvCxnSpPr>
          <p:nvPr/>
        </p:nvCxnSpPr>
        <p:spPr>
          <a:xfrm rot="5400000">
            <a:off x="7798037" y="5546283"/>
            <a:ext cx="3220687" cy="2331950"/>
          </a:xfrm>
          <a:prstGeom prst="bentConnector3">
            <a:avLst>
              <a:gd name="adj1" fmla="val 63977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99">
            <a:extLst>
              <a:ext uri="{FF2B5EF4-FFF2-40B4-BE49-F238E27FC236}">
                <a16:creationId xmlns:a16="http://schemas.microsoft.com/office/drawing/2014/main" id="{886214D1-A0D3-40EE-B976-04DD6C1C928B}"/>
              </a:ext>
            </a:extLst>
          </p:cNvPr>
          <p:cNvSpPr/>
          <p:nvPr/>
        </p:nvSpPr>
        <p:spPr>
          <a:xfrm>
            <a:off x="9598995" y="4467686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9057018" y="322095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Background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Services</a:t>
            </a:r>
          </a:p>
        </p:txBody>
      </p:sp>
      <p:sp>
        <p:nvSpPr>
          <p:cNvPr id="91" name="Abgerundetes Rechteck 99">
            <a:extLst>
              <a:ext uri="{FF2B5EF4-FFF2-40B4-BE49-F238E27FC236}">
                <a16:creationId xmlns:a16="http://schemas.microsoft.com/office/drawing/2014/main" id="{B7C2FB04-0CF6-4538-A41C-3BF623275DDF}"/>
              </a:ext>
            </a:extLst>
          </p:cNvPr>
          <p:cNvSpPr/>
          <p:nvPr/>
        </p:nvSpPr>
        <p:spPr>
          <a:xfrm>
            <a:off x="4401090" y="3220954"/>
            <a:ext cx="1950720" cy="63422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Backend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Web Services</a:t>
            </a:r>
          </a:p>
        </p:txBody>
      </p:sp>
      <p:sp>
        <p:nvSpPr>
          <p:cNvPr id="100" name="Abgerundetes Rechteck 99">
            <a:extLst>
              <a:ext uri="{FF2B5EF4-FFF2-40B4-BE49-F238E27FC236}">
                <a16:creationId xmlns:a16="http://schemas.microsoft.com/office/drawing/2014/main" id="{D7BCF248-5CB1-400E-9B2B-7BE2B59FB0C7}"/>
              </a:ext>
            </a:extLst>
          </p:cNvPr>
          <p:cNvSpPr/>
          <p:nvPr/>
        </p:nvSpPr>
        <p:spPr>
          <a:xfrm>
            <a:off x="5556931" y="446744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>
            <a:off x="4514840" y="4161038"/>
            <a:ext cx="9871542" cy="348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03C5270F-4FA0-4EC8-8352-FF00870E9270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5376450" y="3855183"/>
            <a:ext cx="0" cy="30754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120095A3-4284-4F51-9882-720B1A552CE8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6532291" y="4160692"/>
            <a:ext cx="0" cy="30675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1206BF4-09E1-415D-BB7B-25E984AF01B4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0574355" y="4160692"/>
            <a:ext cx="0" cy="306994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AA74281-60C9-4067-AC51-4E635CC351DE}"/>
              </a:ext>
            </a:extLst>
          </p:cNvPr>
          <p:cNvGrpSpPr/>
          <p:nvPr/>
        </p:nvGrpSpPr>
        <p:grpSpPr>
          <a:xfrm>
            <a:off x="6814684" y="8322602"/>
            <a:ext cx="2855441" cy="1842775"/>
            <a:chOff x="6814684" y="8322602"/>
            <a:chExt cx="2855441" cy="1842775"/>
          </a:xfrm>
        </p:grpSpPr>
        <p:sp>
          <p:nvSpPr>
            <p:cNvPr id="30" name="Rechteck 29"/>
            <p:cNvSpPr/>
            <p:nvPr/>
          </p:nvSpPr>
          <p:spPr>
            <a:xfrm>
              <a:off x="6814685" y="8322602"/>
              <a:ext cx="2855440" cy="1842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814684" y="8322602"/>
              <a:ext cx="285544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Primary Controller Server</a:t>
              </a:r>
            </a:p>
          </p:txBody>
        </p:sp>
        <p:sp>
          <p:nvSpPr>
            <p:cNvPr id="44" name="Abgerundetes Rechteck 35">
              <a:extLst>
                <a:ext uri="{FF2B5EF4-FFF2-40B4-BE49-F238E27FC236}">
                  <a16:creationId xmlns:a16="http://schemas.microsoft.com/office/drawing/2014/main" id="{0130664B-478C-4EF7-B7E8-FC5B576136C3}"/>
                </a:ext>
              </a:extLst>
            </p:cNvPr>
            <p:cNvSpPr/>
            <p:nvPr/>
          </p:nvSpPr>
          <p:spPr>
            <a:xfrm>
              <a:off x="7235785" y="8817005"/>
              <a:ext cx="1950720" cy="1051560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Active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Controller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cxnSpLocks/>
            <a:stCxn id="71" idx="2"/>
          </p:cNvCxnSpPr>
          <p:nvPr/>
        </p:nvCxnSpPr>
        <p:spPr>
          <a:xfrm>
            <a:off x="10032378" y="3855183"/>
            <a:ext cx="0" cy="3055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59D39C28-E042-44EC-82CC-B8FE741A6562}"/>
              </a:ext>
            </a:extLst>
          </p:cNvPr>
          <p:cNvSpPr txBox="1"/>
          <p:nvPr/>
        </p:nvSpPr>
        <p:spPr>
          <a:xfrm>
            <a:off x="10728549" y="5246337"/>
            <a:ext cx="2933527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deploy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9C856540-C05C-4EAA-A900-C2CBE59D6EFB}"/>
              </a:ext>
            </a:extLst>
          </p:cNvPr>
          <p:cNvSpPr txBox="1"/>
          <p:nvPr/>
        </p:nvSpPr>
        <p:spPr>
          <a:xfrm>
            <a:off x="10698065" y="6102122"/>
            <a:ext cx="2964011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Ins="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Control: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connect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to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Active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Controller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B56BF16-25FE-4773-9653-5B6A36F2A39C}"/>
              </a:ext>
            </a:extLst>
          </p:cNvPr>
          <p:cNvSpPr txBox="1"/>
          <p:nvPr/>
        </p:nvSpPr>
        <p:spPr>
          <a:xfrm>
            <a:off x="7484430" y="5284397"/>
            <a:ext cx="2933527" cy="7386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logs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C4B9753C-F0BF-412D-8F9B-CA1186C090B1}"/>
              </a:ext>
            </a:extLst>
          </p:cNvPr>
          <p:cNvSpPr txBox="1"/>
          <p:nvPr/>
        </p:nvSpPr>
        <p:spPr>
          <a:xfrm>
            <a:off x="7488110" y="6123598"/>
            <a:ext cx="2933527" cy="7386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Return: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information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deployment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status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information</a:t>
            </a:r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11362B08-B93D-47BC-AA01-11D78EAFEE53}"/>
              </a:ext>
            </a:extLst>
          </p:cNvPr>
          <p:cNvCxnSpPr>
            <a:cxnSpLocks/>
          </p:cNvCxnSpPr>
          <p:nvPr/>
        </p:nvCxnSpPr>
        <p:spPr>
          <a:xfrm flipH="1">
            <a:off x="13870290" y="5246337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A31395A6-6B75-460A-9A87-53CAD6E00CB9}"/>
              </a:ext>
            </a:extLst>
          </p:cNvPr>
          <p:cNvCxnSpPr>
            <a:cxnSpLocks/>
          </p:cNvCxnSpPr>
          <p:nvPr/>
        </p:nvCxnSpPr>
        <p:spPr>
          <a:xfrm flipH="1">
            <a:off x="13877910" y="6138362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E4AD08A1-05A8-4B83-8FDC-68ACC7B9FA57}"/>
              </a:ext>
            </a:extLst>
          </p:cNvPr>
          <p:cNvCxnSpPr>
            <a:cxnSpLocks/>
          </p:cNvCxnSpPr>
          <p:nvPr/>
        </p:nvCxnSpPr>
        <p:spPr>
          <a:xfrm flipV="1">
            <a:off x="7300157" y="5284397"/>
            <a:ext cx="0" cy="738664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75118360-FC90-4367-9794-53AC6AA12C13}"/>
              </a:ext>
            </a:extLst>
          </p:cNvPr>
          <p:cNvCxnSpPr>
            <a:cxnSpLocks/>
          </p:cNvCxnSpPr>
          <p:nvPr/>
        </p:nvCxnSpPr>
        <p:spPr>
          <a:xfrm flipV="1">
            <a:off x="7300157" y="6123598"/>
            <a:ext cx="0" cy="738664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209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16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Basic 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Web Service</a:t>
            </a:r>
          </a:p>
          <a:p>
            <a:r>
              <a:rPr lang="de-DE" sz="1700" dirty="0"/>
              <a:t>JOC Cockpit Services </a:t>
            </a:r>
            <a:r>
              <a:rPr lang="de-DE" sz="1700" dirty="0" err="1"/>
              <a:t>make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The Controller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orchestrate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components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scope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Basic 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Primary JOC Cockpit Server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6"/>
            <a:ext cx="4198675" cy="1468932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412096" y="5205808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Server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 Server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56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Primary Controller Server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18A9D19-8D45-4E83-B381-503D0EA00538}"/>
              </a:ext>
            </a:extLst>
          </p:cNvPr>
          <p:cNvGrpSpPr/>
          <p:nvPr/>
        </p:nvGrpSpPr>
        <p:grpSpPr>
          <a:xfrm>
            <a:off x="12112036" y="8077164"/>
            <a:ext cx="1971570" cy="1503104"/>
            <a:chOff x="12112036" y="8077164"/>
            <a:chExt cx="1971570" cy="1503104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077164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679626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438110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Workflows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Workflows </a:t>
            </a:r>
            <a:r>
              <a:rPr lang="de-DE" dirty="0" err="1"/>
              <a:t>with</a:t>
            </a:r>
            <a:r>
              <a:rPr lang="de-DE" dirty="0"/>
              <a:t> JOC Cockpit, Controller, </a:t>
            </a:r>
            <a:r>
              <a:rPr lang="de-DE" dirty="0" err="1"/>
              <a:t>Agents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2918053" cy="8001000"/>
          </a:xfrm>
        </p:spPr>
        <p:txBody>
          <a:bodyPr/>
          <a:lstStyle/>
          <a:p>
            <a:r>
              <a:rPr lang="de-DE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</a:t>
            </a:r>
            <a:r>
              <a:rPr lang="de-DE" dirty="0" err="1"/>
              <a:t>manages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inventory</a:t>
            </a:r>
            <a:r>
              <a:rPr lang="de-DE" dirty="0"/>
              <a:t>, </a:t>
            </a:r>
            <a:r>
              <a:rPr lang="de-DE" dirty="0" err="1"/>
              <a:t>workflows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forwarded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 JOC Cockpit </a:t>
            </a:r>
            <a:r>
              <a:rPr lang="de-DE" dirty="0" err="1"/>
              <a:t>receives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log </a:t>
            </a:r>
            <a:r>
              <a:rPr lang="de-DE" dirty="0" err="1"/>
              <a:t>output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in </a:t>
            </a:r>
            <a:r>
              <a:rPr lang="de-DE" dirty="0" err="1"/>
              <a:t>near</a:t>
            </a:r>
            <a:r>
              <a:rPr lang="de-DE" dirty="0"/>
              <a:t> real-time</a:t>
            </a:r>
          </a:p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checks</a:t>
            </a:r>
            <a:r>
              <a:rPr lang="de-DE" dirty="0"/>
              <a:t> and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plan, and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and </a:t>
            </a:r>
            <a:r>
              <a:rPr lang="de-DE" dirty="0" err="1"/>
              <a:t>jobs</a:t>
            </a:r>
            <a:r>
              <a:rPr lang="de-DE" dirty="0"/>
              <a:t>:</a:t>
            </a:r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in a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Agent</a:t>
            </a:r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scope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</a:t>
            </a:r>
          </a:p>
          <a:p>
            <a:pPr marL="288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 </a:t>
            </a:r>
            <a:r>
              <a:rPr lang="de-DE" dirty="0" err="1"/>
              <a:t>any</a:t>
            </a:r>
            <a:r>
              <a:rPr lang="de-DE" dirty="0"/>
              <a:t> log </a:t>
            </a:r>
            <a:r>
              <a:rPr lang="de-DE" dirty="0" err="1"/>
              <a:t>output</a:t>
            </a:r>
            <a:r>
              <a:rPr lang="de-DE" dirty="0"/>
              <a:t> and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, e.g. star-</a:t>
            </a:r>
            <a:r>
              <a:rPr lang="de-DE" dirty="0" err="1"/>
              <a:t>ting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completing</a:t>
            </a:r>
            <a:r>
              <a:rPr lang="de-DE" dirty="0"/>
              <a:t> a </a:t>
            </a:r>
            <a:r>
              <a:rPr lang="de-DE" dirty="0" err="1"/>
              <a:t>task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673267" y="60580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64" name="Gewinkelte Verbindung 63"/>
          <p:cNvCxnSpPr>
            <a:cxnSpLocks/>
            <a:stCxn id="58" idx="1"/>
            <a:endCxn id="54" idx="1"/>
          </p:cNvCxnSpPr>
          <p:nvPr/>
        </p:nvCxnSpPr>
        <p:spPr>
          <a:xfrm rot="10800000">
            <a:off x="6673267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5934658" y="294275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675153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7515224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752974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36" name="Gewinkelte Verbindung 35"/>
          <p:cNvCxnSpPr>
            <a:endCxn id="31" idx="0"/>
          </p:cNvCxnSpPr>
          <p:nvPr/>
        </p:nvCxnSpPr>
        <p:spPr>
          <a:xfrm>
            <a:off x="7648626" y="8066125"/>
            <a:ext cx="2304476" cy="275295"/>
          </a:xfrm>
          <a:prstGeom prst="bentConnector2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9"/>
          <p:cNvSpPr/>
          <p:nvPr/>
        </p:nvSpPr>
        <p:spPr>
          <a:xfrm>
            <a:off x="9077989" y="21290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9587706" y="6361614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11773685" y="6286795"/>
            <a:ext cx="244328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257905" y="6314744"/>
            <a:ext cx="196283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528287" y="967510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7224860" y="967510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816804" y="9529277"/>
            <a:ext cx="282121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58" idx="2"/>
            <a:endCxn id="33" idx="0"/>
          </p:cNvCxnSpPr>
          <p:nvPr/>
        </p:nvCxnSpPr>
        <p:spPr>
          <a:xfrm>
            <a:off x="7648627" y="7109564"/>
            <a:ext cx="1886" cy="1231856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5350768"/>
            <a:ext cx="11394906" cy="2014945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533952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153" name="Rechteck 152"/>
          <p:cNvSpPr/>
          <p:nvPr/>
        </p:nvSpPr>
        <p:spPr>
          <a:xfrm>
            <a:off x="3978443" y="2000433"/>
            <a:ext cx="11394907" cy="318957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3" name="Gerade Verbindung mit Pfeil 12"/>
          <p:cNvCxnSpPr>
            <a:cxnSpLocks/>
          </p:cNvCxnSpPr>
          <p:nvPr/>
        </p:nvCxnSpPr>
        <p:spPr>
          <a:xfrm flipH="1" flipV="1">
            <a:off x="9826920" y="3180641"/>
            <a:ext cx="1" cy="32784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8589981" y="3220917"/>
            <a:ext cx="234801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3" name="Gewinkelte Verbindung 22"/>
          <p:cNvCxnSpPr>
            <a:cxnSpLocks/>
            <a:stCxn id="54" idx="3"/>
            <a:endCxn id="58" idx="3"/>
          </p:cNvCxnSpPr>
          <p:nvPr/>
        </p:nvCxnSpPr>
        <p:spPr>
          <a:xfrm>
            <a:off x="8623986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7650513" y="9392980"/>
            <a:ext cx="8687" cy="2821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11773684" y="8394604"/>
            <a:ext cx="2437615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Apply</a:t>
            </a: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76" name="Gewinkelte Verbindung 75"/>
          <p:cNvCxnSpPr>
            <a:cxnSpLocks/>
          </p:cNvCxnSpPr>
          <p:nvPr/>
        </p:nvCxnSpPr>
        <p:spPr>
          <a:xfrm rot="16200000" flipH="1">
            <a:off x="8537801" y="6573694"/>
            <a:ext cx="1192876" cy="2304475"/>
          </a:xfrm>
          <a:prstGeom prst="bentConnector3">
            <a:avLst>
              <a:gd name="adj1" fmla="val 65970"/>
            </a:avLst>
          </a:prstGeom>
          <a:ln w="5080">
            <a:solidFill>
              <a:srgbClr val="223388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V="1">
            <a:off x="7349002" y="7129494"/>
            <a:ext cx="0" cy="119287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63E97263-BE9C-453E-A5BC-5E8EBB2E84E5}"/>
              </a:ext>
            </a:extLst>
          </p:cNvPr>
          <p:cNvSpPr/>
          <p:nvPr/>
        </p:nvSpPr>
        <p:spPr>
          <a:xfrm>
            <a:off x="8851174" y="352255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sp>
        <p:nvSpPr>
          <p:cNvPr id="54" name="Abgerundetes Rechteck 99">
            <a:extLst>
              <a:ext uri="{FF2B5EF4-FFF2-40B4-BE49-F238E27FC236}">
                <a16:creationId xmlns:a16="http://schemas.microsoft.com/office/drawing/2014/main" id="{D6540546-5C08-4D9F-A4C0-411C3A40CC30}"/>
              </a:ext>
            </a:extLst>
          </p:cNvPr>
          <p:cNvSpPr/>
          <p:nvPr/>
        </p:nvSpPr>
        <p:spPr>
          <a:xfrm>
            <a:off x="6673266" y="443531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D92EDBB9-16DF-4C5A-9163-A74D64661EDB}"/>
              </a:ext>
            </a:extLst>
          </p:cNvPr>
          <p:cNvSpPr txBox="1"/>
          <p:nvPr/>
        </p:nvSpPr>
        <p:spPr>
          <a:xfrm>
            <a:off x="4257905" y="4170089"/>
            <a:ext cx="196283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D7A8921-2FE7-4A82-8916-C499423423ED}"/>
              </a:ext>
            </a:extLst>
          </p:cNvPr>
          <p:cNvSpPr txBox="1"/>
          <p:nvPr/>
        </p:nvSpPr>
        <p:spPr>
          <a:xfrm>
            <a:off x="11773685" y="4096212"/>
            <a:ext cx="244328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2" name="Zylinder 71">
            <a:extLst>
              <a:ext uri="{FF2B5EF4-FFF2-40B4-BE49-F238E27FC236}">
                <a16:creationId xmlns:a16="http://schemas.microsoft.com/office/drawing/2014/main" id="{CB125130-1066-47DC-9ABA-EAB50A8B1078}"/>
              </a:ext>
            </a:extLst>
          </p:cNvPr>
          <p:cNvSpPr>
            <a:spLocks noChangeAspect="1"/>
          </p:cNvSpPr>
          <p:nvPr/>
        </p:nvSpPr>
        <p:spPr>
          <a:xfrm>
            <a:off x="4662266" y="269889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F26B3EA-3400-4F3F-8DFF-1BAC78922863}"/>
              </a:ext>
            </a:extLst>
          </p:cNvPr>
          <p:cNvSpPr txBox="1"/>
          <p:nvPr/>
        </p:nvSpPr>
        <p:spPr>
          <a:xfrm>
            <a:off x="11773685" y="2156575"/>
            <a:ext cx="244328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B785BDC-7EA0-4083-AB03-418068523D3E}"/>
              </a:ext>
            </a:extLst>
          </p:cNvPr>
          <p:cNvGrpSpPr/>
          <p:nvPr/>
        </p:nvGrpSpPr>
        <p:grpSpPr>
          <a:xfrm>
            <a:off x="5820506" y="3292380"/>
            <a:ext cx="3382777" cy="418123"/>
            <a:chOff x="5820506" y="3292380"/>
            <a:chExt cx="3382777" cy="418123"/>
          </a:xfrm>
        </p:grpSpPr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6CDF7886-F831-456A-9D63-EBF7FA9EE8E5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H="1">
              <a:off x="7783342" y="3710503"/>
              <a:ext cx="1419941" cy="0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9E77F147-B9BD-4686-A7D4-931943E21917}"/>
                </a:ext>
              </a:extLst>
            </p:cNvPr>
            <p:cNvCxnSpPr>
              <a:cxnSpLocks/>
              <a:endCxn id="72" idx="4"/>
            </p:cNvCxnSpPr>
            <p:nvPr/>
          </p:nvCxnSpPr>
          <p:spPr>
            <a:xfrm flipH="1">
              <a:off x="5820506" y="3292380"/>
              <a:ext cx="1962836" cy="3918"/>
            </a:xfrm>
            <a:prstGeom prst="straightConnector1">
              <a:avLst/>
            </a:prstGeom>
            <a:ln w="5080">
              <a:solidFill>
                <a:srgbClr val="223388"/>
              </a:solidFill>
              <a:headEnd type="non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F0FA0733-5260-40FE-A97A-0F99A2B42630}"/>
                </a:ext>
              </a:extLst>
            </p:cNvPr>
            <p:cNvCxnSpPr/>
            <p:nvPr/>
          </p:nvCxnSpPr>
          <p:spPr>
            <a:xfrm>
              <a:off x="7783342" y="3293797"/>
              <a:ext cx="0" cy="408776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72F7660-9F86-4A0C-9BDA-E33D021C1537}"/>
              </a:ext>
            </a:extLst>
          </p:cNvPr>
          <p:cNvCxnSpPr>
            <a:cxnSpLocks/>
          </p:cNvCxnSpPr>
          <p:nvPr/>
        </p:nvCxnSpPr>
        <p:spPr>
          <a:xfrm>
            <a:off x="11918465" y="3192155"/>
            <a:ext cx="0" cy="818856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980757CD-9884-4025-A22B-BE72A3C12B24}"/>
              </a:ext>
            </a:extLst>
          </p:cNvPr>
          <p:cNvCxnSpPr>
            <a:cxnSpLocks/>
          </p:cNvCxnSpPr>
          <p:nvPr/>
        </p:nvCxnSpPr>
        <p:spPr>
          <a:xfrm flipH="1">
            <a:off x="11910845" y="54721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1E41962E-0D5C-4017-802C-0F7ECB0A8FB2}"/>
              </a:ext>
            </a:extLst>
          </p:cNvPr>
          <p:cNvSpPr txBox="1"/>
          <p:nvPr/>
        </p:nvSpPr>
        <p:spPr>
          <a:xfrm>
            <a:off x="4257905" y="8476100"/>
            <a:ext cx="1962835" cy="781752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 Back: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log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8A901A2-D95E-4FF4-975B-652FEE0650A9}"/>
              </a:ext>
            </a:extLst>
          </p:cNvPr>
          <p:cNvCxnSpPr>
            <a:cxnSpLocks/>
          </p:cNvCxnSpPr>
          <p:nvPr/>
        </p:nvCxnSpPr>
        <p:spPr>
          <a:xfrm flipH="1">
            <a:off x="11918465" y="76057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0F0F71CC-5963-46B6-8BD6-CA8B12E45E3C}"/>
              </a:ext>
            </a:extLst>
          </p:cNvPr>
          <p:cNvCxnSpPr>
            <a:cxnSpLocks/>
          </p:cNvCxnSpPr>
          <p:nvPr/>
        </p:nvCxnSpPr>
        <p:spPr>
          <a:xfrm flipV="1">
            <a:off x="6180212" y="760570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>
            <a:extLst>
              <a:ext uri="{FF2B5EF4-FFF2-40B4-BE49-F238E27FC236}">
                <a16:creationId xmlns:a16="http://schemas.microsoft.com/office/drawing/2014/main" id="{D723D80F-8B65-4D32-8D7E-834B2CA031D2}"/>
              </a:ext>
            </a:extLst>
          </p:cNvPr>
          <p:cNvCxnSpPr>
            <a:cxnSpLocks/>
          </p:cNvCxnSpPr>
          <p:nvPr/>
        </p:nvCxnSpPr>
        <p:spPr>
          <a:xfrm flipV="1">
            <a:off x="6160674" y="545861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>
            <a:extLst>
              <a:ext uri="{FF2B5EF4-FFF2-40B4-BE49-F238E27FC236}">
                <a16:creationId xmlns:a16="http://schemas.microsoft.com/office/drawing/2014/main" id="{E09EB0F0-9B13-4CF5-8386-401B87355F00}"/>
              </a:ext>
            </a:extLst>
          </p:cNvPr>
          <p:cNvCxnSpPr>
            <a:cxnSpLocks/>
          </p:cNvCxnSpPr>
          <p:nvPr/>
        </p:nvCxnSpPr>
        <p:spPr>
          <a:xfrm>
            <a:off x="10220541" y="3192155"/>
            <a:ext cx="0" cy="316331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46BBF031-EA11-444B-9BBC-9CB64CBC28A1}"/>
              </a:ext>
            </a:extLst>
          </p:cNvPr>
          <p:cNvCxnSpPr>
            <a:stCxn id="52" idx="2"/>
            <a:endCxn id="54" idx="0"/>
          </p:cNvCxnSpPr>
          <p:nvPr/>
        </p:nvCxnSpPr>
        <p:spPr>
          <a:xfrm rot="10800000" flipV="1">
            <a:off x="7648626" y="4164259"/>
            <a:ext cx="1202548" cy="271056"/>
          </a:xfrm>
          <a:prstGeom prst="bentConnector2">
            <a:avLst/>
          </a:prstGeom>
          <a:ln w="5080">
            <a:gradFill flip="none" rotWithShape="1">
              <a:gsLst>
                <a:gs pos="0">
                  <a:srgbClr val="223388"/>
                </a:gs>
                <a:gs pos="38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12C2203-C526-4774-9E6A-DE3F38DED088}"/>
              </a:ext>
            </a:extLst>
          </p:cNvPr>
          <p:cNvCxnSpPr>
            <a:cxnSpLocks/>
            <a:endCxn id="41" idx="2"/>
          </p:cNvCxnSpPr>
          <p:nvPr/>
        </p:nvCxnSpPr>
        <p:spPr>
          <a:xfrm>
            <a:off x="8623986" y="6809670"/>
            <a:ext cx="963720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44685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Orders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Orders </a:t>
            </a:r>
            <a:r>
              <a:rPr lang="de-DE" dirty="0" err="1"/>
              <a:t>with</a:t>
            </a:r>
            <a:r>
              <a:rPr lang="de-DE" dirty="0"/>
              <a:t> JOC Cockpit, Controller, </a:t>
            </a:r>
            <a:r>
              <a:rPr lang="de-DE" dirty="0" err="1"/>
              <a:t>Agents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2868921" cy="8001000"/>
          </a:xfrm>
        </p:spPr>
        <p:txBody>
          <a:bodyPr/>
          <a:lstStyle/>
          <a:p>
            <a:r>
              <a:rPr lang="de-DE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</a:t>
            </a:r>
            <a:r>
              <a:rPr lang="de-DE" dirty="0" err="1"/>
              <a:t>manages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</a:t>
            </a:r>
            <a:r>
              <a:rPr lang="de-DE" dirty="0" err="1"/>
              <a:t>orders</a:t>
            </a:r>
            <a:r>
              <a:rPr lang="de-DE" dirty="0"/>
              <a:t> and </a:t>
            </a:r>
            <a:r>
              <a:rPr lang="de-DE" dirty="0" err="1"/>
              <a:t>temporary</a:t>
            </a:r>
            <a:r>
              <a:rPr lang="de-DE" dirty="0"/>
              <a:t> ad hoc </a:t>
            </a:r>
            <a:r>
              <a:rPr lang="de-DE" dirty="0" err="1"/>
              <a:t>orders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Orders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submitted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</a:t>
            </a:r>
            <a:r>
              <a:rPr lang="de-DE" dirty="0" err="1"/>
              <a:t>orders</a:t>
            </a:r>
            <a:r>
              <a:rPr lang="de-DE" dirty="0"/>
              <a:t> and ad hoc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in a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</a:t>
            </a:r>
            <a:r>
              <a:rPr lang="de-DE" dirty="0" err="1"/>
              <a:t>triggered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orders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events</a:t>
            </a:r>
            <a:endParaRPr lang="de-DE" dirty="0"/>
          </a:p>
          <a:p>
            <a:pPr marL="144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watch</a:t>
            </a:r>
            <a:r>
              <a:rPr lang="de-DE" dirty="0"/>
              <a:t> </a:t>
            </a:r>
            <a:r>
              <a:rPr lang="de-DE" dirty="0" err="1"/>
              <a:t>directories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incoming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and </a:t>
            </a:r>
            <a:r>
              <a:rPr lang="de-DE" dirty="0" err="1"/>
              <a:t>create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orders</a:t>
            </a:r>
            <a:endParaRPr lang="de-DE" dirty="0"/>
          </a:p>
          <a:p>
            <a:pPr marL="144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handle in parallel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different </a:t>
            </a:r>
            <a:r>
              <a:rPr lang="de-DE" dirty="0" err="1"/>
              <a:t>workflows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673267" y="60580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64" name="Gewinkelte Verbindung 63"/>
          <p:cNvCxnSpPr>
            <a:cxnSpLocks/>
            <a:stCxn id="58" idx="1"/>
            <a:endCxn id="54" idx="1"/>
          </p:cNvCxnSpPr>
          <p:nvPr/>
        </p:nvCxnSpPr>
        <p:spPr>
          <a:xfrm rot="10800000">
            <a:off x="6673267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5934658" y="294275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675153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7515224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752974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36" name="Gewinkelte Verbindung 35"/>
          <p:cNvCxnSpPr>
            <a:endCxn id="31" idx="0"/>
          </p:cNvCxnSpPr>
          <p:nvPr/>
        </p:nvCxnSpPr>
        <p:spPr>
          <a:xfrm>
            <a:off x="7648626" y="8066125"/>
            <a:ext cx="2304476" cy="275295"/>
          </a:xfrm>
          <a:prstGeom prst="bentConnector2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9"/>
          <p:cNvSpPr/>
          <p:nvPr/>
        </p:nvSpPr>
        <p:spPr>
          <a:xfrm>
            <a:off x="9077989" y="21290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9587706" y="6361614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11773684" y="6286795"/>
            <a:ext cx="2990357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ad hoc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268915" y="6314744"/>
            <a:ext cx="195182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528287" y="967510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7224860" y="967510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816804" y="9529277"/>
            <a:ext cx="282121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58" idx="2"/>
            <a:endCxn id="33" idx="0"/>
          </p:cNvCxnSpPr>
          <p:nvPr/>
        </p:nvCxnSpPr>
        <p:spPr>
          <a:xfrm>
            <a:off x="7648627" y="7109564"/>
            <a:ext cx="1886" cy="1231856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5350768"/>
            <a:ext cx="11394906" cy="2014945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533952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153" name="Rechteck 152"/>
          <p:cNvSpPr/>
          <p:nvPr/>
        </p:nvSpPr>
        <p:spPr>
          <a:xfrm>
            <a:off x="3978443" y="2000433"/>
            <a:ext cx="11394907" cy="318957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3" name="Gerade Verbindung mit Pfeil 12"/>
          <p:cNvCxnSpPr>
            <a:cxnSpLocks/>
          </p:cNvCxnSpPr>
          <p:nvPr/>
        </p:nvCxnSpPr>
        <p:spPr>
          <a:xfrm flipH="1" flipV="1">
            <a:off x="9826920" y="3180641"/>
            <a:ext cx="1" cy="32784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8589981" y="3220917"/>
            <a:ext cx="234801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3" name="Gewinkelte Verbindung 22"/>
          <p:cNvCxnSpPr>
            <a:cxnSpLocks/>
            <a:stCxn id="54" idx="3"/>
            <a:endCxn id="58" idx="3"/>
          </p:cNvCxnSpPr>
          <p:nvPr/>
        </p:nvCxnSpPr>
        <p:spPr>
          <a:xfrm>
            <a:off x="8623986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7650513" y="9392980"/>
            <a:ext cx="8687" cy="2821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11773684" y="8394604"/>
            <a:ext cx="2990357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Apply</a:t>
            </a: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ad hoc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76" name="Gewinkelte Verbindung 75"/>
          <p:cNvCxnSpPr>
            <a:cxnSpLocks/>
          </p:cNvCxnSpPr>
          <p:nvPr/>
        </p:nvCxnSpPr>
        <p:spPr>
          <a:xfrm rot="16200000" flipH="1">
            <a:off x="8537801" y="6573694"/>
            <a:ext cx="1192876" cy="2304475"/>
          </a:xfrm>
          <a:prstGeom prst="bentConnector3">
            <a:avLst>
              <a:gd name="adj1" fmla="val 65970"/>
            </a:avLst>
          </a:prstGeom>
          <a:ln w="5080">
            <a:solidFill>
              <a:srgbClr val="223388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V="1">
            <a:off x="7349002" y="7129494"/>
            <a:ext cx="0" cy="119287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63E97263-BE9C-453E-A5BC-5E8EBB2E84E5}"/>
              </a:ext>
            </a:extLst>
          </p:cNvPr>
          <p:cNvSpPr/>
          <p:nvPr/>
        </p:nvSpPr>
        <p:spPr>
          <a:xfrm>
            <a:off x="8851174" y="352255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sp>
        <p:nvSpPr>
          <p:cNvPr id="54" name="Abgerundetes Rechteck 99">
            <a:extLst>
              <a:ext uri="{FF2B5EF4-FFF2-40B4-BE49-F238E27FC236}">
                <a16:creationId xmlns:a16="http://schemas.microsoft.com/office/drawing/2014/main" id="{D6540546-5C08-4D9F-A4C0-411C3A40CC30}"/>
              </a:ext>
            </a:extLst>
          </p:cNvPr>
          <p:cNvSpPr/>
          <p:nvPr/>
        </p:nvSpPr>
        <p:spPr>
          <a:xfrm>
            <a:off x="6673266" y="443531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D92EDBB9-16DF-4C5A-9163-A74D64661EDB}"/>
              </a:ext>
            </a:extLst>
          </p:cNvPr>
          <p:cNvSpPr txBox="1"/>
          <p:nvPr/>
        </p:nvSpPr>
        <p:spPr>
          <a:xfrm>
            <a:off x="4268915" y="4170089"/>
            <a:ext cx="195182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D7A8921-2FE7-4A82-8916-C499423423ED}"/>
              </a:ext>
            </a:extLst>
          </p:cNvPr>
          <p:cNvSpPr txBox="1"/>
          <p:nvPr/>
        </p:nvSpPr>
        <p:spPr>
          <a:xfrm>
            <a:off x="11773684" y="4096212"/>
            <a:ext cx="2990358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ad hoc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2" name="Zylinder 71">
            <a:extLst>
              <a:ext uri="{FF2B5EF4-FFF2-40B4-BE49-F238E27FC236}">
                <a16:creationId xmlns:a16="http://schemas.microsoft.com/office/drawing/2014/main" id="{CB125130-1066-47DC-9ABA-EAB50A8B1078}"/>
              </a:ext>
            </a:extLst>
          </p:cNvPr>
          <p:cNvSpPr>
            <a:spLocks noChangeAspect="1"/>
          </p:cNvSpPr>
          <p:nvPr/>
        </p:nvSpPr>
        <p:spPr>
          <a:xfrm>
            <a:off x="4662266" y="269889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F26B3EA-3400-4F3F-8DFF-1BAC78922863}"/>
              </a:ext>
            </a:extLst>
          </p:cNvPr>
          <p:cNvSpPr txBox="1"/>
          <p:nvPr/>
        </p:nvSpPr>
        <p:spPr>
          <a:xfrm>
            <a:off x="11773684" y="2156575"/>
            <a:ext cx="2990353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ad hoc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B785BDC-7EA0-4083-AB03-418068523D3E}"/>
              </a:ext>
            </a:extLst>
          </p:cNvPr>
          <p:cNvGrpSpPr/>
          <p:nvPr/>
        </p:nvGrpSpPr>
        <p:grpSpPr>
          <a:xfrm>
            <a:off x="5820506" y="3292380"/>
            <a:ext cx="3382777" cy="418123"/>
            <a:chOff x="5820506" y="3292380"/>
            <a:chExt cx="3382777" cy="418123"/>
          </a:xfrm>
        </p:grpSpPr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6CDF7886-F831-456A-9D63-EBF7FA9EE8E5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H="1">
              <a:off x="7783342" y="3710503"/>
              <a:ext cx="1419941" cy="0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9E77F147-B9BD-4686-A7D4-931943E21917}"/>
                </a:ext>
              </a:extLst>
            </p:cNvPr>
            <p:cNvCxnSpPr>
              <a:cxnSpLocks/>
              <a:endCxn id="72" idx="4"/>
            </p:cNvCxnSpPr>
            <p:nvPr/>
          </p:nvCxnSpPr>
          <p:spPr>
            <a:xfrm flipH="1">
              <a:off x="5820506" y="3292380"/>
              <a:ext cx="1962836" cy="3918"/>
            </a:xfrm>
            <a:prstGeom prst="straightConnector1">
              <a:avLst/>
            </a:prstGeom>
            <a:ln w="5080">
              <a:solidFill>
                <a:srgbClr val="223388"/>
              </a:solidFill>
              <a:headEnd type="non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F0FA0733-5260-40FE-A97A-0F99A2B42630}"/>
                </a:ext>
              </a:extLst>
            </p:cNvPr>
            <p:cNvCxnSpPr/>
            <p:nvPr/>
          </p:nvCxnSpPr>
          <p:spPr>
            <a:xfrm>
              <a:off x="7783342" y="3293797"/>
              <a:ext cx="0" cy="408776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72F7660-9F86-4A0C-9BDA-E33D021C1537}"/>
              </a:ext>
            </a:extLst>
          </p:cNvPr>
          <p:cNvCxnSpPr>
            <a:cxnSpLocks/>
          </p:cNvCxnSpPr>
          <p:nvPr/>
        </p:nvCxnSpPr>
        <p:spPr>
          <a:xfrm>
            <a:off x="11918465" y="3192155"/>
            <a:ext cx="0" cy="818856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980757CD-9884-4025-A22B-BE72A3C12B24}"/>
              </a:ext>
            </a:extLst>
          </p:cNvPr>
          <p:cNvCxnSpPr>
            <a:cxnSpLocks/>
          </p:cNvCxnSpPr>
          <p:nvPr/>
        </p:nvCxnSpPr>
        <p:spPr>
          <a:xfrm flipH="1">
            <a:off x="11910845" y="54721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1E41962E-0D5C-4017-802C-0F7ECB0A8FB2}"/>
              </a:ext>
            </a:extLst>
          </p:cNvPr>
          <p:cNvSpPr txBox="1"/>
          <p:nvPr/>
        </p:nvSpPr>
        <p:spPr>
          <a:xfrm>
            <a:off x="4268915" y="8476100"/>
            <a:ext cx="1951825" cy="1040285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 Back: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file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8A901A2-D95E-4FF4-975B-652FEE0650A9}"/>
              </a:ext>
            </a:extLst>
          </p:cNvPr>
          <p:cNvCxnSpPr>
            <a:cxnSpLocks/>
          </p:cNvCxnSpPr>
          <p:nvPr/>
        </p:nvCxnSpPr>
        <p:spPr>
          <a:xfrm flipH="1">
            <a:off x="11918465" y="76057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0F0F71CC-5963-46B6-8BD6-CA8B12E45E3C}"/>
              </a:ext>
            </a:extLst>
          </p:cNvPr>
          <p:cNvCxnSpPr>
            <a:cxnSpLocks/>
          </p:cNvCxnSpPr>
          <p:nvPr/>
        </p:nvCxnSpPr>
        <p:spPr>
          <a:xfrm flipV="1">
            <a:off x="6180212" y="760570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>
            <a:extLst>
              <a:ext uri="{FF2B5EF4-FFF2-40B4-BE49-F238E27FC236}">
                <a16:creationId xmlns:a16="http://schemas.microsoft.com/office/drawing/2014/main" id="{D723D80F-8B65-4D32-8D7E-834B2CA031D2}"/>
              </a:ext>
            </a:extLst>
          </p:cNvPr>
          <p:cNvCxnSpPr>
            <a:cxnSpLocks/>
          </p:cNvCxnSpPr>
          <p:nvPr/>
        </p:nvCxnSpPr>
        <p:spPr>
          <a:xfrm flipV="1">
            <a:off x="6195844" y="545861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>
            <a:extLst>
              <a:ext uri="{FF2B5EF4-FFF2-40B4-BE49-F238E27FC236}">
                <a16:creationId xmlns:a16="http://schemas.microsoft.com/office/drawing/2014/main" id="{E09EB0F0-9B13-4CF5-8386-401B87355F00}"/>
              </a:ext>
            </a:extLst>
          </p:cNvPr>
          <p:cNvCxnSpPr>
            <a:cxnSpLocks/>
          </p:cNvCxnSpPr>
          <p:nvPr/>
        </p:nvCxnSpPr>
        <p:spPr>
          <a:xfrm>
            <a:off x="10220541" y="3192155"/>
            <a:ext cx="0" cy="316331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46BBF031-EA11-444B-9BBC-9CB64CBC28A1}"/>
              </a:ext>
            </a:extLst>
          </p:cNvPr>
          <p:cNvCxnSpPr>
            <a:stCxn id="52" idx="2"/>
            <a:endCxn id="54" idx="0"/>
          </p:cNvCxnSpPr>
          <p:nvPr/>
        </p:nvCxnSpPr>
        <p:spPr>
          <a:xfrm rot="10800000" flipV="1">
            <a:off x="7648626" y="4164259"/>
            <a:ext cx="1202548" cy="271056"/>
          </a:xfrm>
          <a:prstGeom prst="bentConnector2">
            <a:avLst/>
          </a:prstGeom>
          <a:ln w="5080">
            <a:gradFill flip="none" rotWithShape="1">
              <a:gsLst>
                <a:gs pos="0">
                  <a:srgbClr val="223388"/>
                </a:gs>
                <a:gs pos="38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12C2203-C526-4774-9E6A-DE3F38DED088}"/>
              </a:ext>
            </a:extLst>
          </p:cNvPr>
          <p:cNvCxnSpPr>
            <a:cxnSpLocks/>
            <a:endCxn id="41" idx="2"/>
          </p:cNvCxnSpPr>
          <p:nvPr/>
        </p:nvCxnSpPr>
        <p:spPr>
          <a:xfrm>
            <a:off x="8623986" y="6809670"/>
            <a:ext cx="963720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CA485AD9-583D-4CBD-A9C5-2251BF8308A9}"/>
              </a:ext>
            </a:extLst>
          </p:cNvPr>
          <p:cNvSpPr/>
          <p:nvPr/>
        </p:nvSpPr>
        <p:spPr>
          <a:xfrm>
            <a:off x="4392850" y="9759592"/>
            <a:ext cx="1742540" cy="641708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File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Watching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4" name="Verbinder: gewinkelt 3">
            <a:extLst>
              <a:ext uri="{FF2B5EF4-FFF2-40B4-BE49-F238E27FC236}">
                <a16:creationId xmlns:a16="http://schemas.microsoft.com/office/drawing/2014/main" id="{6533BE5D-7896-498C-863E-068F90E828A3}"/>
              </a:ext>
            </a:extLst>
          </p:cNvPr>
          <p:cNvCxnSpPr>
            <a:stCxn id="33" idx="1"/>
            <a:endCxn id="55" idx="6"/>
          </p:cNvCxnSpPr>
          <p:nvPr/>
        </p:nvCxnSpPr>
        <p:spPr>
          <a:xfrm rot="10800000" flipV="1">
            <a:off x="6135391" y="8867200"/>
            <a:ext cx="539763" cy="1213246"/>
          </a:xfrm>
          <a:prstGeom prst="bentConnector3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B49F22F7-213D-449B-8982-28085469E6BE}"/>
              </a:ext>
            </a:extLst>
          </p:cNvPr>
          <p:cNvSpPr txBox="1"/>
          <p:nvPr/>
        </p:nvSpPr>
        <p:spPr>
          <a:xfrm>
            <a:off x="11773684" y="9433139"/>
            <a:ext cx="2990357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Perform: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file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watching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directories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add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file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to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0304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Basic 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  <a:p>
            <a:pPr marL="279354" lvl="1" indent="0">
              <a:buNone/>
            </a:pPr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7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using</a:t>
            </a:r>
            <a:r>
              <a:rPr lang="de-DE" dirty="0"/>
              <a:t> JOC Cockpit </a:t>
            </a:r>
            <a:r>
              <a:rPr lang="de-DE" dirty="0" err="1"/>
              <a:t>as</a:t>
            </a:r>
            <a:r>
              <a:rPr lang="de-DE" dirty="0"/>
              <a:t> Cluster Watch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Management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85833" cy="8001000"/>
          </a:xfrm>
        </p:spPr>
        <p:txBody>
          <a:bodyPr/>
          <a:lstStyle/>
          <a:p>
            <a:r>
              <a:rPr lang="de-DE" b="1" dirty="0"/>
              <a:t>Communication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Both </a:t>
            </a:r>
            <a:r>
              <a:rPr lang="de-DE" dirty="0" err="1"/>
              <a:t>Active</a:t>
            </a:r>
            <a:r>
              <a:rPr lang="de-DE" dirty="0"/>
              <a:t>/Standby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establish</a:t>
            </a:r>
            <a:r>
              <a:rPr lang="de-DE" dirty="0"/>
              <a:t> HTTP(S)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r>
              <a:rPr lang="de-DE" b="1" dirty="0" err="1"/>
              <a:t>Coupling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adds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Controller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Standby Controller </a:t>
            </a:r>
            <a:r>
              <a:rPr lang="de-DE" dirty="0" err="1"/>
              <a:t>adds</a:t>
            </a:r>
            <a:r>
              <a:rPr lang="de-DE" dirty="0"/>
              <a:t> such information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acknowledges</a:t>
            </a:r>
            <a:r>
              <a:rPr lang="de-DE" dirty="0"/>
              <a:t> </a:t>
            </a:r>
            <a:r>
              <a:rPr lang="de-DE" dirty="0" err="1"/>
              <a:t>receipt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and 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coupled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Recoupling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Fail-</a:t>
            </a:r>
            <a:r>
              <a:rPr lang="de-DE" b="1" dirty="0" err="1"/>
              <a:t>over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Cont</a:t>
            </a:r>
            <a:r>
              <a:rPr lang="de-DE" dirty="0"/>
              <a:t>-roller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Watch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consulted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Controller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role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Fail-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15s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8702305" y="295011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359832" y="2950117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800" b="1" dirty="0">
                <a:solidFill>
                  <a:prstClr val="white"/>
                </a:solidFill>
                <a:latin typeface="Arial"/>
              </a:rPr>
            </a:br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2377144"/>
            <a:ext cx="11366280" cy="2178630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41418" y="2395040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84" name="Gewinkelte Verbindung 83"/>
          <p:cNvCxnSpPr>
            <a:cxnSpLocks/>
            <a:stCxn id="31" idx="2"/>
          </p:cNvCxnSpPr>
          <p:nvPr/>
        </p:nvCxnSpPr>
        <p:spPr>
          <a:xfrm rot="16200000" flipH="1">
            <a:off x="9414756" y="4264585"/>
            <a:ext cx="535343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cxnSpLocks/>
            <a:stCxn id="33" idx="2"/>
          </p:cNvCxnSpPr>
          <p:nvPr/>
        </p:nvCxnSpPr>
        <p:spPr>
          <a:xfrm>
            <a:off x="6335192" y="4001677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Abgerundetes Rechteck 32">
            <a:extLst>
              <a:ext uri="{FF2B5EF4-FFF2-40B4-BE49-F238E27FC236}">
                <a16:creationId xmlns:a16="http://schemas.microsoft.com/office/drawing/2014/main" id="{66116539-C269-4A44-8ED3-A4C1C4F5FDF6}"/>
              </a:ext>
            </a:extLst>
          </p:cNvPr>
          <p:cNvSpPr/>
          <p:nvPr/>
        </p:nvSpPr>
        <p:spPr>
          <a:xfrm>
            <a:off x="12025553" y="296887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7011AC06-2925-42DF-B1D1-2816BDE86DE0}"/>
              </a:ext>
            </a:extLst>
          </p:cNvPr>
          <p:cNvCxnSpPr>
            <a:cxnSpLocks/>
            <a:stCxn id="64" idx="2"/>
          </p:cNvCxnSpPr>
          <p:nvPr/>
        </p:nvCxnSpPr>
        <p:spPr>
          <a:xfrm>
            <a:off x="13000913" y="4020431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AE2C7DB9-7C41-CCE3-87B5-D4BE7FC1B0E1}"/>
              </a:ext>
            </a:extLst>
          </p:cNvPr>
          <p:cNvSpPr/>
          <p:nvPr/>
        </p:nvSpPr>
        <p:spPr>
          <a:xfrm>
            <a:off x="6293451" y="700442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1" name="Zylinder 10">
            <a:extLst>
              <a:ext uri="{FF2B5EF4-FFF2-40B4-BE49-F238E27FC236}">
                <a16:creationId xmlns:a16="http://schemas.microsoft.com/office/drawing/2014/main" id="{2D1523B9-384B-ACB1-C2AB-EF7D3264C23E}"/>
              </a:ext>
            </a:extLst>
          </p:cNvPr>
          <p:cNvSpPr>
            <a:spLocks noChangeAspect="1"/>
          </p:cNvSpPr>
          <p:nvPr/>
        </p:nvSpPr>
        <p:spPr>
          <a:xfrm>
            <a:off x="4395440" y="708215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1669941-C48C-849C-481D-2D515E81864A}"/>
              </a:ext>
            </a:extLst>
          </p:cNvPr>
          <p:cNvSpPr/>
          <p:nvPr/>
        </p:nvSpPr>
        <p:spPr>
          <a:xfrm>
            <a:off x="3978444" y="6297190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FAF3588-8943-3A27-1FB9-B684CDAF5DCD}"/>
              </a:ext>
            </a:extLst>
          </p:cNvPr>
          <p:cNvSpPr txBox="1"/>
          <p:nvPr/>
        </p:nvSpPr>
        <p:spPr>
          <a:xfrm>
            <a:off x="3759117" y="6285943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4583C42-A16B-551A-F2BF-8C46A8B66270}"/>
              </a:ext>
            </a:extLst>
          </p:cNvPr>
          <p:cNvCxnSpPr>
            <a:cxnSpLocks/>
            <a:stCxn id="10" idx="1"/>
            <a:endCxn id="11" idx="4"/>
          </p:cNvCxnSpPr>
          <p:nvPr/>
        </p:nvCxnSpPr>
        <p:spPr>
          <a:xfrm flipH="1">
            <a:off x="5264120" y="7530206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bgerundetes Rechteck 31">
            <a:extLst>
              <a:ext uri="{FF2B5EF4-FFF2-40B4-BE49-F238E27FC236}">
                <a16:creationId xmlns:a16="http://schemas.microsoft.com/office/drawing/2014/main" id="{393C4275-919D-FB7A-D81A-59A38B1DE2AB}"/>
              </a:ext>
            </a:extLst>
          </p:cNvPr>
          <p:cNvSpPr/>
          <p:nvPr/>
        </p:nvSpPr>
        <p:spPr>
          <a:xfrm>
            <a:off x="11016146" y="7004426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7" name="Zylinder 16">
            <a:extLst>
              <a:ext uri="{FF2B5EF4-FFF2-40B4-BE49-F238E27FC236}">
                <a16:creationId xmlns:a16="http://schemas.microsoft.com/office/drawing/2014/main" id="{17EB0CB3-50D3-83C3-D3EA-4C18CAACE602}"/>
              </a:ext>
            </a:extLst>
          </p:cNvPr>
          <p:cNvSpPr>
            <a:spLocks noChangeAspect="1"/>
          </p:cNvSpPr>
          <p:nvPr/>
        </p:nvSpPr>
        <p:spPr>
          <a:xfrm>
            <a:off x="14120904" y="709934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843B31BE-A04C-0279-CAF1-345C691B62CD}"/>
              </a:ext>
            </a:extLst>
          </p:cNvPr>
          <p:cNvCxnSpPr>
            <a:cxnSpLocks/>
            <a:stCxn id="16" idx="3"/>
            <a:endCxn id="17" idx="2"/>
          </p:cNvCxnSpPr>
          <p:nvPr/>
        </p:nvCxnSpPr>
        <p:spPr>
          <a:xfrm>
            <a:off x="12966866" y="7530206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E8520B-CDAD-1F71-BD2C-00F095AAF7A3}"/>
              </a:ext>
            </a:extLst>
          </p:cNvPr>
          <p:cNvCxnSpPr>
            <a:stCxn id="10" idx="0"/>
            <a:endCxn id="16" idx="0"/>
          </p:cNvCxnSpPr>
          <p:nvPr/>
        </p:nvCxnSpPr>
        <p:spPr>
          <a:xfrm rot="5400000" flipH="1" flipV="1">
            <a:off x="9630158" y="4643079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1775DBEB-E221-3E2B-F9F5-CEB2E75931C8}"/>
              </a:ext>
            </a:extLst>
          </p:cNvPr>
          <p:cNvCxnSpPr>
            <a:stCxn id="16" idx="2"/>
            <a:endCxn id="10" idx="2"/>
          </p:cNvCxnSpPr>
          <p:nvPr/>
        </p:nvCxnSpPr>
        <p:spPr>
          <a:xfrm rot="5400000">
            <a:off x="9630159" y="5694639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9D0C45B6-FDED-8FEF-E771-DBA79684C96F}"/>
              </a:ext>
            </a:extLst>
          </p:cNvPr>
          <p:cNvSpPr txBox="1"/>
          <p:nvPr/>
        </p:nvSpPr>
        <p:spPr>
          <a:xfrm>
            <a:off x="7279384" y="8106792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01940B4-F249-E972-D222-76DAADA41278}"/>
              </a:ext>
            </a:extLst>
          </p:cNvPr>
          <p:cNvSpPr txBox="1"/>
          <p:nvPr/>
        </p:nvSpPr>
        <p:spPr>
          <a:xfrm>
            <a:off x="7279384" y="6679213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589DD96-80C7-1DA0-8CB4-C7E4C7024048}"/>
              </a:ext>
            </a:extLst>
          </p:cNvPr>
          <p:cNvSpPr txBox="1"/>
          <p:nvPr/>
        </p:nvSpPr>
        <p:spPr>
          <a:xfrm>
            <a:off x="5431528" y="7204952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CFE012D-CE08-7C32-E2F9-8DBA60C3E2EA}"/>
              </a:ext>
            </a:extLst>
          </p:cNvPr>
          <p:cNvSpPr txBox="1"/>
          <p:nvPr/>
        </p:nvSpPr>
        <p:spPr>
          <a:xfrm>
            <a:off x="13082008" y="7216805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D04EBFF-90FB-ADBA-E31C-30702D57B996}"/>
              </a:ext>
            </a:extLst>
          </p:cNvPr>
          <p:cNvSpPr/>
          <p:nvPr/>
        </p:nvSpPr>
        <p:spPr>
          <a:xfrm>
            <a:off x="9010761" y="7194310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9771E5F7-0E67-2764-30FF-983D80BF8BA3}"/>
              </a:ext>
            </a:extLst>
          </p:cNvPr>
          <p:cNvCxnSpPr>
            <a:cxnSpLocks/>
          </p:cNvCxnSpPr>
          <p:nvPr/>
        </p:nvCxnSpPr>
        <p:spPr>
          <a:xfrm rot="5400000">
            <a:off x="6559682" y="4862416"/>
            <a:ext cx="2468018" cy="1817228"/>
          </a:xfrm>
          <a:prstGeom prst="bentConnector3">
            <a:avLst>
              <a:gd name="adj1" fmla="val 5000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0EC3E49B-E76E-7A04-D5E5-1EA5B525D1D8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232586" y="4849066"/>
            <a:ext cx="2467403" cy="1843311"/>
          </a:xfrm>
          <a:prstGeom prst="bentConnector3">
            <a:avLst>
              <a:gd name="adj1" fmla="val 5000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77A4DA2D-7330-8BDC-69B4-83BDE200E034}"/>
              </a:ext>
            </a:extLst>
          </p:cNvPr>
          <p:cNvSpPr txBox="1"/>
          <p:nvPr/>
        </p:nvSpPr>
        <p:spPr>
          <a:xfrm>
            <a:off x="4004006" y="4937855"/>
            <a:ext cx="2198015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JOC Cockpit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Cluster Watch: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Automated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fail-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over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between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instances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1817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using</a:t>
            </a:r>
            <a:r>
              <a:rPr lang="de-DE" dirty="0"/>
              <a:t> an Agent </a:t>
            </a:r>
            <a:r>
              <a:rPr lang="de-DE" dirty="0" err="1"/>
              <a:t>as</a:t>
            </a:r>
            <a:r>
              <a:rPr lang="de-DE" dirty="0"/>
              <a:t> Cluster Watch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Management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85833" cy="8001000"/>
          </a:xfrm>
        </p:spPr>
        <p:txBody>
          <a:bodyPr/>
          <a:lstStyle/>
          <a:p>
            <a:r>
              <a:rPr lang="de-DE" b="1" dirty="0"/>
              <a:t>Communication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Both </a:t>
            </a:r>
            <a:r>
              <a:rPr lang="de-DE" dirty="0" err="1"/>
              <a:t>Active</a:t>
            </a:r>
            <a:r>
              <a:rPr lang="de-DE" dirty="0"/>
              <a:t>/Standby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establish</a:t>
            </a:r>
            <a:r>
              <a:rPr lang="de-DE" dirty="0"/>
              <a:t> HTTP(S)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r>
              <a:rPr lang="de-DE" b="1" dirty="0" err="1"/>
              <a:t>Coupling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adds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Controller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Standby Controller </a:t>
            </a:r>
            <a:r>
              <a:rPr lang="de-DE" dirty="0" err="1"/>
              <a:t>adds</a:t>
            </a:r>
            <a:r>
              <a:rPr lang="de-DE" dirty="0"/>
              <a:t> such information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acknowledges</a:t>
            </a:r>
            <a:r>
              <a:rPr lang="de-DE" dirty="0"/>
              <a:t> </a:t>
            </a:r>
            <a:r>
              <a:rPr lang="de-DE" dirty="0" err="1"/>
              <a:t>receipt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and 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coupled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Recoupling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Fail-</a:t>
            </a:r>
            <a:r>
              <a:rPr lang="de-DE" b="1" dirty="0" err="1"/>
              <a:t>over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Cont</a:t>
            </a:r>
            <a:r>
              <a:rPr lang="de-DE" dirty="0"/>
              <a:t>-roller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Watch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consulted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Controller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role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Fail-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15s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293451" y="318117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738590" y="7124555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359832" y="7124555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6551581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41418" y="656947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4395440" y="325889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289135" y="871145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5909539" y="8711457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451041" y="8439023"/>
            <a:ext cx="535343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cxnSpLocks/>
          </p:cNvCxnSpPr>
          <p:nvPr/>
        </p:nvCxnSpPr>
        <p:spPr>
          <a:xfrm flipH="1">
            <a:off x="6620202" y="4251784"/>
            <a:ext cx="1" cy="153391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2473938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246269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6335192" y="8176115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638D2F3F-4A82-4D0B-8F69-CABC61FFA696}"/>
              </a:ext>
            </a:extLst>
          </p:cNvPr>
          <p:cNvCxnSpPr>
            <a:cxnSpLocks/>
            <a:stCxn id="58" idx="1"/>
            <a:endCxn id="41" idx="4"/>
          </p:cNvCxnSpPr>
          <p:nvPr/>
        </p:nvCxnSpPr>
        <p:spPr>
          <a:xfrm flipH="1">
            <a:off x="5264120" y="3706954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1">
            <a:extLst>
              <a:ext uri="{FF2B5EF4-FFF2-40B4-BE49-F238E27FC236}">
                <a16:creationId xmlns:a16="http://schemas.microsoft.com/office/drawing/2014/main" id="{D036CA8F-4D8C-4546-AD1B-6050F53BCAA9}"/>
              </a:ext>
            </a:extLst>
          </p:cNvPr>
          <p:cNvSpPr/>
          <p:nvPr/>
        </p:nvSpPr>
        <p:spPr>
          <a:xfrm>
            <a:off x="11016146" y="318117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2" name="Zylinder 41">
            <a:extLst>
              <a:ext uri="{FF2B5EF4-FFF2-40B4-BE49-F238E27FC236}">
                <a16:creationId xmlns:a16="http://schemas.microsoft.com/office/drawing/2014/main" id="{EA8E4EAC-6AA6-4D4D-A14F-4483591E4A9D}"/>
              </a:ext>
            </a:extLst>
          </p:cNvPr>
          <p:cNvSpPr>
            <a:spLocks noChangeAspect="1"/>
          </p:cNvSpPr>
          <p:nvPr/>
        </p:nvSpPr>
        <p:spPr>
          <a:xfrm>
            <a:off x="14120904" y="327608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07729BEA-50A5-4B7F-ADC4-4E706FDD7746}"/>
              </a:ext>
            </a:extLst>
          </p:cNvPr>
          <p:cNvCxnSpPr>
            <a:cxnSpLocks/>
            <a:stCxn id="40" idx="3"/>
            <a:endCxn id="42" idx="2"/>
          </p:cNvCxnSpPr>
          <p:nvPr/>
        </p:nvCxnSpPr>
        <p:spPr>
          <a:xfrm>
            <a:off x="12966866" y="3706954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80C3E81D-2AA2-41CB-BA75-01C7754BAD3A}"/>
              </a:ext>
            </a:extLst>
          </p:cNvPr>
          <p:cNvCxnSpPr>
            <a:stCxn id="58" idx="0"/>
            <a:endCxn id="40" idx="0"/>
          </p:cNvCxnSpPr>
          <p:nvPr/>
        </p:nvCxnSpPr>
        <p:spPr>
          <a:xfrm rot="5400000" flipH="1" flipV="1">
            <a:off x="9630158" y="819827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9B33ECF6-2F66-427B-9D93-C5F51C863E03}"/>
              </a:ext>
            </a:extLst>
          </p:cNvPr>
          <p:cNvCxnSpPr>
            <a:stCxn id="40" idx="2"/>
            <a:endCxn id="58" idx="2"/>
          </p:cNvCxnSpPr>
          <p:nvPr/>
        </p:nvCxnSpPr>
        <p:spPr>
          <a:xfrm rot="5400000">
            <a:off x="9630159" y="1871387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476AB256-17AF-49D6-96D8-30B60077FB55}"/>
              </a:ext>
            </a:extLst>
          </p:cNvPr>
          <p:cNvSpPr txBox="1"/>
          <p:nvPr/>
        </p:nvSpPr>
        <p:spPr>
          <a:xfrm>
            <a:off x="7279384" y="4283540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D7C1A425-31AE-49CA-8A04-5572D6E48046}"/>
              </a:ext>
            </a:extLst>
          </p:cNvPr>
          <p:cNvSpPr txBox="1"/>
          <p:nvPr/>
        </p:nvSpPr>
        <p:spPr>
          <a:xfrm>
            <a:off x="7279384" y="2855961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B6E00986-AAD4-4CF0-B70B-FE057B5C61AD}"/>
              </a:ext>
            </a:extLst>
          </p:cNvPr>
          <p:cNvSpPr txBox="1"/>
          <p:nvPr/>
        </p:nvSpPr>
        <p:spPr>
          <a:xfrm>
            <a:off x="5431528" y="3381700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535FABD-FAFC-4269-894B-679E99541873}"/>
              </a:ext>
            </a:extLst>
          </p:cNvPr>
          <p:cNvSpPr txBox="1"/>
          <p:nvPr/>
        </p:nvSpPr>
        <p:spPr>
          <a:xfrm>
            <a:off x="13082008" y="3393553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CDDC1B47-AC45-4A7F-9ACD-8EB6545F25EC}"/>
              </a:ext>
            </a:extLst>
          </p:cNvPr>
          <p:cNvSpPr/>
          <p:nvPr/>
        </p:nvSpPr>
        <p:spPr>
          <a:xfrm>
            <a:off x="9010761" y="3371058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4" name="Abgerundetes Rechteck 32">
            <a:extLst>
              <a:ext uri="{FF2B5EF4-FFF2-40B4-BE49-F238E27FC236}">
                <a16:creationId xmlns:a16="http://schemas.microsoft.com/office/drawing/2014/main" id="{66116539-C269-4A44-8ED3-A4C1C4F5FDF6}"/>
              </a:ext>
            </a:extLst>
          </p:cNvPr>
          <p:cNvSpPr/>
          <p:nvPr/>
        </p:nvSpPr>
        <p:spPr>
          <a:xfrm>
            <a:off x="12025553" y="714330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65" name="Zylinder 64">
            <a:extLst>
              <a:ext uri="{FF2B5EF4-FFF2-40B4-BE49-F238E27FC236}">
                <a16:creationId xmlns:a16="http://schemas.microsoft.com/office/drawing/2014/main" id="{34861CE6-7911-4B0E-9F3F-48278D2F03BF}"/>
              </a:ext>
            </a:extLst>
          </p:cNvPr>
          <p:cNvSpPr>
            <a:spLocks noChangeAspect="1"/>
          </p:cNvSpPr>
          <p:nvPr/>
        </p:nvSpPr>
        <p:spPr>
          <a:xfrm>
            <a:off x="12575260" y="873021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7011AC06-2925-42DF-B1D1-2816BDE86DE0}"/>
              </a:ext>
            </a:extLst>
          </p:cNvPr>
          <p:cNvCxnSpPr>
            <a:stCxn id="64" idx="2"/>
            <a:endCxn id="65" idx="1"/>
          </p:cNvCxnSpPr>
          <p:nvPr/>
        </p:nvCxnSpPr>
        <p:spPr>
          <a:xfrm>
            <a:off x="13000913" y="8194869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DC7898F9-27AD-4D15-A8B6-D8820276DB93}"/>
              </a:ext>
            </a:extLst>
          </p:cNvPr>
          <p:cNvCxnSpPr>
            <a:cxnSpLocks/>
          </p:cNvCxnSpPr>
          <p:nvPr/>
        </p:nvCxnSpPr>
        <p:spPr>
          <a:xfrm>
            <a:off x="6293451" y="5813000"/>
            <a:ext cx="7795366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B66EE35B-0E03-42CE-B78F-8A0F09EBE5C9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6335192" y="5804980"/>
            <a:ext cx="0" cy="131957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7BD94CDE-5013-4E01-8273-4851B44E87DE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9713950" y="5735626"/>
            <a:ext cx="0" cy="138892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204DE4AC-9BB0-496C-8EC8-C5023CAE3E91}"/>
              </a:ext>
            </a:extLst>
          </p:cNvPr>
          <p:cNvCxnSpPr>
            <a:cxnSpLocks/>
            <a:endCxn id="64" idx="0"/>
          </p:cNvCxnSpPr>
          <p:nvPr/>
        </p:nvCxnSpPr>
        <p:spPr>
          <a:xfrm flipH="1">
            <a:off x="13000913" y="5813000"/>
            <a:ext cx="8687" cy="133030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9EEF60D0-BFC5-427B-B721-F750819FA686}"/>
              </a:ext>
            </a:extLst>
          </p:cNvPr>
          <p:cNvCxnSpPr>
            <a:cxnSpLocks/>
          </p:cNvCxnSpPr>
          <p:nvPr/>
        </p:nvCxnSpPr>
        <p:spPr>
          <a:xfrm flipH="1">
            <a:off x="12703106" y="4239084"/>
            <a:ext cx="3163" cy="155787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E0B75D84-0C2D-442A-9A4C-040D8123A32B}"/>
              </a:ext>
            </a:extLst>
          </p:cNvPr>
          <p:cNvCxnSpPr>
            <a:endCxn id="31" idx="0"/>
          </p:cNvCxnSpPr>
          <p:nvPr/>
        </p:nvCxnSpPr>
        <p:spPr>
          <a:xfrm rot="16200000" flipH="1">
            <a:off x="6878019" y="4288623"/>
            <a:ext cx="2928455" cy="2743408"/>
          </a:xfrm>
          <a:prstGeom prst="bentConnector3">
            <a:avLst>
              <a:gd name="adj1" fmla="val 39432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Verbinder: gewinkelt 77">
            <a:extLst>
              <a:ext uri="{FF2B5EF4-FFF2-40B4-BE49-F238E27FC236}">
                <a16:creationId xmlns:a16="http://schemas.microsoft.com/office/drawing/2014/main" id="{99CE5231-9F0C-4A00-948D-318A67EC35C8}"/>
              </a:ext>
            </a:extLst>
          </p:cNvPr>
          <p:cNvCxnSpPr>
            <a:endCxn id="31" idx="0"/>
          </p:cNvCxnSpPr>
          <p:nvPr/>
        </p:nvCxnSpPr>
        <p:spPr>
          <a:xfrm rot="5400000">
            <a:off x="9543846" y="4366204"/>
            <a:ext cx="2928456" cy="2588247"/>
          </a:xfrm>
          <a:prstGeom prst="bentConnector3">
            <a:avLst>
              <a:gd name="adj1" fmla="val 39424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6779D119-B358-9E3B-330D-0C76250A6B6B}"/>
              </a:ext>
            </a:extLst>
          </p:cNvPr>
          <p:cNvSpPr txBox="1"/>
          <p:nvPr/>
        </p:nvSpPr>
        <p:spPr>
          <a:xfrm>
            <a:off x="3789741" y="5253445"/>
            <a:ext cx="2263904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Single Agent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Cluster Watch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No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automated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fail-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over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between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instances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859183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Integration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Integration </a:t>
            </a:r>
            <a:r>
              <a:rPr lang="de-DE" dirty="0" err="1"/>
              <a:t>with</a:t>
            </a:r>
            <a:r>
              <a:rPr lang="de-DE" dirty="0"/>
              <a:t> JOC Cockpit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2" y="2400300"/>
            <a:ext cx="3178543" cy="8001000"/>
          </a:xfrm>
        </p:spPr>
        <p:txBody>
          <a:bodyPr/>
          <a:lstStyle/>
          <a:p>
            <a:r>
              <a:rPr lang="de-DE" b="1" dirty="0"/>
              <a:t>Journal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Journal </a:t>
            </a:r>
            <a:r>
              <a:rPr lang="de-DE" dirty="0" err="1"/>
              <a:t>holds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, 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Such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synchronized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</a:t>
            </a:r>
            <a:r>
              <a:rPr lang="de-DE" dirty="0" err="1"/>
              <a:t>instance</a:t>
            </a:r>
            <a:endParaRPr lang="de-DE" dirty="0"/>
          </a:p>
          <a:p>
            <a:r>
              <a:rPr lang="de-DE" b="1" dirty="0" err="1"/>
              <a:t>History</a:t>
            </a:r>
            <a:r>
              <a:rPr lang="de-DE" b="1" dirty="0"/>
              <a:t>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History</a:t>
            </a:r>
            <a:r>
              <a:rPr lang="de-DE" dirty="0"/>
              <a:t> Service </a:t>
            </a:r>
            <a:r>
              <a:rPr lang="de-DE" dirty="0" err="1"/>
              <a:t>subscribes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Having </a:t>
            </a:r>
            <a:r>
              <a:rPr lang="de-DE" dirty="0" err="1"/>
              <a:t>received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</a:t>
            </a:r>
            <a:r>
              <a:rPr lang="de-DE" dirty="0" err="1"/>
              <a:t>having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GUI and </a:t>
            </a:r>
            <a:r>
              <a:rPr lang="de-DE" dirty="0" err="1"/>
              <a:t>instructs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 </a:t>
            </a:r>
            <a:r>
              <a:rPr lang="de-DE" dirty="0" err="1"/>
              <a:t>to</a:t>
            </a:r>
            <a:r>
              <a:rPr lang="de-DE" dirty="0"/>
              <a:t> release </a:t>
            </a:r>
            <a:r>
              <a:rPr lang="de-DE" dirty="0" err="1"/>
              <a:t>events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Controller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Events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originally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Journal after </a:t>
            </a:r>
            <a:r>
              <a:rPr lang="de-DE" dirty="0" err="1"/>
              <a:t>receipt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Agent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originating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instructions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Events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removed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Journal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released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Journal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grow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orders</a:t>
            </a:r>
            <a:r>
              <a:rPr lang="de-DE" dirty="0"/>
              <a:t> but will </a:t>
            </a:r>
            <a:r>
              <a:rPr lang="de-DE" dirty="0" err="1"/>
              <a:t>shrink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completed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293451" y="768986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4395440" y="776758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124" name="Rechteck 123"/>
          <p:cNvSpPr/>
          <p:nvPr/>
        </p:nvSpPr>
        <p:spPr>
          <a:xfrm>
            <a:off x="3978444" y="6741540"/>
            <a:ext cx="11394906" cy="3000340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998269" y="6753328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marL="211501" marR="0" lvl="0" indent="-211501" algn="l" defTabSz="282001" eaLnBrk="0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 kumimoji="0" sz="1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defRPr>
            </a:lvl1pPr>
          </a:lstStyle>
          <a:p>
            <a:r>
              <a:rPr lang="de-DE" dirty="0"/>
              <a:t>Controller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638D2F3F-4A82-4D0B-8F69-CABC61FFA696}"/>
              </a:ext>
            </a:extLst>
          </p:cNvPr>
          <p:cNvCxnSpPr>
            <a:cxnSpLocks/>
            <a:stCxn id="58" idx="1"/>
            <a:endCxn id="41" idx="4"/>
          </p:cNvCxnSpPr>
          <p:nvPr/>
        </p:nvCxnSpPr>
        <p:spPr>
          <a:xfrm flipH="1">
            <a:off x="5264120" y="8215644"/>
            <a:ext cx="1029331" cy="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1">
            <a:extLst>
              <a:ext uri="{FF2B5EF4-FFF2-40B4-BE49-F238E27FC236}">
                <a16:creationId xmlns:a16="http://schemas.microsoft.com/office/drawing/2014/main" id="{D036CA8F-4D8C-4546-AD1B-6050F53BCAA9}"/>
              </a:ext>
            </a:extLst>
          </p:cNvPr>
          <p:cNvSpPr/>
          <p:nvPr/>
        </p:nvSpPr>
        <p:spPr>
          <a:xfrm>
            <a:off x="11016146" y="768986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2" name="Zylinder 41">
            <a:extLst>
              <a:ext uri="{FF2B5EF4-FFF2-40B4-BE49-F238E27FC236}">
                <a16:creationId xmlns:a16="http://schemas.microsoft.com/office/drawing/2014/main" id="{EA8E4EAC-6AA6-4D4D-A14F-4483591E4A9D}"/>
              </a:ext>
            </a:extLst>
          </p:cNvPr>
          <p:cNvSpPr>
            <a:spLocks noChangeAspect="1"/>
          </p:cNvSpPr>
          <p:nvPr/>
        </p:nvSpPr>
        <p:spPr>
          <a:xfrm>
            <a:off x="14120904" y="778477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07729BEA-50A5-4B7F-ADC4-4E706FDD7746}"/>
              </a:ext>
            </a:extLst>
          </p:cNvPr>
          <p:cNvCxnSpPr>
            <a:cxnSpLocks/>
            <a:stCxn id="40" idx="3"/>
            <a:endCxn id="42" idx="2"/>
          </p:cNvCxnSpPr>
          <p:nvPr/>
        </p:nvCxnSpPr>
        <p:spPr>
          <a:xfrm>
            <a:off x="12966866" y="8215644"/>
            <a:ext cx="1154038" cy="1719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80C3E81D-2AA2-41CB-BA75-01C7754BAD3A}"/>
              </a:ext>
            </a:extLst>
          </p:cNvPr>
          <p:cNvCxnSpPr>
            <a:stCxn id="58" idx="0"/>
            <a:endCxn id="40" idx="0"/>
          </p:cNvCxnSpPr>
          <p:nvPr/>
        </p:nvCxnSpPr>
        <p:spPr>
          <a:xfrm rot="5400000" flipH="1" flipV="1">
            <a:off x="9630158" y="5328517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9B33ECF6-2F66-427B-9D93-C5F51C863E03}"/>
              </a:ext>
            </a:extLst>
          </p:cNvPr>
          <p:cNvCxnSpPr>
            <a:stCxn id="40" idx="2"/>
            <a:endCxn id="58" idx="2"/>
          </p:cNvCxnSpPr>
          <p:nvPr/>
        </p:nvCxnSpPr>
        <p:spPr>
          <a:xfrm rot="5400000">
            <a:off x="9630159" y="6380077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B6E00986-AAD4-4CF0-B70B-FE057B5C61AD}"/>
              </a:ext>
            </a:extLst>
          </p:cNvPr>
          <p:cNvSpPr txBox="1"/>
          <p:nvPr/>
        </p:nvSpPr>
        <p:spPr>
          <a:xfrm>
            <a:off x="5431528" y="7890390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535FABD-FAFC-4269-894B-679E99541873}"/>
              </a:ext>
            </a:extLst>
          </p:cNvPr>
          <p:cNvSpPr txBox="1"/>
          <p:nvPr/>
        </p:nvSpPr>
        <p:spPr>
          <a:xfrm>
            <a:off x="13082008" y="7902243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673F6EAD-396A-424C-892F-AC84575954B3}"/>
              </a:ext>
            </a:extLst>
          </p:cNvPr>
          <p:cNvSpPr txBox="1"/>
          <p:nvPr/>
        </p:nvSpPr>
        <p:spPr>
          <a:xfrm>
            <a:off x="5934658" y="318894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98" name="Abgerundetes Rechteck 39">
            <a:extLst>
              <a:ext uri="{FF2B5EF4-FFF2-40B4-BE49-F238E27FC236}">
                <a16:creationId xmlns:a16="http://schemas.microsoft.com/office/drawing/2014/main" id="{446497A0-2CAA-4DB2-A165-1F71EADEC83F}"/>
              </a:ext>
            </a:extLst>
          </p:cNvPr>
          <p:cNvSpPr/>
          <p:nvPr/>
        </p:nvSpPr>
        <p:spPr>
          <a:xfrm>
            <a:off x="13073205" y="237527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BE870212-11B0-4EFE-8712-5B893B956C92}"/>
              </a:ext>
            </a:extLst>
          </p:cNvPr>
          <p:cNvSpPr/>
          <p:nvPr/>
        </p:nvSpPr>
        <p:spPr>
          <a:xfrm>
            <a:off x="3978443" y="2000432"/>
            <a:ext cx="11394907" cy="405358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9E8CA584-12DC-4A9A-B1D1-9D85C6A17F4A}"/>
              </a:ext>
            </a:extLst>
          </p:cNvPr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E5800089-11AA-44EB-80E0-A5F648ED5DC7}"/>
              </a:ext>
            </a:extLst>
          </p:cNvPr>
          <p:cNvCxnSpPr>
            <a:cxnSpLocks/>
            <a:stCxn id="103" idx="0"/>
            <a:endCxn id="98" idx="2"/>
          </p:cNvCxnSpPr>
          <p:nvPr/>
        </p:nvCxnSpPr>
        <p:spPr>
          <a:xfrm flipH="1" flipV="1">
            <a:off x="14048565" y="3426831"/>
            <a:ext cx="1" cy="341910"/>
          </a:xfrm>
          <a:prstGeom prst="straightConnector1">
            <a:avLst/>
          </a:prstGeom>
          <a:ln w="5080">
            <a:solidFill>
              <a:srgbClr val="00B05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Ellipse 102">
            <a:extLst>
              <a:ext uri="{FF2B5EF4-FFF2-40B4-BE49-F238E27FC236}">
                <a16:creationId xmlns:a16="http://schemas.microsoft.com/office/drawing/2014/main" id="{A8704A21-F2FE-4D35-BDB8-8C0358AA08F2}"/>
              </a:ext>
            </a:extLst>
          </p:cNvPr>
          <p:cNvSpPr/>
          <p:nvPr/>
        </p:nvSpPr>
        <p:spPr>
          <a:xfrm>
            <a:off x="12846390" y="376874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sp>
        <p:nvSpPr>
          <p:cNvPr id="104" name="Abgerundetes Rechteck 99">
            <a:extLst>
              <a:ext uri="{FF2B5EF4-FFF2-40B4-BE49-F238E27FC236}">
                <a16:creationId xmlns:a16="http://schemas.microsoft.com/office/drawing/2014/main" id="{BA937985-B42F-4746-887E-824985975418}"/>
              </a:ext>
            </a:extLst>
          </p:cNvPr>
          <p:cNvSpPr/>
          <p:nvPr/>
        </p:nvSpPr>
        <p:spPr>
          <a:xfrm>
            <a:off x="5618178" y="5012097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0" name="Zylinder 109">
            <a:extLst>
              <a:ext uri="{FF2B5EF4-FFF2-40B4-BE49-F238E27FC236}">
                <a16:creationId xmlns:a16="http://schemas.microsoft.com/office/drawing/2014/main" id="{9BE5CBA2-96A4-498E-A660-9F9BFC3ABD5A}"/>
              </a:ext>
            </a:extLst>
          </p:cNvPr>
          <p:cNvSpPr>
            <a:spLocks noChangeAspect="1"/>
          </p:cNvSpPr>
          <p:nvPr/>
        </p:nvSpPr>
        <p:spPr>
          <a:xfrm>
            <a:off x="4662266" y="294508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2" name="Abgerundetes Rechteck 99">
            <a:extLst>
              <a:ext uri="{FF2B5EF4-FFF2-40B4-BE49-F238E27FC236}">
                <a16:creationId xmlns:a16="http://schemas.microsoft.com/office/drawing/2014/main" id="{FA5C3084-C75A-48ED-AF3D-79763B7E3938}"/>
              </a:ext>
            </a:extLst>
          </p:cNvPr>
          <p:cNvSpPr/>
          <p:nvPr/>
        </p:nvSpPr>
        <p:spPr>
          <a:xfrm>
            <a:off x="8164192" y="4092562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A87BD5C2-A995-4D94-BA91-E10F823A0482}"/>
              </a:ext>
            </a:extLst>
          </p:cNvPr>
          <p:cNvCxnSpPr>
            <a:cxnSpLocks/>
            <a:stCxn id="122" idx="3"/>
            <a:endCxn id="136" idx="1"/>
          </p:cNvCxnSpPr>
          <p:nvPr/>
        </p:nvCxnSpPr>
        <p:spPr>
          <a:xfrm>
            <a:off x="10114912" y="4409677"/>
            <a:ext cx="384862" cy="5130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Verbinder: gewinkelt 90">
            <a:extLst>
              <a:ext uri="{FF2B5EF4-FFF2-40B4-BE49-F238E27FC236}">
                <a16:creationId xmlns:a16="http://schemas.microsoft.com/office/drawing/2014/main" id="{6FC3A643-F3B0-44CA-85B3-43F42EDA1B5E}"/>
              </a:ext>
            </a:extLst>
          </p:cNvPr>
          <p:cNvCxnSpPr>
            <a:stCxn id="122" idx="1"/>
            <a:endCxn id="104" idx="0"/>
          </p:cNvCxnSpPr>
          <p:nvPr/>
        </p:nvCxnSpPr>
        <p:spPr>
          <a:xfrm rot="10800000" flipV="1">
            <a:off x="6593538" y="4409677"/>
            <a:ext cx="1570654" cy="602420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9D31091F-4B01-497E-B25E-2AF99B5A44ED}"/>
              </a:ext>
            </a:extLst>
          </p:cNvPr>
          <p:cNvCxnSpPr>
            <a:stCxn id="122" idx="0"/>
            <a:endCxn id="110" idx="4"/>
          </p:cNvCxnSpPr>
          <p:nvPr/>
        </p:nvCxnSpPr>
        <p:spPr>
          <a:xfrm rot="16200000" flipV="1">
            <a:off x="7204992" y="2158002"/>
            <a:ext cx="550074" cy="3319046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>
            <a:extLst>
              <a:ext uri="{FF2B5EF4-FFF2-40B4-BE49-F238E27FC236}">
                <a16:creationId xmlns:a16="http://schemas.microsoft.com/office/drawing/2014/main" id="{0E447FE5-6C94-4427-8CC6-F1C42B783462}"/>
              </a:ext>
            </a:extLst>
          </p:cNvPr>
          <p:cNvCxnSpPr>
            <a:cxnSpLocks/>
            <a:stCxn id="104" idx="2"/>
          </p:cNvCxnSpPr>
          <p:nvPr/>
        </p:nvCxnSpPr>
        <p:spPr>
          <a:xfrm>
            <a:off x="6593538" y="5646326"/>
            <a:ext cx="14308" cy="2037188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Textfeld 129">
            <a:extLst>
              <a:ext uri="{FF2B5EF4-FFF2-40B4-BE49-F238E27FC236}">
                <a16:creationId xmlns:a16="http://schemas.microsoft.com/office/drawing/2014/main" id="{D834515E-B6E5-4F82-A310-B79B41EC33F7}"/>
              </a:ext>
            </a:extLst>
          </p:cNvPr>
          <p:cNvSpPr txBox="1"/>
          <p:nvPr/>
        </p:nvSpPr>
        <p:spPr>
          <a:xfrm>
            <a:off x="5324442" y="8239738"/>
            <a:ext cx="981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remove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3F439DA4-AF7F-4C85-B0FB-C50E638093EF}"/>
              </a:ext>
            </a:extLst>
          </p:cNvPr>
          <p:cNvSpPr txBox="1"/>
          <p:nvPr/>
        </p:nvSpPr>
        <p:spPr>
          <a:xfrm>
            <a:off x="13037436" y="8223458"/>
            <a:ext cx="102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remove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E50428F1-1411-4AB3-8A8C-AE8EB18F8E11}"/>
              </a:ext>
            </a:extLst>
          </p:cNvPr>
          <p:cNvSpPr txBox="1"/>
          <p:nvPr/>
        </p:nvSpPr>
        <p:spPr>
          <a:xfrm>
            <a:off x="7279384" y="7048121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C2DD7AE1-C667-41E8-A861-ECC0EBD7BB7C}"/>
              </a:ext>
            </a:extLst>
          </p:cNvPr>
          <p:cNvSpPr txBox="1"/>
          <p:nvPr/>
        </p:nvSpPr>
        <p:spPr>
          <a:xfrm>
            <a:off x="7279384" y="9136880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F8DA2355-B5FA-49B5-9174-E3F9BCAC5107}"/>
              </a:ext>
            </a:extLst>
          </p:cNvPr>
          <p:cNvSpPr txBox="1"/>
          <p:nvPr/>
        </p:nvSpPr>
        <p:spPr>
          <a:xfrm>
            <a:off x="6596126" y="4096598"/>
            <a:ext cx="165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receive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0E2EB5C-0874-4B85-BF64-766A53224D82}"/>
              </a:ext>
            </a:extLst>
          </p:cNvPr>
          <p:cNvSpPr txBox="1"/>
          <p:nvPr/>
        </p:nvSpPr>
        <p:spPr>
          <a:xfrm>
            <a:off x="6607846" y="4417813"/>
            <a:ext cx="165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release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6" name="Abgerundetes Rechteck 99">
            <a:extLst>
              <a:ext uri="{FF2B5EF4-FFF2-40B4-BE49-F238E27FC236}">
                <a16:creationId xmlns:a16="http://schemas.microsoft.com/office/drawing/2014/main" id="{995665E0-B503-4A31-B4FF-05AB2E5A00BA}"/>
              </a:ext>
            </a:extLst>
          </p:cNvPr>
          <p:cNvSpPr/>
          <p:nvPr/>
        </p:nvSpPr>
        <p:spPr>
          <a:xfrm>
            <a:off x="10499774" y="4097692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FBE9F565-5D9E-4D56-9629-E924C55D4115}"/>
              </a:ext>
            </a:extLst>
          </p:cNvPr>
          <p:cNvCxnSpPr>
            <a:cxnSpLocks/>
            <a:stCxn id="136" idx="3"/>
            <a:endCxn id="103" idx="2"/>
          </p:cNvCxnSpPr>
          <p:nvPr/>
        </p:nvCxnSpPr>
        <p:spPr>
          <a:xfrm flipV="1">
            <a:off x="12450494" y="4410449"/>
            <a:ext cx="395896" cy="4358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F79534C9-274F-4D4E-89A7-8DDC9B625731}"/>
              </a:ext>
            </a:extLst>
          </p:cNvPr>
          <p:cNvSpPr/>
          <p:nvPr/>
        </p:nvSpPr>
        <p:spPr>
          <a:xfrm>
            <a:off x="9010761" y="7917277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98892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1924</Words>
  <Characters>0</Characters>
  <Application>Microsoft Office PowerPoint</Application>
  <PresentationFormat>Benutzerdefiniert</PresentationFormat>
  <Lines>0</Lines>
  <Paragraphs>556</Paragraphs>
  <Slides>16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16</vt:i4>
      </vt:variant>
    </vt:vector>
  </HeadingPairs>
  <TitlesOfParts>
    <vt:vector size="34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Basic System Architecture</vt:lpstr>
      <vt:lpstr>Workflows</vt:lpstr>
      <vt:lpstr>Orders</vt:lpstr>
      <vt:lpstr>JS7 JobScheduler</vt:lpstr>
      <vt:lpstr>Controller Cluster using JOC Cockpit as Cluster Watch</vt:lpstr>
      <vt:lpstr>Controller Cluster using an Agent as Cluster Watch</vt:lpstr>
      <vt:lpstr>Controller Integration</vt:lpstr>
      <vt:lpstr>Controller / Agent</vt:lpstr>
      <vt:lpstr>JS7 JobScheduler</vt:lpstr>
      <vt:lpstr>JOC Cockpit Cluster fail-over and switch-over</vt:lpstr>
      <vt:lpstr>JOC Cockpit Frontend/Backend Services, Background Services, Event Bus and Proxy</vt:lpstr>
      <vt:lpstr>JOC Cockpit clustered Background Services </vt:lpstr>
      <vt:lpstr>JOC Cockpit Proxy Service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Implementation Architecture</dc:title>
  <dc:creator>Andreas Püschel</dc:creator>
  <cp:lastModifiedBy>Andreas Püschel</cp:lastModifiedBy>
  <cp:revision>740</cp:revision>
  <dcterms:created xsi:type="dcterms:W3CDTF">2010-11-02T07:26:00Z</dcterms:created>
  <dcterms:modified xsi:type="dcterms:W3CDTF">2023-03-04T17:04:55Z</dcterms:modified>
</cp:coreProperties>
</file>