
<file path=[Content_Types].xml><?xml version="1.0" encoding="utf-8"?>
<Types xmlns="http://schemas.openxmlformats.org/package/2006/content-types">
  <Default Extension="pdf" ContentType="application/pd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4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5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6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7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8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9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10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11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12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13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14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9" r:id="rId1"/>
    <p:sldMasterId id="2147483722" r:id="rId2"/>
    <p:sldMasterId id="2147483726" r:id="rId3"/>
    <p:sldMasterId id="2147483730" r:id="rId4"/>
    <p:sldMasterId id="2147483734" r:id="rId5"/>
    <p:sldMasterId id="2147483738" r:id="rId6"/>
    <p:sldMasterId id="2147483742" r:id="rId7"/>
    <p:sldMasterId id="2147483746" r:id="rId8"/>
    <p:sldMasterId id="2147483750" r:id="rId9"/>
    <p:sldMasterId id="2147483754" r:id="rId10"/>
    <p:sldMasterId id="2147483718" r:id="rId11"/>
    <p:sldMasterId id="2147483657" r:id="rId12"/>
    <p:sldMasterId id="2147483759" r:id="rId13"/>
    <p:sldMasterId id="2147483763" r:id="rId14"/>
    <p:sldMasterId id="2147483768" r:id="rId15"/>
  </p:sldMasterIdLst>
  <p:notesMasterIdLst>
    <p:notesMasterId r:id="rId32"/>
  </p:notesMasterIdLst>
  <p:handoutMasterIdLst>
    <p:handoutMasterId r:id="rId33"/>
  </p:handoutMasterIdLst>
  <p:sldIdLst>
    <p:sldId id="275" r:id="rId16"/>
    <p:sldId id="300" r:id="rId17"/>
    <p:sldId id="342" r:id="rId18"/>
    <p:sldId id="332" r:id="rId19"/>
    <p:sldId id="334" r:id="rId20"/>
    <p:sldId id="329" r:id="rId21"/>
    <p:sldId id="339" r:id="rId22"/>
    <p:sldId id="341" r:id="rId23"/>
    <p:sldId id="338" r:id="rId24"/>
    <p:sldId id="337" r:id="rId25"/>
    <p:sldId id="336" r:id="rId26"/>
    <p:sldId id="335" r:id="rId27"/>
    <p:sldId id="325" r:id="rId28"/>
    <p:sldId id="326" r:id="rId29"/>
    <p:sldId id="333" r:id="rId30"/>
    <p:sldId id="287" r:id="rId31"/>
  </p:sldIdLst>
  <p:sldSz cx="16257588" cy="10917238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1pPr>
    <a:lvl2pPr marL="45712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2pPr>
    <a:lvl3pPr marL="914247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3pPr>
    <a:lvl4pPr marL="1371371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4pPr>
    <a:lvl5pPr marL="182849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5pPr>
    <a:lvl6pPr marL="2285618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6pPr>
    <a:lvl7pPr marL="2742742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7pPr>
    <a:lvl8pPr marL="3199865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8pPr>
    <a:lvl9pPr marL="3656989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438">
          <p15:clr>
            <a:srgbClr val="A4A3A4"/>
          </p15:clr>
        </p15:guide>
        <p15:guide id="2" pos="5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dreas Püschel" initials="ap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388"/>
    <a:srgbClr val="883388"/>
    <a:srgbClr val="FFBB33"/>
    <a:srgbClr val="8F9090"/>
    <a:srgbClr val="335544"/>
    <a:srgbClr val="775533"/>
    <a:srgbClr val="883300"/>
    <a:srgbClr val="FF9911"/>
    <a:srgbClr val="69505A"/>
    <a:srgbClr val="4949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57" autoAdjust="0"/>
    <p:restoredTop sz="86532" autoAdjust="0"/>
  </p:normalViewPr>
  <p:slideViewPr>
    <p:cSldViewPr snapToGrid="0">
      <p:cViewPr varScale="1">
        <p:scale>
          <a:sx n="72" d="100"/>
          <a:sy n="72" d="100"/>
        </p:scale>
        <p:origin x="510" y="33"/>
      </p:cViewPr>
      <p:guideLst>
        <p:guide orient="horz" pos="3438"/>
        <p:guide pos="5120"/>
      </p:guideLst>
    </p:cSldViewPr>
  </p:slideViewPr>
  <p:outlineViewPr>
    <p:cViewPr>
      <p:scale>
        <a:sx n="33" d="100"/>
        <a:sy n="33" d="100"/>
      </p:scale>
      <p:origin x="0" y="22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1" d="100"/>
          <a:sy n="71" d="100"/>
        </p:scale>
        <p:origin x="-4086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34" Type="http://schemas.openxmlformats.org/officeDocument/2006/relationships/commentAuthors" Target="commentAuthor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A77D9D-567E-4DCD-AF3D-FB7D65DAB282}" type="datetimeFigureOut">
              <a:rPr lang="de-DE" smtClean="0">
                <a:latin typeface="Arial" pitchFamily="34" charset="0"/>
              </a:rPr>
              <a:pPr/>
              <a:t>12.04.2023</a:t>
            </a:fld>
            <a:endParaRPr lang="de-DE" dirty="0">
              <a:latin typeface="Arial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8CF673-9E20-4209-8502-CD7DD9231143}" type="slidenum">
              <a:rPr lang="de-DE" smtClean="0">
                <a:latin typeface="Arial" pitchFamily="34" charset="0"/>
              </a:rPr>
              <a:pPr/>
              <a:t>‹Nr.›</a:t>
            </a:fld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5870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4305CFAF-47CF-4119-B3BF-42EE36961089}" type="datetime1">
              <a:rPr lang="de-DE" smtClean="0"/>
              <a:pPr/>
              <a:t>12.04.2023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76300" y="685800"/>
            <a:ext cx="5105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2C97E04B-A4A8-4114-B910-1288D0691D2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13198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ヒラギノ角ゴ Pro W3" pitchFamily="-109" charset="-128"/>
      </a:defRPr>
    </a:lvl1pPr>
    <a:lvl2pPr marL="45712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2pPr>
    <a:lvl3pPr marL="914247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3pPr>
    <a:lvl4pPr marL="1371371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4pPr>
    <a:lvl5pPr marL="182849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5pPr>
    <a:lvl6pPr marL="2285618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742742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199865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656989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25541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2303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27353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6476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9686114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3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wrap="none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0" name="Inhaltsplatzhalter 9"/>
          <p:cNvSpPr>
            <a:spLocks noGrp="1"/>
          </p:cNvSpPr>
          <p:nvPr>
            <p:ph sz="quarter" idx="11"/>
          </p:nvPr>
        </p:nvSpPr>
        <p:spPr>
          <a:xfrm>
            <a:off x="342934" y="10223500"/>
            <a:ext cx="2679700" cy="304800"/>
          </a:xfrm>
          <a:prstGeom prst="rect">
            <a:avLst/>
          </a:prstGeom>
        </p:spPr>
        <p:txBody>
          <a:bodyPr vert="horz" lIns="0" tIns="0" rIns="0" bIns="0"/>
          <a:lstStyle>
            <a:lvl1pPr marL="279353" marR="0" indent="-279353" algn="l" defTabSz="914247" rtl="0" eaLnBrk="0" fontAlgn="base" latinLnBrk="0" hangingPunct="0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>
                <a:srgbClr val="BB0000"/>
              </a:buClr>
              <a:buSzPct val="72000"/>
              <a:buFontTx/>
              <a:buNone/>
              <a:tabLst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noProof="0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2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900"/>
              </a:spcBef>
              <a:buFontTx/>
              <a:buNone/>
              <a:defRPr lang="de-DE" sz="3600" b="0" i="0" smtClean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58739640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19319" y="3391421"/>
            <a:ext cx="13818950" cy="234013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438638" y="6186435"/>
            <a:ext cx="11380312" cy="278996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41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82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233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64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05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46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8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28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84454" y="7015337"/>
            <a:ext cx="13818950" cy="2168285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84454" y="4627192"/>
            <a:ext cx="13818950" cy="238814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41121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82242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2336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6448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05606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4672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8784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289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12880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253852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79" y="2443744"/>
            <a:ext cx="7183041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12879" y="3462180"/>
            <a:ext cx="7183041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8259064" y="2443744"/>
            <a:ext cx="7185645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8259064" y="3462180"/>
            <a:ext cx="7185645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2880" y="434668"/>
            <a:ext cx="5348851" cy="1849865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357134" y="434669"/>
            <a:ext cx="9087575" cy="9317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12880" y="2284534"/>
            <a:ext cx="5348851" cy="7467695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86384" y="7642067"/>
            <a:ext cx="9754553" cy="90218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186384" y="975475"/>
            <a:ext cx="9754553" cy="6550343"/>
          </a:xfrm>
        </p:spPr>
        <p:txBody>
          <a:bodyPr/>
          <a:lstStyle>
            <a:lvl1pPr marL="0" indent="0">
              <a:buNone/>
              <a:defRPr sz="5200"/>
            </a:lvl1pPr>
            <a:lvl2pPr marL="741121" indent="0">
              <a:buNone/>
              <a:defRPr sz="4500"/>
            </a:lvl2pPr>
            <a:lvl3pPr marL="1482242" indent="0">
              <a:buNone/>
              <a:defRPr sz="3900"/>
            </a:lvl3pPr>
            <a:lvl4pPr marL="2223364" indent="0">
              <a:buNone/>
              <a:defRPr sz="3200"/>
            </a:lvl4pPr>
            <a:lvl5pPr marL="2964485" indent="0">
              <a:buNone/>
              <a:defRPr sz="3200"/>
            </a:lvl5pPr>
            <a:lvl6pPr marL="3705606" indent="0">
              <a:buNone/>
              <a:defRPr sz="3200"/>
            </a:lvl6pPr>
            <a:lvl7pPr marL="4446727" indent="0">
              <a:buNone/>
              <a:defRPr sz="3200"/>
            </a:lvl7pPr>
            <a:lvl8pPr marL="5187848" indent="0">
              <a:buNone/>
              <a:defRPr sz="3200"/>
            </a:lvl8pPr>
            <a:lvl9pPr marL="5928970" indent="0">
              <a:buNone/>
              <a:defRPr sz="32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186384" y="8544256"/>
            <a:ext cx="9754553" cy="1281258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1786751" y="437197"/>
            <a:ext cx="3657957" cy="9315032"/>
          </a:xfrm>
        </p:spPr>
        <p:txBody>
          <a:bodyPr vert="eaVert"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12879" y="437197"/>
            <a:ext cx="10723755" cy="9315032"/>
          </a:xfrm>
        </p:spPr>
        <p:txBody>
          <a:bodyPr vert="eaVert"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366043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313200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879924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7861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418718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763167"/>
      </p:ext>
    </p:extLst>
  </p:cSld>
  <p:clrMapOvr>
    <a:masterClrMapping/>
  </p:clrMapOvr>
  <p:hf sldNum="0" hdr="0" ftr="0" dt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984631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376461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lightBlue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6704100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1.pdf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0.png"/><Relationship Id="rId5" Type="http://schemas.openxmlformats.org/officeDocument/2006/relationships/image" Target="../media/image11.pdf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11.png"/><Relationship Id="rId5" Type="http://schemas.openxmlformats.org/officeDocument/2006/relationships/image" Target="../media/image12.pdf"/><Relationship Id="rId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1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theme" Target="../theme/theme15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image" Target="../media/image1.png"/><Relationship Id="rId5" Type="http://schemas.openxmlformats.org/officeDocument/2006/relationships/image" Target="../media/image1.pd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d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d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.png"/><Relationship Id="rId5" Type="http://schemas.openxmlformats.org/officeDocument/2006/relationships/image" Target="../media/image4.pdf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.pdf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.png"/><Relationship Id="rId5" Type="http://schemas.openxmlformats.org/officeDocument/2006/relationships/image" Target="../media/image6.pdf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.png"/><Relationship Id="rId5" Type="http://schemas.openxmlformats.org/officeDocument/2006/relationships/image" Target="../media/image7.pdf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8.png"/><Relationship Id="rId5" Type="http://schemas.openxmlformats.org/officeDocument/2006/relationships/image" Target="../media/image9.pdf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9.png"/><Relationship Id="rId5" Type="http://schemas.openxmlformats.org/officeDocument/2006/relationships/image" Target="../media/image10.pdf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9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6" r:id="rId2"/>
    <p:sldLayoutId id="214748375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title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67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12880" y="437196"/>
            <a:ext cx="14631829" cy="1819540"/>
          </a:xfrm>
          <a:prstGeom prst="rect">
            <a:avLst/>
          </a:prstGeom>
        </p:spPr>
        <p:txBody>
          <a:bodyPr vert="horz" lIns="148224" tIns="74112" rIns="148224" bIns="74112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80" y="2547357"/>
            <a:ext cx="14631829" cy="7204872"/>
          </a:xfrm>
          <a:prstGeom prst="rect">
            <a:avLst/>
          </a:prstGeom>
        </p:spPr>
        <p:txBody>
          <a:bodyPr vert="horz" lIns="148224" tIns="74112" rIns="148224" bIns="74112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12880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554676" y="10118663"/>
            <a:ext cx="5148236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51272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hf hdr="0" ftr="0" dt="0"/>
  <p:txStyles>
    <p:titleStyle>
      <a:lvl1pPr algn="ctr" defTabSz="148224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555841" indent="-555841" algn="l" defTabSz="1482242" rtl="0" eaLnBrk="1" latinLnBrk="0" hangingPunct="1">
        <a:spcBef>
          <a:spcPct val="20000"/>
        </a:spcBef>
        <a:buFont typeface="Wingdings" pitchFamily="2" charset="2"/>
        <a:buChar char="§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204322" indent="-46320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852803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2593924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3335045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4076167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17288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58409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99530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41121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82242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23364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64485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705606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46727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87848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2897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695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898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794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4" r:id="rId2"/>
    <p:sldLayoutId id="2147483723" r:id="rId3"/>
    <p:sldLayoutId id="2147483772" r:id="rId4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2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28" r:id="rId2"/>
    <p:sldLayoutId id="2147483727" r:id="rId3"/>
    <p:sldLayoutId id="2147483758" r:id="rId4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3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2" r:id="rId2"/>
    <p:sldLayoutId id="214748373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4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6" r:id="rId2"/>
    <p:sldLayoutId id="214748373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5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0" r:id="rId2"/>
    <p:sldLayoutId id="2147483739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6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Foliennummernplatzhalter 7"/>
          <p:cNvSpPr txBox="1">
            <a:spLocks/>
          </p:cNvSpPr>
          <p:nvPr userDrawn="1"/>
        </p:nvSpPr>
        <p:spPr>
          <a:xfrm>
            <a:off x="495300" y="4953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4" r:id="rId2"/>
    <p:sldLayoutId id="214748374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7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48" r:id="rId2"/>
    <p:sldLayoutId id="2147483747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8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5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9" name="Inhaltsplatzhalter 8"/>
          <p:cNvSpPr txBox="1">
            <a:spLocks/>
          </p:cNvSpPr>
          <p:nvPr/>
        </p:nvSpPr>
        <p:spPr>
          <a:xfrm>
            <a:off x="3543300" y="2400300"/>
            <a:ext cx="12498804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JS7 JobScheduler Architecture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32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4900" b="1" dirty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Implementation Architecture: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4900" b="1" dirty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Components &amp; Services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4900" b="1" i="0" u="none" strike="noStrike" kern="1200" cap="none" spc="0" normalizeH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5" name="Abgerundetes Rechteck 1">
            <a:extLst>
              <a:ext uri="{FF2B5EF4-FFF2-40B4-BE49-F238E27FC236}">
                <a16:creationId xmlns:a16="http://schemas.microsoft.com/office/drawing/2014/main" id="{B1BE2BE6-37C6-401E-9ACF-2A3CFC4BDD92}"/>
              </a:ext>
            </a:extLst>
          </p:cNvPr>
          <p:cNvSpPr/>
          <p:nvPr/>
        </p:nvSpPr>
        <p:spPr>
          <a:xfrm rot="20636374">
            <a:off x="154863" y="7942257"/>
            <a:ext cx="5174735" cy="1274164"/>
          </a:xfrm>
          <a:prstGeom prst="roundRect">
            <a:avLst/>
          </a:prstGeom>
          <a:solidFill>
            <a:srgbClr val="22338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Information </a:t>
            </a:r>
            <a:r>
              <a:rPr lang="de-DE" dirty="0" err="1"/>
              <a:t>for</a:t>
            </a:r>
            <a:endParaRPr lang="de-DE" dirty="0"/>
          </a:p>
          <a:p>
            <a:pPr algn="ctr"/>
            <a:r>
              <a:rPr lang="de-DE" dirty="0" err="1"/>
              <a:t>Interested</a:t>
            </a:r>
            <a:r>
              <a:rPr lang="de-DE" dirty="0"/>
              <a:t> </a:t>
            </a:r>
            <a:r>
              <a:rPr lang="de-DE" dirty="0" err="1"/>
              <a:t>Parties</a:t>
            </a:r>
            <a:endParaRPr lang="de-D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Controller / Agent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Controller / Agent Communication</a:t>
            </a:r>
          </a:p>
        </p:txBody>
      </p:sp>
      <p:sp>
        <p:nvSpPr>
          <p:cNvPr id="2" name="Inhaltsplatzhalt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15"/>
          </p:nvPr>
        </p:nvSpPr>
        <p:spPr>
          <a:xfrm>
            <a:off x="342933" y="2400300"/>
            <a:ext cx="2868921" cy="8001000"/>
          </a:xfrm>
        </p:spPr>
        <p:txBody>
          <a:bodyPr/>
          <a:lstStyle/>
          <a:p>
            <a:r>
              <a:rPr lang="de-DE" b="1" dirty="0"/>
              <a:t>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Controller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store</a:t>
            </a:r>
            <a:r>
              <a:rPr lang="de-DE" dirty="0"/>
              <a:t> </a:t>
            </a:r>
            <a:r>
              <a:rPr lang="de-DE" dirty="0" err="1"/>
              <a:t>workflow</a:t>
            </a:r>
            <a:r>
              <a:rPr lang="de-DE" dirty="0"/>
              <a:t> </a:t>
            </a:r>
            <a:r>
              <a:rPr lang="de-DE" dirty="0" err="1"/>
              <a:t>configura-tions</a:t>
            </a:r>
            <a:r>
              <a:rPr lang="de-DE" dirty="0"/>
              <a:t> and </a:t>
            </a:r>
            <a:r>
              <a:rPr lang="de-DE" dirty="0" err="1"/>
              <a:t>order</a:t>
            </a:r>
            <a:r>
              <a:rPr lang="de-DE" dirty="0"/>
              <a:t> </a:t>
            </a:r>
            <a:r>
              <a:rPr lang="de-DE" dirty="0" err="1"/>
              <a:t>state</a:t>
            </a:r>
            <a:r>
              <a:rPr lang="de-DE" dirty="0"/>
              <a:t> </a:t>
            </a:r>
            <a:r>
              <a:rPr lang="de-DE" dirty="0" err="1"/>
              <a:t>transitions</a:t>
            </a:r>
            <a:r>
              <a:rPr lang="de-DE" dirty="0"/>
              <a:t> in </a:t>
            </a:r>
            <a:r>
              <a:rPr lang="de-DE" dirty="0" err="1"/>
              <a:t>their</a:t>
            </a:r>
            <a:r>
              <a:rPr lang="de-DE" dirty="0"/>
              <a:t> </a:t>
            </a:r>
            <a:r>
              <a:rPr lang="de-DE" dirty="0" err="1"/>
              <a:t>journals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synchronization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These </a:t>
            </a:r>
            <a:r>
              <a:rPr lang="de-DE" dirty="0" err="1"/>
              <a:t>objects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passed</a:t>
            </a:r>
            <a:r>
              <a:rPr lang="de-DE" dirty="0"/>
              <a:t> </a:t>
            </a:r>
            <a:r>
              <a:rPr lang="de-DE" dirty="0" err="1"/>
              <a:t>asynchronously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Agents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Agent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receive</a:t>
            </a:r>
            <a:r>
              <a:rPr lang="de-DE" dirty="0"/>
              <a:t> </a:t>
            </a:r>
            <a:r>
              <a:rPr lang="de-DE" dirty="0" err="1"/>
              <a:t>objects</a:t>
            </a:r>
            <a:r>
              <a:rPr lang="de-DE" dirty="0"/>
              <a:t> and </a:t>
            </a:r>
            <a:r>
              <a:rPr lang="de-DE" dirty="0" err="1"/>
              <a:t>store</a:t>
            </a:r>
            <a:r>
              <a:rPr lang="de-DE" dirty="0"/>
              <a:t> </a:t>
            </a:r>
            <a:r>
              <a:rPr lang="de-DE" dirty="0" err="1"/>
              <a:t>them</a:t>
            </a:r>
            <a:r>
              <a:rPr lang="de-DE" dirty="0"/>
              <a:t> in a </a:t>
            </a:r>
            <a:r>
              <a:rPr lang="de-DE" dirty="0" err="1"/>
              <a:t>journal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execute</a:t>
            </a:r>
            <a:r>
              <a:rPr lang="de-DE" dirty="0"/>
              <a:t> </a:t>
            </a:r>
            <a:r>
              <a:rPr lang="de-DE" dirty="0" err="1"/>
              <a:t>jobs</a:t>
            </a:r>
            <a:r>
              <a:rPr lang="de-DE" dirty="0"/>
              <a:t> </a:t>
            </a:r>
            <a:r>
              <a:rPr lang="de-DE" dirty="0" err="1"/>
              <a:t>inde-pendently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an </a:t>
            </a:r>
            <a:r>
              <a:rPr lang="de-DE" dirty="0" err="1"/>
              <a:t>active</a:t>
            </a:r>
            <a:r>
              <a:rPr lang="de-DE" dirty="0"/>
              <a:t> </a:t>
            </a:r>
            <a:r>
              <a:rPr lang="de-DE" dirty="0" err="1"/>
              <a:t>connection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a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report</a:t>
            </a:r>
            <a:r>
              <a:rPr lang="de-DE" dirty="0"/>
              <a:t> back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resulting</a:t>
            </a:r>
            <a:r>
              <a:rPr lang="de-DE" dirty="0"/>
              <a:t> </a:t>
            </a:r>
            <a:r>
              <a:rPr lang="de-DE" dirty="0" err="1"/>
              <a:t>order</a:t>
            </a:r>
            <a:r>
              <a:rPr lang="de-DE" dirty="0"/>
              <a:t> </a:t>
            </a:r>
            <a:r>
              <a:rPr lang="de-DE" dirty="0" err="1"/>
              <a:t>state</a:t>
            </a:r>
            <a:r>
              <a:rPr lang="de-DE" dirty="0"/>
              <a:t> </a:t>
            </a:r>
            <a:r>
              <a:rPr lang="de-DE" dirty="0" err="1"/>
              <a:t>events</a:t>
            </a:r>
            <a:r>
              <a:rPr lang="de-DE" dirty="0"/>
              <a:t> and log </a:t>
            </a:r>
            <a:r>
              <a:rPr lang="de-DE" dirty="0" err="1"/>
              <a:t>events</a:t>
            </a:r>
            <a:r>
              <a:rPr lang="de-DE" dirty="0"/>
              <a:t>, e.g. after </a:t>
            </a:r>
            <a:r>
              <a:rPr lang="de-DE" dirty="0" err="1"/>
              <a:t>job</a:t>
            </a:r>
            <a:r>
              <a:rPr lang="de-DE" dirty="0"/>
              <a:t> </a:t>
            </a:r>
            <a:r>
              <a:rPr lang="de-DE" dirty="0" err="1"/>
              <a:t>completion</a:t>
            </a:r>
            <a:endParaRPr lang="de-DE" dirty="0"/>
          </a:p>
          <a:p>
            <a:pPr marL="288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Communication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If</a:t>
            </a:r>
            <a:r>
              <a:rPr lang="de-DE" dirty="0"/>
              <a:t> Controller, Agent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connection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/>
              <a:t>them</a:t>
            </a:r>
            <a:r>
              <a:rPr lang="de-DE" dirty="0"/>
              <a:t> fail </a:t>
            </a:r>
            <a:r>
              <a:rPr lang="de-DE" dirty="0" err="1"/>
              <a:t>then</a:t>
            </a:r>
            <a:r>
              <a:rPr lang="de-DE" dirty="0"/>
              <a:t> </a:t>
            </a:r>
            <a:r>
              <a:rPr lang="de-DE" dirty="0" err="1"/>
              <a:t>they</a:t>
            </a:r>
            <a:r>
              <a:rPr lang="de-DE" dirty="0"/>
              <a:t> will </a:t>
            </a:r>
            <a:r>
              <a:rPr lang="de-DE" dirty="0" err="1"/>
              <a:t>reconnect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Communication </a:t>
            </a:r>
            <a:r>
              <a:rPr lang="de-DE" dirty="0" err="1"/>
              <a:t>recovers</a:t>
            </a:r>
            <a:r>
              <a:rPr lang="de-DE" dirty="0"/>
              <a:t> in </a:t>
            </a:r>
            <a:r>
              <a:rPr lang="de-DE" dirty="0" err="1"/>
              <a:t>case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longer</a:t>
            </a:r>
            <a:r>
              <a:rPr lang="de-DE" dirty="0"/>
              <a:t> </a:t>
            </a:r>
            <a:r>
              <a:rPr lang="de-DE" dirty="0" err="1"/>
              <a:t>outages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hours</a:t>
            </a:r>
            <a:r>
              <a:rPr lang="de-DE" dirty="0"/>
              <a:t> and </a:t>
            </a:r>
            <a:r>
              <a:rPr lang="de-DE" dirty="0" err="1"/>
              <a:t>days</a:t>
            </a:r>
            <a:endParaRPr lang="de-DE" dirty="0"/>
          </a:p>
          <a:p>
            <a:pPr marL="288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Arial" pitchFamily="34" charset="0"/>
                <a:sym typeface="Gill Sans" pitchFamily="-109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Arial" pitchFamily="34" charset="0"/>
              <a:sym typeface="Gill Sans" pitchFamily="-109" charset="0"/>
            </a:endParaRPr>
          </a:p>
        </p:txBody>
      </p:sp>
      <p:sp>
        <p:nvSpPr>
          <p:cNvPr id="31" name="Abgerundetes Rechteck 30"/>
          <p:cNvSpPr/>
          <p:nvPr/>
        </p:nvSpPr>
        <p:spPr>
          <a:xfrm>
            <a:off x="8977742" y="6941688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</a:p>
        </p:txBody>
      </p:sp>
      <p:sp>
        <p:nvSpPr>
          <p:cNvPr id="33" name="Abgerundetes Rechteck 32"/>
          <p:cNvSpPr/>
          <p:nvPr/>
        </p:nvSpPr>
        <p:spPr>
          <a:xfrm>
            <a:off x="6293451" y="6941686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</a:p>
        </p:txBody>
      </p:sp>
      <p:sp>
        <p:nvSpPr>
          <p:cNvPr id="34" name="Rechteck 33"/>
          <p:cNvSpPr/>
          <p:nvPr/>
        </p:nvSpPr>
        <p:spPr>
          <a:xfrm>
            <a:off x="4007070" y="6115493"/>
            <a:ext cx="11366280" cy="2761222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4007019" y="6193326"/>
            <a:ext cx="251420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Agents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81" name="Zylinder 80"/>
          <p:cNvSpPr>
            <a:spLocks noChangeAspect="1"/>
          </p:cNvSpPr>
          <p:nvPr/>
        </p:nvSpPr>
        <p:spPr>
          <a:xfrm>
            <a:off x="11847886" y="7019410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sp>
        <p:nvSpPr>
          <p:cNvPr id="86" name="Zylinder 85"/>
          <p:cNvSpPr>
            <a:spLocks noChangeAspect="1"/>
          </p:cNvSpPr>
          <p:nvPr/>
        </p:nvSpPr>
        <p:spPr>
          <a:xfrm>
            <a:off x="4395440" y="7019412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cxnSp>
        <p:nvCxnSpPr>
          <p:cNvPr id="112" name="Gerade Verbindung mit Pfeil 111"/>
          <p:cNvCxnSpPr>
            <a:cxnSpLocks/>
          </p:cNvCxnSpPr>
          <p:nvPr/>
        </p:nvCxnSpPr>
        <p:spPr>
          <a:xfrm>
            <a:off x="6994489" y="4183496"/>
            <a:ext cx="0" cy="2758190"/>
          </a:xfrm>
          <a:prstGeom prst="straightConnector1">
            <a:avLst/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Gerade Verbindung mit Pfeil 70"/>
          <p:cNvCxnSpPr>
            <a:cxnSpLocks/>
            <a:stCxn id="33" idx="1"/>
            <a:endCxn id="86" idx="4"/>
          </p:cNvCxnSpPr>
          <p:nvPr/>
        </p:nvCxnSpPr>
        <p:spPr>
          <a:xfrm flipH="1">
            <a:off x="5264120" y="7467466"/>
            <a:ext cx="1029331" cy="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Abgerundetes Rechteck 57">
            <a:extLst>
              <a:ext uri="{FF2B5EF4-FFF2-40B4-BE49-F238E27FC236}">
                <a16:creationId xmlns:a16="http://schemas.microsoft.com/office/drawing/2014/main" id="{A7EA7BFF-314D-40AA-8874-8489F350E6C9}"/>
              </a:ext>
            </a:extLst>
          </p:cNvPr>
          <p:cNvSpPr/>
          <p:nvPr/>
        </p:nvSpPr>
        <p:spPr>
          <a:xfrm>
            <a:off x="6293451" y="3131936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65" name="Zylinder 64">
            <a:extLst>
              <a:ext uri="{FF2B5EF4-FFF2-40B4-BE49-F238E27FC236}">
                <a16:creationId xmlns:a16="http://schemas.microsoft.com/office/drawing/2014/main" id="{44B43D99-6C18-40EC-99E8-21C8C7AEE014}"/>
              </a:ext>
            </a:extLst>
          </p:cNvPr>
          <p:cNvSpPr>
            <a:spLocks noChangeAspect="1"/>
          </p:cNvSpPr>
          <p:nvPr/>
        </p:nvSpPr>
        <p:spPr>
          <a:xfrm>
            <a:off x="4395440" y="3209660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sp>
        <p:nvSpPr>
          <p:cNvPr id="67" name="Rechteck 66">
            <a:extLst>
              <a:ext uri="{FF2B5EF4-FFF2-40B4-BE49-F238E27FC236}">
                <a16:creationId xmlns:a16="http://schemas.microsoft.com/office/drawing/2014/main" id="{CA29377A-0D4E-45FC-9A82-DAF4E5ABE151}"/>
              </a:ext>
            </a:extLst>
          </p:cNvPr>
          <p:cNvSpPr/>
          <p:nvPr/>
        </p:nvSpPr>
        <p:spPr>
          <a:xfrm>
            <a:off x="3978444" y="2424700"/>
            <a:ext cx="11394906" cy="2485563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69" name="Gerade Verbindung mit Pfeil 68">
            <a:extLst>
              <a:ext uri="{FF2B5EF4-FFF2-40B4-BE49-F238E27FC236}">
                <a16:creationId xmlns:a16="http://schemas.microsoft.com/office/drawing/2014/main" id="{D38471AA-0A39-47CC-A7CC-453CF98CA2BD}"/>
              </a:ext>
            </a:extLst>
          </p:cNvPr>
          <p:cNvCxnSpPr>
            <a:cxnSpLocks/>
            <a:stCxn id="63" idx="1"/>
            <a:endCxn id="65" idx="4"/>
          </p:cNvCxnSpPr>
          <p:nvPr/>
        </p:nvCxnSpPr>
        <p:spPr>
          <a:xfrm flipH="1">
            <a:off x="5264120" y="3657716"/>
            <a:ext cx="1029331" cy="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Abgerundetes Rechteck 31">
            <a:extLst>
              <a:ext uri="{FF2B5EF4-FFF2-40B4-BE49-F238E27FC236}">
                <a16:creationId xmlns:a16="http://schemas.microsoft.com/office/drawing/2014/main" id="{B49A8FC3-12FC-4CC9-92BD-D74E7BEBF9FA}"/>
              </a:ext>
            </a:extLst>
          </p:cNvPr>
          <p:cNvSpPr/>
          <p:nvPr/>
        </p:nvSpPr>
        <p:spPr>
          <a:xfrm>
            <a:off x="11016146" y="3131936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74" name="Zylinder 73">
            <a:extLst>
              <a:ext uri="{FF2B5EF4-FFF2-40B4-BE49-F238E27FC236}">
                <a16:creationId xmlns:a16="http://schemas.microsoft.com/office/drawing/2014/main" id="{2913B24B-71FE-407E-93C0-61FFD9134107}"/>
              </a:ext>
            </a:extLst>
          </p:cNvPr>
          <p:cNvSpPr>
            <a:spLocks noChangeAspect="1"/>
          </p:cNvSpPr>
          <p:nvPr/>
        </p:nvSpPr>
        <p:spPr>
          <a:xfrm>
            <a:off x="14120904" y="3226850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7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cxnSp>
        <p:nvCxnSpPr>
          <p:cNvPr id="77" name="Gerade Verbindung mit Pfeil 76">
            <a:extLst>
              <a:ext uri="{FF2B5EF4-FFF2-40B4-BE49-F238E27FC236}">
                <a16:creationId xmlns:a16="http://schemas.microsoft.com/office/drawing/2014/main" id="{E875BECD-AA22-4652-83CF-DA21DF78712C}"/>
              </a:ext>
            </a:extLst>
          </p:cNvPr>
          <p:cNvCxnSpPr>
            <a:cxnSpLocks/>
            <a:stCxn id="73" idx="3"/>
            <a:endCxn id="74" idx="2"/>
          </p:cNvCxnSpPr>
          <p:nvPr/>
        </p:nvCxnSpPr>
        <p:spPr>
          <a:xfrm>
            <a:off x="12966866" y="3657716"/>
            <a:ext cx="1154038" cy="1719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Textfeld 86">
            <a:extLst>
              <a:ext uri="{FF2B5EF4-FFF2-40B4-BE49-F238E27FC236}">
                <a16:creationId xmlns:a16="http://schemas.microsoft.com/office/drawing/2014/main" id="{D5401C83-A85B-48A5-AD99-71E42C0BD981}"/>
              </a:ext>
            </a:extLst>
          </p:cNvPr>
          <p:cNvSpPr txBox="1"/>
          <p:nvPr/>
        </p:nvSpPr>
        <p:spPr>
          <a:xfrm>
            <a:off x="5431528" y="3332462"/>
            <a:ext cx="8123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store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89" name="Textfeld 88">
            <a:extLst>
              <a:ext uri="{FF2B5EF4-FFF2-40B4-BE49-F238E27FC236}">
                <a16:creationId xmlns:a16="http://schemas.microsoft.com/office/drawing/2014/main" id="{3A63F650-32BD-428F-A141-76EC84757764}"/>
              </a:ext>
            </a:extLst>
          </p:cNvPr>
          <p:cNvSpPr txBox="1"/>
          <p:nvPr/>
        </p:nvSpPr>
        <p:spPr>
          <a:xfrm>
            <a:off x="13082008" y="3344315"/>
            <a:ext cx="8123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store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ABF4DEEE-05B5-497D-9826-0F8F040F9ECA}"/>
              </a:ext>
            </a:extLst>
          </p:cNvPr>
          <p:cNvCxnSpPr>
            <a:stCxn id="63" idx="3"/>
            <a:endCxn id="73" idx="1"/>
          </p:cNvCxnSpPr>
          <p:nvPr/>
        </p:nvCxnSpPr>
        <p:spPr>
          <a:xfrm>
            <a:off x="8244171" y="3657716"/>
            <a:ext cx="2771975" cy="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Textfeld 90">
            <a:extLst>
              <a:ext uri="{FF2B5EF4-FFF2-40B4-BE49-F238E27FC236}">
                <a16:creationId xmlns:a16="http://schemas.microsoft.com/office/drawing/2014/main" id="{C22D100D-8103-4C2F-AC1C-8CAF390DE129}"/>
              </a:ext>
            </a:extLst>
          </p:cNvPr>
          <p:cNvSpPr txBox="1"/>
          <p:nvPr/>
        </p:nvSpPr>
        <p:spPr>
          <a:xfrm>
            <a:off x="8973984" y="3344183"/>
            <a:ext cx="13657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synchronize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1C2B0F19-EF5E-4BA3-8E04-9898A19AE692}"/>
              </a:ext>
            </a:extLst>
          </p:cNvPr>
          <p:cNvCxnSpPr>
            <a:stCxn id="31" idx="3"/>
            <a:endCxn id="81" idx="2"/>
          </p:cNvCxnSpPr>
          <p:nvPr/>
        </p:nvCxnSpPr>
        <p:spPr>
          <a:xfrm flipV="1">
            <a:off x="10928462" y="7467466"/>
            <a:ext cx="919424" cy="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Textfeld 91">
            <a:extLst>
              <a:ext uri="{FF2B5EF4-FFF2-40B4-BE49-F238E27FC236}">
                <a16:creationId xmlns:a16="http://schemas.microsoft.com/office/drawing/2014/main" id="{488E75E1-7C70-4E54-AF9F-4DE1F249FA15}"/>
              </a:ext>
            </a:extLst>
          </p:cNvPr>
          <p:cNvSpPr txBox="1"/>
          <p:nvPr/>
        </p:nvSpPr>
        <p:spPr>
          <a:xfrm>
            <a:off x="5372592" y="7131754"/>
            <a:ext cx="8123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store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93" name="Textfeld 92">
            <a:extLst>
              <a:ext uri="{FF2B5EF4-FFF2-40B4-BE49-F238E27FC236}">
                <a16:creationId xmlns:a16="http://schemas.microsoft.com/office/drawing/2014/main" id="{CAB3472A-1E83-4ED7-9042-7283DDEDDFFA}"/>
              </a:ext>
            </a:extLst>
          </p:cNvPr>
          <p:cNvSpPr txBox="1"/>
          <p:nvPr/>
        </p:nvSpPr>
        <p:spPr>
          <a:xfrm>
            <a:off x="3759117" y="2462691"/>
            <a:ext cx="210721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Controller</a:t>
            </a:r>
          </a:p>
        </p:txBody>
      </p:sp>
      <p:sp>
        <p:nvSpPr>
          <p:cNvPr id="94" name="Textfeld 93">
            <a:extLst>
              <a:ext uri="{FF2B5EF4-FFF2-40B4-BE49-F238E27FC236}">
                <a16:creationId xmlns:a16="http://schemas.microsoft.com/office/drawing/2014/main" id="{BC2D53CF-17BC-425C-BF13-C2119D99B590}"/>
              </a:ext>
            </a:extLst>
          </p:cNvPr>
          <p:cNvSpPr txBox="1"/>
          <p:nvPr/>
        </p:nvSpPr>
        <p:spPr>
          <a:xfrm>
            <a:off x="5959895" y="5327726"/>
            <a:ext cx="999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1)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forward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96" name="Gerade Verbindung mit Pfeil 95">
            <a:extLst>
              <a:ext uri="{FF2B5EF4-FFF2-40B4-BE49-F238E27FC236}">
                <a16:creationId xmlns:a16="http://schemas.microsoft.com/office/drawing/2014/main" id="{CCE9EF84-22A8-450D-9EBB-8AD0085DD0FF}"/>
              </a:ext>
            </a:extLst>
          </p:cNvPr>
          <p:cNvCxnSpPr>
            <a:cxnSpLocks/>
          </p:cNvCxnSpPr>
          <p:nvPr/>
        </p:nvCxnSpPr>
        <p:spPr>
          <a:xfrm>
            <a:off x="7540780" y="4183496"/>
            <a:ext cx="0" cy="2758190"/>
          </a:xfrm>
          <a:prstGeom prst="straightConnector1">
            <a:avLst/>
          </a:prstGeom>
          <a:ln w="5080">
            <a:solidFill>
              <a:srgbClr val="FF0000"/>
            </a:solidFill>
            <a:headEnd type="triangle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Textfeld 96">
            <a:extLst>
              <a:ext uri="{FF2B5EF4-FFF2-40B4-BE49-F238E27FC236}">
                <a16:creationId xmlns:a16="http://schemas.microsoft.com/office/drawing/2014/main" id="{9E14EDDD-8BD8-44F8-8DE4-AF3518773D69}"/>
              </a:ext>
            </a:extLst>
          </p:cNvPr>
          <p:cNvSpPr txBox="1"/>
          <p:nvPr/>
        </p:nvSpPr>
        <p:spPr>
          <a:xfrm>
            <a:off x="7564431" y="5327725"/>
            <a:ext cx="1495162" cy="307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2)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report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back</a:t>
            </a:r>
          </a:p>
        </p:txBody>
      </p:sp>
    </p:spTree>
    <p:extLst>
      <p:ext uri="{BB962C8B-B14F-4D97-AF65-F5344CB8AC3E}">
        <p14:creationId xmlns:p14="http://schemas.microsoft.com/office/powerpoint/2010/main" val="137218071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/>
              <a:t>Workflows and Orders</a:t>
            </a:r>
          </a:p>
          <a:p>
            <a:pPr lvl="1"/>
            <a:r>
              <a:rPr lang="de-CH" sz="1800" dirty="0"/>
              <a:t>System Architecture</a:t>
            </a:r>
          </a:p>
          <a:p>
            <a:pPr lvl="1"/>
            <a:r>
              <a:rPr lang="de-CH" sz="1800" dirty="0"/>
              <a:t>Workflows</a:t>
            </a:r>
          </a:p>
          <a:p>
            <a:pPr lvl="1"/>
            <a:r>
              <a:rPr lang="de-CH" sz="1800" dirty="0"/>
              <a:t>Orders</a:t>
            </a:r>
          </a:p>
          <a:p>
            <a:pPr marL="279354" lvl="1" indent="0">
              <a:buNone/>
            </a:pPr>
            <a:endParaRPr lang="de-CH" sz="2200" dirty="0"/>
          </a:p>
          <a:p>
            <a:r>
              <a:rPr lang="de-CH" dirty="0"/>
              <a:t>Controller and Agent Implementation Architecture</a:t>
            </a:r>
          </a:p>
          <a:p>
            <a:pPr lvl="1"/>
            <a:r>
              <a:rPr lang="de-CH" sz="1800" dirty="0"/>
              <a:t>Controller Cluster</a:t>
            </a:r>
          </a:p>
          <a:p>
            <a:pPr lvl="1"/>
            <a:r>
              <a:rPr lang="de-CH" sz="1800" dirty="0"/>
              <a:t>Controller Journal</a:t>
            </a:r>
          </a:p>
          <a:p>
            <a:pPr lvl="1"/>
            <a:r>
              <a:rPr lang="de-CH" sz="1800" dirty="0"/>
              <a:t>Controller / Agent</a:t>
            </a:r>
          </a:p>
          <a:p>
            <a:endParaRPr lang="de-CH" dirty="0"/>
          </a:p>
          <a:p>
            <a:r>
              <a:rPr lang="de-CH" dirty="0"/>
              <a:t>JOC Cockpit Implementation Architecture</a:t>
            </a:r>
          </a:p>
          <a:p>
            <a:pPr lvl="1"/>
            <a:r>
              <a:rPr lang="de-CH" sz="1800" dirty="0"/>
              <a:t>JOC Cockpit Cluster</a:t>
            </a:r>
          </a:p>
          <a:p>
            <a:pPr lvl="1"/>
            <a:r>
              <a:rPr lang="de-CH" sz="1800" dirty="0"/>
              <a:t>JOC Cockpit Services</a:t>
            </a:r>
          </a:p>
          <a:p>
            <a:pPr lvl="1"/>
            <a:r>
              <a:rPr lang="de-CH" sz="1800" dirty="0"/>
              <a:t>JOC Cockpit Background Services</a:t>
            </a:r>
          </a:p>
          <a:p>
            <a:pPr lvl="1"/>
            <a:r>
              <a:rPr lang="de-CH" sz="1800" dirty="0"/>
              <a:t>JOC Cockpit Proxy Service</a:t>
            </a:r>
          </a:p>
          <a:p>
            <a:pPr marL="279354" lvl="1" indent="0">
              <a:buNone/>
            </a:pPr>
            <a:endParaRPr lang="de-CH" sz="1800" dirty="0"/>
          </a:p>
          <a:p>
            <a:pPr marL="279354" lvl="1" indent="0">
              <a:buNone/>
            </a:pPr>
            <a:endParaRPr lang="de-CH" sz="22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11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4118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r>
              <a:rPr lang="de-DE" sz="1700" dirty="0"/>
              <a:t>Cluster Service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synchronized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which</a:t>
            </a:r>
            <a:r>
              <a:rPr lang="de-DE" sz="1700" dirty="0"/>
              <a:t> </a:t>
            </a:r>
            <a:r>
              <a:rPr lang="de-DE" sz="1700" dirty="0" err="1"/>
              <a:t>they</a:t>
            </a:r>
            <a:r>
              <a:rPr lang="de-DE" sz="1700" dirty="0"/>
              <a:t> send </a:t>
            </a:r>
            <a:r>
              <a:rPr lang="de-DE" sz="1700" dirty="0" err="1"/>
              <a:t>heartbeats</a:t>
            </a:r>
            <a:r>
              <a:rPr lang="de-DE" sz="1700" dirty="0"/>
              <a:t> and check </a:t>
            </a:r>
            <a:r>
              <a:rPr lang="de-DE" sz="1700" dirty="0" err="1"/>
              <a:t>availability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each</a:t>
            </a:r>
            <a:r>
              <a:rPr lang="de-DE" sz="1700" dirty="0"/>
              <a:t> </a:t>
            </a:r>
            <a:r>
              <a:rPr lang="de-DE" sz="1700" dirty="0" err="1"/>
              <a:t>other</a:t>
            </a:r>
            <a:r>
              <a:rPr lang="de-DE" sz="1700" dirty="0"/>
              <a:t> </a:t>
            </a:r>
            <a:r>
              <a:rPr lang="de-DE" sz="1700" dirty="0" err="1"/>
              <a:t>instance</a:t>
            </a:r>
            <a:endParaRPr lang="de-DE" sz="1700" dirty="0"/>
          </a:p>
          <a:p>
            <a:endParaRPr lang="de-DE" sz="1700" dirty="0"/>
          </a:p>
          <a:p>
            <a:r>
              <a:rPr lang="de-DE" sz="1700" dirty="0"/>
              <a:t>In </a:t>
            </a:r>
            <a:r>
              <a:rPr lang="de-DE" sz="1700" dirty="0" err="1"/>
              <a:t>case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failure</a:t>
            </a:r>
            <a:r>
              <a:rPr lang="de-DE" sz="1700" dirty="0"/>
              <a:t> </a:t>
            </a:r>
            <a:r>
              <a:rPr lang="de-DE" sz="1700" dirty="0" err="1"/>
              <a:t>one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remaining</a:t>
            </a:r>
            <a:r>
              <a:rPr lang="de-DE" sz="1700" dirty="0"/>
              <a:t> </a:t>
            </a:r>
            <a:r>
              <a:rPr lang="de-DE" sz="1700" dirty="0" err="1"/>
              <a:t>instances</a:t>
            </a:r>
            <a:r>
              <a:rPr lang="de-DE" sz="1700" dirty="0"/>
              <a:t> will perform a </a:t>
            </a:r>
            <a:r>
              <a:rPr lang="de-DE" sz="1700" dirty="0" err="1"/>
              <a:t>cluster</a:t>
            </a:r>
            <a:r>
              <a:rPr lang="de-DE" sz="1700" dirty="0"/>
              <a:t> fail-</a:t>
            </a:r>
            <a:r>
              <a:rPr lang="de-DE" sz="1700" dirty="0" err="1"/>
              <a:t>over</a:t>
            </a:r>
            <a:r>
              <a:rPr lang="de-DE" sz="1700" dirty="0"/>
              <a:t> </a:t>
            </a:r>
            <a:r>
              <a:rPr lang="de-DE" sz="1700" dirty="0" err="1"/>
              <a:t>operation</a:t>
            </a:r>
            <a:endParaRPr lang="de-DE" sz="1700" dirty="0"/>
          </a:p>
          <a:p>
            <a:r>
              <a:rPr lang="de-DE" sz="1700" dirty="0"/>
              <a:t>Users </a:t>
            </a:r>
            <a:r>
              <a:rPr lang="de-DE" sz="1700" dirty="0" err="1"/>
              <a:t>can</a:t>
            </a:r>
            <a:r>
              <a:rPr lang="de-DE" sz="1700" dirty="0"/>
              <a:t> perform a switch-</a:t>
            </a:r>
            <a:r>
              <a:rPr lang="de-DE" sz="1700" dirty="0" err="1"/>
              <a:t>over</a:t>
            </a:r>
            <a:r>
              <a:rPr lang="de-DE" sz="1700" dirty="0"/>
              <a:t> </a:t>
            </a:r>
            <a:r>
              <a:rPr lang="de-DE" sz="1700" dirty="0" err="1"/>
              <a:t>operation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selecting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next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JOC Cockpit </a:t>
            </a:r>
            <a:r>
              <a:rPr lang="de-DE" sz="1700" dirty="0" err="1"/>
              <a:t>instance</a:t>
            </a:r>
            <a:endParaRPr lang="de-DE" sz="1700" dirty="0"/>
          </a:p>
          <a:p>
            <a:pPr marL="0" indent="0">
              <a:buNone/>
            </a:pPr>
            <a:endParaRPr lang="de-DE" sz="1700" dirty="0"/>
          </a:p>
          <a:p>
            <a:r>
              <a:rPr lang="de-DE" sz="1700" dirty="0"/>
              <a:t>In </a:t>
            </a:r>
            <a:r>
              <a:rPr lang="de-DE" sz="1700" dirty="0" err="1"/>
              <a:t>case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switch-</a:t>
            </a:r>
            <a:r>
              <a:rPr lang="de-DE" sz="1700" dirty="0" err="1"/>
              <a:t>over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Cluster Service will </a:t>
            </a:r>
            <a:r>
              <a:rPr lang="de-DE" sz="1700" dirty="0" err="1"/>
              <a:t>stop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running</a:t>
            </a:r>
            <a:r>
              <a:rPr lang="de-DE" sz="1700" dirty="0"/>
              <a:t> Background Services </a:t>
            </a:r>
            <a:r>
              <a:rPr lang="de-DE" sz="1700" dirty="0" err="1"/>
              <a:t>normally</a:t>
            </a:r>
            <a:endParaRPr lang="de-DE" sz="1700" dirty="0"/>
          </a:p>
          <a:p>
            <a:r>
              <a:rPr lang="de-DE" sz="1700" dirty="0"/>
              <a:t>For fail-</a:t>
            </a:r>
            <a:r>
              <a:rPr lang="de-DE" sz="1700" dirty="0" err="1"/>
              <a:t>over</a:t>
            </a:r>
            <a:r>
              <a:rPr lang="de-DE" sz="1700" dirty="0"/>
              <a:t> / switch-</a:t>
            </a:r>
            <a:r>
              <a:rPr lang="de-DE" sz="1700" dirty="0" err="1"/>
              <a:t>over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Background Services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started</a:t>
            </a:r>
            <a:r>
              <a:rPr lang="de-DE" sz="1700" dirty="0"/>
              <a:t> </a:t>
            </a:r>
            <a:r>
              <a:rPr lang="de-DE" sz="1700" dirty="0" err="1"/>
              <a:t>from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Cluster Service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next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JOC Cockpit </a:t>
            </a:r>
            <a:r>
              <a:rPr lang="de-DE" sz="1700" dirty="0" err="1"/>
              <a:t>instance</a:t>
            </a:r>
            <a:endParaRPr lang="de-DE" sz="1700" dirty="0"/>
          </a:p>
          <a:p>
            <a:endParaRPr lang="de-DE" sz="1700" dirty="0"/>
          </a:p>
          <a:p>
            <a:endParaRPr lang="de-DE" sz="1700" dirty="0"/>
          </a:p>
          <a:p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JOC Cockpit Cluster fail-over and switch-over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JOC Cockpit Cluster</a:t>
            </a:r>
            <a:endParaRPr lang="en-US" dirty="0"/>
          </a:p>
        </p:txBody>
      </p:sp>
      <p:sp>
        <p:nvSpPr>
          <p:cNvPr id="103" name="Zylinder 102"/>
          <p:cNvSpPr/>
          <p:nvPr/>
        </p:nvSpPr>
        <p:spPr>
          <a:xfrm>
            <a:off x="13884113" y="5622319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71" name="Abgerundetes Rechteck 99">
            <a:extLst>
              <a:ext uri="{FF2B5EF4-FFF2-40B4-BE49-F238E27FC236}">
                <a16:creationId xmlns:a16="http://schemas.microsoft.com/office/drawing/2014/main" id="{6038164C-9DF5-4F08-98FE-8F4C5A3EE637}"/>
              </a:ext>
            </a:extLst>
          </p:cNvPr>
          <p:cNvSpPr/>
          <p:nvPr/>
        </p:nvSpPr>
        <p:spPr>
          <a:xfrm>
            <a:off x="4584304" y="5268687"/>
            <a:ext cx="1950720" cy="634229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Cluster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86" name="Gerader Verbinder 85">
            <a:extLst>
              <a:ext uri="{FF2B5EF4-FFF2-40B4-BE49-F238E27FC236}">
                <a16:creationId xmlns:a16="http://schemas.microsoft.com/office/drawing/2014/main" id="{2E1BDB06-4AA3-4916-9CBC-208DB94A23B1}"/>
              </a:ext>
            </a:extLst>
          </p:cNvPr>
          <p:cNvCxnSpPr>
            <a:cxnSpLocks/>
            <a:endCxn id="103" idx="2"/>
          </p:cNvCxnSpPr>
          <p:nvPr/>
        </p:nvCxnSpPr>
        <p:spPr>
          <a:xfrm flipV="1">
            <a:off x="4388848" y="6209119"/>
            <a:ext cx="9495265" cy="21049"/>
          </a:xfrm>
          <a:prstGeom prst="line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0C30D074-7B12-4812-A963-D6FC9B5864CD}"/>
              </a:ext>
            </a:extLst>
          </p:cNvPr>
          <p:cNvCxnSpPr>
            <a:cxnSpLocks/>
            <a:stCxn id="71" idx="2"/>
          </p:cNvCxnSpPr>
          <p:nvPr/>
        </p:nvCxnSpPr>
        <p:spPr>
          <a:xfrm>
            <a:off x="5559664" y="5902916"/>
            <a:ext cx="0" cy="305509"/>
          </a:xfrm>
          <a:prstGeom prst="straightConnector1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Abgerundetes Rechteck 99">
            <a:extLst>
              <a:ext uri="{FF2B5EF4-FFF2-40B4-BE49-F238E27FC236}">
                <a16:creationId xmlns:a16="http://schemas.microsoft.com/office/drawing/2014/main" id="{C201F887-1A22-4871-A1F5-E529A83B53BF}"/>
              </a:ext>
            </a:extLst>
          </p:cNvPr>
          <p:cNvSpPr/>
          <p:nvPr/>
        </p:nvSpPr>
        <p:spPr>
          <a:xfrm>
            <a:off x="7944126" y="5266340"/>
            <a:ext cx="1950720" cy="634229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Cluster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39" name="Gerade Verbindung mit Pfeil 38">
            <a:extLst>
              <a:ext uri="{FF2B5EF4-FFF2-40B4-BE49-F238E27FC236}">
                <a16:creationId xmlns:a16="http://schemas.microsoft.com/office/drawing/2014/main" id="{314D85BD-14FC-4771-A55F-15390022B30F}"/>
              </a:ext>
            </a:extLst>
          </p:cNvPr>
          <p:cNvCxnSpPr>
            <a:cxnSpLocks/>
            <a:stCxn id="38" idx="2"/>
          </p:cNvCxnSpPr>
          <p:nvPr/>
        </p:nvCxnSpPr>
        <p:spPr>
          <a:xfrm>
            <a:off x="8919486" y="5900569"/>
            <a:ext cx="0" cy="305509"/>
          </a:xfrm>
          <a:prstGeom prst="straightConnector1">
            <a:avLst/>
          </a:prstGeom>
          <a:ln w="5080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Abgerundetes Rechteck 99">
            <a:extLst>
              <a:ext uri="{FF2B5EF4-FFF2-40B4-BE49-F238E27FC236}">
                <a16:creationId xmlns:a16="http://schemas.microsoft.com/office/drawing/2014/main" id="{9324A5D9-34C9-4E6C-8F82-2B130EB012F0}"/>
              </a:ext>
            </a:extLst>
          </p:cNvPr>
          <p:cNvSpPr/>
          <p:nvPr/>
        </p:nvSpPr>
        <p:spPr>
          <a:xfrm>
            <a:off x="11325052" y="5271026"/>
            <a:ext cx="1950720" cy="634229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Cluster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F1BFAF39-06C9-4BE2-8035-A345788413F9}"/>
              </a:ext>
            </a:extLst>
          </p:cNvPr>
          <p:cNvCxnSpPr>
            <a:cxnSpLocks/>
            <a:stCxn id="42" idx="2"/>
          </p:cNvCxnSpPr>
          <p:nvPr/>
        </p:nvCxnSpPr>
        <p:spPr>
          <a:xfrm>
            <a:off x="12300412" y="5905255"/>
            <a:ext cx="0" cy="305509"/>
          </a:xfrm>
          <a:prstGeom prst="straightConnector1">
            <a:avLst/>
          </a:prstGeom>
          <a:ln w="5080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feld 46">
            <a:extLst>
              <a:ext uri="{FF2B5EF4-FFF2-40B4-BE49-F238E27FC236}">
                <a16:creationId xmlns:a16="http://schemas.microsoft.com/office/drawing/2014/main" id="{E0A33390-F1FF-4A67-B687-C2DE86F0C2B8}"/>
              </a:ext>
            </a:extLst>
          </p:cNvPr>
          <p:cNvSpPr txBox="1"/>
          <p:nvPr/>
        </p:nvSpPr>
        <p:spPr>
          <a:xfrm>
            <a:off x="5604000" y="6558670"/>
            <a:ext cx="341513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Fail-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over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/ Switch-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over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18" name="Verbinder: gewinkelt 17">
            <a:extLst>
              <a:ext uri="{FF2B5EF4-FFF2-40B4-BE49-F238E27FC236}">
                <a16:creationId xmlns:a16="http://schemas.microsoft.com/office/drawing/2014/main" id="{CA4F4613-9DF4-4497-B3EF-5FFEF57C715F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7278280" y="5148532"/>
            <a:ext cx="1408" cy="2160000"/>
          </a:xfrm>
          <a:prstGeom prst="bentConnector3">
            <a:avLst>
              <a:gd name="adj1" fmla="val -55293865"/>
            </a:avLst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Verbinder: gewinkelt 60">
            <a:extLst>
              <a:ext uri="{FF2B5EF4-FFF2-40B4-BE49-F238E27FC236}">
                <a16:creationId xmlns:a16="http://schemas.microsoft.com/office/drawing/2014/main" id="{66A033DA-A366-427B-8AA6-6FE18FB1F066}"/>
              </a:ext>
            </a:extLst>
          </p:cNvPr>
          <p:cNvCxnSpPr/>
          <p:nvPr/>
        </p:nvCxnSpPr>
        <p:spPr>
          <a:xfrm rot="5400000" flipH="1" flipV="1">
            <a:off x="10712350" y="5118492"/>
            <a:ext cx="1408" cy="2160000"/>
          </a:xfrm>
          <a:prstGeom prst="bentConnector3">
            <a:avLst>
              <a:gd name="adj1" fmla="val -55293865"/>
            </a:avLst>
          </a:prstGeom>
          <a:ln w="5080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feld 61">
            <a:extLst>
              <a:ext uri="{FF2B5EF4-FFF2-40B4-BE49-F238E27FC236}">
                <a16:creationId xmlns:a16="http://schemas.microsoft.com/office/drawing/2014/main" id="{F8611ACF-E910-490A-BC10-F488EE5C6CE3}"/>
              </a:ext>
            </a:extLst>
          </p:cNvPr>
          <p:cNvSpPr txBox="1"/>
          <p:nvPr/>
        </p:nvSpPr>
        <p:spPr>
          <a:xfrm>
            <a:off x="9019137" y="6558670"/>
            <a:ext cx="341513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Fail-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over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/ Switch-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over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25" name="Abgerundetes Rechteck 39">
            <a:extLst>
              <a:ext uri="{FF2B5EF4-FFF2-40B4-BE49-F238E27FC236}">
                <a16:creationId xmlns:a16="http://schemas.microsoft.com/office/drawing/2014/main" id="{D4F2A8ED-873B-43ED-9153-19DC8B86D170}"/>
              </a:ext>
            </a:extLst>
          </p:cNvPr>
          <p:cNvSpPr/>
          <p:nvPr/>
        </p:nvSpPr>
        <p:spPr>
          <a:xfrm>
            <a:off x="4583862" y="329100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3113A69C-D861-4C62-AAF8-806A70D915A2}"/>
              </a:ext>
            </a:extLst>
          </p:cNvPr>
          <p:cNvSpPr/>
          <p:nvPr/>
        </p:nvSpPr>
        <p:spPr>
          <a:xfrm>
            <a:off x="3978443" y="2335281"/>
            <a:ext cx="11394907" cy="5907196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39EE7235-FFEC-49CA-9559-5779F402209C}"/>
              </a:ext>
            </a:extLst>
          </p:cNvPr>
          <p:cNvSpPr txBox="1"/>
          <p:nvPr/>
        </p:nvSpPr>
        <p:spPr>
          <a:xfrm>
            <a:off x="4007018" y="2390883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JOC Cockpit</a:t>
            </a:r>
          </a:p>
        </p:txBody>
      </p:sp>
      <p:sp>
        <p:nvSpPr>
          <p:cNvPr id="72" name="Abgerundetes Rechteck 99">
            <a:extLst>
              <a:ext uri="{FF2B5EF4-FFF2-40B4-BE49-F238E27FC236}">
                <a16:creationId xmlns:a16="http://schemas.microsoft.com/office/drawing/2014/main" id="{40FCE846-7E70-462E-9ECE-7073077E9159}"/>
              </a:ext>
            </a:extLst>
          </p:cNvPr>
          <p:cNvSpPr/>
          <p:nvPr/>
        </p:nvSpPr>
        <p:spPr>
          <a:xfrm>
            <a:off x="7938053" y="329100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</p:txBody>
      </p:sp>
      <p:sp>
        <p:nvSpPr>
          <p:cNvPr id="73" name="Abgerundetes Rechteck 99">
            <a:extLst>
              <a:ext uri="{FF2B5EF4-FFF2-40B4-BE49-F238E27FC236}">
                <a16:creationId xmlns:a16="http://schemas.microsoft.com/office/drawing/2014/main" id="{1C17A7D5-5D51-40C8-9751-D20B3A146568}"/>
              </a:ext>
            </a:extLst>
          </p:cNvPr>
          <p:cNvSpPr/>
          <p:nvPr/>
        </p:nvSpPr>
        <p:spPr>
          <a:xfrm>
            <a:off x="11323102" y="329100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</p:txBody>
      </p:sp>
      <p:cxnSp>
        <p:nvCxnSpPr>
          <p:cNvPr id="74" name="Gerade Verbindung mit Pfeil 73">
            <a:extLst>
              <a:ext uri="{FF2B5EF4-FFF2-40B4-BE49-F238E27FC236}">
                <a16:creationId xmlns:a16="http://schemas.microsoft.com/office/drawing/2014/main" id="{F9938B88-AE29-4676-B9B4-083E69CD71C5}"/>
              </a:ext>
            </a:extLst>
          </p:cNvPr>
          <p:cNvCxnSpPr>
            <a:cxnSpLocks/>
            <a:stCxn id="25" idx="2"/>
            <a:endCxn id="71" idx="0"/>
          </p:cNvCxnSpPr>
          <p:nvPr/>
        </p:nvCxnSpPr>
        <p:spPr>
          <a:xfrm>
            <a:off x="5559222" y="4342561"/>
            <a:ext cx="442" cy="926126"/>
          </a:xfrm>
          <a:prstGeom prst="straightConnector1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Gerade Verbindung mit Pfeil 74">
            <a:extLst>
              <a:ext uri="{FF2B5EF4-FFF2-40B4-BE49-F238E27FC236}">
                <a16:creationId xmlns:a16="http://schemas.microsoft.com/office/drawing/2014/main" id="{407D3FC4-0B46-4F5F-8230-76AC7E6A0686}"/>
              </a:ext>
            </a:extLst>
          </p:cNvPr>
          <p:cNvCxnSpPr>
            <a:cxnSpLocks/>
            <a:stCxn id="72" idx="2"/>
            <a:endCxn id="38" idx="0"/>
          </p:cNvCxnSpPr>
          <p:nvPr/>
        </p:nvCxnSpPr>
        <p:spPr>
          <a:xfrm>
            <a:off x="8913413" y="4342561"/>
            <a:ext cx="6073" cy="923779"/>
          </a:xfrm>
          <a:prstGeom prst="straightConnector1">
            <a:avLst/>
          </a:prstGeom>
          <a:ln w="5080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Gerade Verbindung mit Pfeil 75">
            <a:extLst>
              <a:ext uri="{FF2B5EF4-FFF2-40B4-BE49-F238E27FC236}">
                <a16:creationId xmlns:a16="http://schemas.microsoft.com/office/drawing/2014/main" id="{1E36FBB7-4912-4C9C-A86B-1D5C44D98EFA}"/>
              </a:ext>
            </a:extLst>
          </p:cNvPr>
          <p:cNvCxnSpPr>
            <a:cxnSpLocks/>
            <a:stCxn id="73" idx="2"/>
            <a:endCxn id="42" idx="0"/>
          </p:cNvCxnSpPr>
          <p:nvPr/>
        </p:nvCxnSpPr>
        <p:spPr>
          <a:xfrm>
            <a:off x="12298462" y="4342561"/>
            <a:ext cx="1950" cy="928465"/>
          </a:xfrm>
          <a:prstGeom prst="straightConnector1">
            <a:avLst/>
          </a:prstGeom>
          <a:ln w="5080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Foliennummernplatzhalter 5">
            <a:extLst>
              <a:ext uri="{FF2B5EF4-FFF2-40B4-BE49-F238E27FC236}">
                <a16:creationId xmlns:a16="http://schemas.microsoft.com/office/drawing/2014/main" id="{4D9521EB-1994-4285-8B48-778DA839CE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12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1234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968428" cy="8001000"/>
          </a:xfrm>
        </p:spPr>
        <p:txBody>
          <a:bodyPr/>
          <a:lstStyle/>
          <a:p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in a </a:t>
            </a:r>
            <a:r>
              <a:rPr lang="de-DE" sz="1700" dirty="0" err="1"/>
              <a:t>servlet</a:t>
            </a:r>
            <a:r>
              <a:rPr lang="de-DE" sz="1700" dirty="0"/>
              <a:t> </a:t>
            </a:r>
            <a:r>
              <a:rPr lang="de-DE" sz="1700" dirty="0" err="1"/>
              <a:t>container</a:t>
            </a:r>
            <a:endParaRPr lang="de-DE" sz="1700" dirty="0"/>
          </a:p>
          <a:p>
            <a:r>
              <a:rPr lang="de-DE" sz="1700" dirty="0"/>
              <a:t>Frontend User Interface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browser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endParaRPr lang="de-DE" sz="1700" dirty="0"/>
          </a:p>
          <a:p>
            <a:r>
              <a:rPr lang="de-DE" sz="1700" u="sng" dirty="0"/>
              <a:t>Backend API Services</a:t>
            </a:r>
            <a:r>
              <a:rPr lang="de-DE" sz="1700" dirty="0"/>
              <a:t> </a:t>
            </a:r>
            <a:r>
              <a:rPr lang="de-DE" sz="1700" dirty="0" err="1"/>
              <a:t>provide</a:t>
            </a:r>
            <a:r>
              <a:rPr lang="de-DE" sz="1700" dirty="0"/>
              <a:t> information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GUI </a:t>
            </a:r>
            <a:r>
              <a:rPr lang="de-DE" sz="1700" dirty="0" err="1"/>
              <a:t>frontend</a:t>
            </a:r>
            <a:r>
              <a:rPr lang="de-DE" sz="1700" dirty="0"/>
              <a:t> and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clients</a:t>
            </a:r>
            <a:r>
              <a:rPr lang="de-DE" sz="1700" dirty="0"/>
              <a:t> </a:t>
            </a:r>
            <a:r>
              <a:rPr lang="de-DE" sz="1700" dirty="0" err="1"/>
              <a:t>using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REST API</a:t>
            </a:r>
          </a:p>
          <a:p>
            <a:endParaRPr lang="de-DE" sz="1700" dirty="0"/>
          </a:p>
          <a:p>
            <a:r>
              <a:rPr lang="de-DE" sz="1700" dirty="0"/>
              <a:t>The Cluster Service </a:t>
            </a:r>
            <a:r>
              <a:rPr lang="de-DE" sz="1700" dirty="0" err="1"/>
              <a:t>manages</a:t>
            </a:r>
            <a:r>
              <a:rPr lang="de-DE" sz="1700" dirty="0"/>
              <a:t> a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u="sng" dirty="0"/>
              <a:t>Background Services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housekeeping</a:t>
            </a:r>
            <a:r>
              <a:rPr lang="de-DE" sz="1700" dirty="0"/>
              <a:t>, </a:t>
            </a:r>
            <a:r>
              <a:rPr lang="de-DE" sz="1700" dirty="0" err="1"/>
              <a:t>history</a:t>
            </a:r>
            <a:r>
              <a:rPr lang="de-DE" sz="1700" dirty="0"/>
              <a:t> and </a:t>
            </a:r>
            <a:r>
              <a:rPr lang="de-DE" sz="1700" dirty="0" err="1"/>
              <a:t>daily</a:t>
            </a:r>
            <a:r>
              <a:rPr lang="de-DE" sz="1700" dirty="0"/>
              <a:t> plan </a:t>
            </a:r>
            <a:r>
              <a:rPr lang="de-DE" sz="1700" dirty="0" err="1"/>
              <a:t>management</a:t>
            </a:r>
            <a:endParaRPr lang="de-DE" sz="1700" dirty="0"/>
          </a:p>
          <a:p>
            <a:endParaRPr lang="de-DE" sz="1700" dirty="0"/>
          </a:p>
          <a:p>
            <a:r>
              <a:rPr lang="de-DE" sz="1700" dirty="0"/>
              <a:t>Communication </a:t>
            </a:r>
            <a:r>
              <a:rPr lang="de-DE" sz="1700" dirty="0" err="1"/>
              <a:t>between</a:t>
            </a:r>
            <a:r>
              <a:rPr lang="de-DE" sz="1700" dirty="0"/>
              <a:t> Backend API Services and Background Services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based</a:t>
            </a:r>
            <a:r>
              <a:rPr lang="de-DE" sz="1700" dirty="0"/>
              <a:t> on an </a:t>
            </a:r>
            <a:r>
              <a:rPr lang="de-DE" sz="1700" u="sng" dirty="0"/>
              <a:t>Event Bus</a:t>
            </a:r>
          </a:p>
          <a:p>
            <a:r>
              <a:rPr lang="de-DE" sz="1700" dirty="0"/>
              <a:t>The </a:t>
            </a:r>
            <a:r>
              <a:rPr lang="de-DE" sz="1700" u="sng" dirty="0"/>
              <a:t>Proxy Service</a:t>
            </a:r>
            <a:r>
              <a:rPr lang="de-DE" sz="1700" dirty="0"/>
              <a:t> </a:t>
            </a:r>
            <a:r>
              <a:rPr lang="de-DE" sz="1700" dirty="0" err="1"/>
              <a:t>reports</a:t>
            </a:r>
            <a:r>
              <a:rPr lang="de-DE" sz="1700" dirty="0"/>
              <a:t> </a:t>
            </a:r>
            <a:r>
              <a:rPr lang="de-DE" sz="1700" dirty="0" err="1"/>
              <a:t>order</a:t>
            </a:r>
            <a:r>
              <a:rPr lang="de-DE" sz="1700" dirty="0"/>
              <a:t> </a:t>
            </a:r>
            <a:r>
              <a:rPr lang="de-DE" sz="1700" dirty="0" err="1"/>
              <a:t>state</a:t>
            </a:r>
            <a:r>
              <a:rPr lang="de-DE" sz="1700" dirty="0"/>
              <a:t> </a:t>
            </a:r>
            <a:r>
              <a:rPr lang="de-DE" sz="1700" dirty="0" err="1"/>
              <a:t>transitions</a:t>
            </a:r>
            <a:r>
              <a:rPr lang="de-DE" sz="1700" dirty="0"/>
              <a:t> </a:t>
            </a:r>
            <a:r>
              <a:rPr lang="de-DE" sz="1700" dirty="0" err="1"/>
              <a:t>occurring</a:t>
            </a:r>
            <a:r>
              <a:rPr lang="de-DE" sz="1700" dirty="0"/>
              <a:t> in a Controller </a:t>
            </a:r>
            <a:br>
              <a:rPr lang="de-DE" sz="1700" dirty="0"/>
            </a:br>
            <a:r>
              <a:rPr lang="de-DE" sz="1700" dirty="0" err="1"/>
              <a:t>or</a:t>
            </a:r>
            <a:r>
              <a:rPr lang="de-DE" sz="1700" dirty="0"/>
              <a:t> Agent</a:t>
            </a:r>
          </a:p>
          <a:p>
            <a:endParaRPr lang="de-DE" sz="1700" dirty="0"/>
          </a:p>
          <a:p>
            <a:r>
              <a:rPr lang="de-DE" sz="1700" dirty="0"/>
              <a:t>Any JOC Cockpit </a:t>
            </a:r>
            <a:r>
              <a:rPr lang="de-DE" sz="1700" dirty="0" err="1"/>
              <a:t>service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service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store</a:t>
            </a:r>
            <a:r>
              <a:rPr lang="de-DE" sz="1700" dirty="0"/>
              <a:t> and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retrieve</a:t>
            </a:r>
            <a:r>
              <a:rPr lang="de-DE" sz="1700" dirty="0"/>
              <a:t> information</a:t>
            </a:r>
          </a:p>
          <a:p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JOC Cockpit Frontend/Backend Services, Background Services, Event Bus and Proxy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JOC Cockpit Services</a:t>
            </a:r>
            <a:endParaRPr lang="en-US" dirty="0"/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103" name="Zylinder 102"/>
          <p:cNvSpPr/>
          <p:nvPr/>
        </p:nvSpPr>
        <p:spPr>
          <a:xfrm>
            <a:off x="14386382" y="5635516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24" name="Abgerundetes Rechteck 99"/>
          <p:cNvSpPr/>
          <p:nvPr/>
        </p:nvSpPr>
        <p:spPr>
          <a:xfrm>
            <a:off x="4384976" y="3226064"/>
            <a:ext cx="1950720" cy="645959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Frontend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80" name="Rechteck 79"/>
          <p:cNvSpPr/>
          <p:nvPr/>
        </p:nvSpPr>
        <p:spPr>
          <a:xfrm>
            <a:off x="3828328" y="2468553"/>
            <a:ext cx="10273037" cy="52124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30436" y="2493654"/>
            <a:ext cx="26057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Servlet Container</a:t>
            </a:r>
          </a:p>
        </p:txBody>
      </p:sp>
      <p:sp>
        <p:nvSpPr>
          <p:cNvPr id="34" name="Rechteck 33"/>
          <p:cNvSpPr/>
          <p:nvPr/>
        </p:nvSpPr>
        <p:spPr>
          <a:xfrm>
            <a:off x="11417654" y="8322402"/>
            <a:ext cx="2774717" cy="1842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11431638" y="8322602"/>
            <a:ext cx="2760733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</a:t>
            </a:r>
          </a:p>
        </p:txBody>
      </p:sp>
      <p:sp>
        <p:nvSpPr>
          <p:cNvPr id="48" name="Abgerundetes Rechteck 31">
            <a:extLst>
              <a:ext uri="{FF2B5EF4-FFF2-40B4-BE49-F238E27FC236}">
                <a16:creationId xmlns:a16="http://schemas.microsoft.com/office/drawing/2014/main" id="{9FA087BC-4EAA-41CC-94E4-E68ED78FE9B1}"/>
              </a:ext>
            </a:extLst>
          </p:cNvPr>
          <p:cNvSpPr/>
          <p:nvPr/>
        </p:nvSpPr>
        <p:spPr>
          <a:xfrm>
            <a:off x="11807919" y="8817005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cxnSp>
        <p:nvCxnSpPr>
          <p:cNvPr id="60" name="Verbinder: gewinkelt 59">
            <a:extLst>
              <a:ext uri="{FF2B5EF4-FFF2-40B4-BE49-F238E27FC236}">
                <a16:creationId xmlns:a16="http://schemas.microsoft.com/office/drawing/2014/main" id="{7CF7FF95-4F1F-4DC3-9337-C27A4F142471}"/>
              </a:ext>
            </a:extLst>
          </p:cNvPr>
          <p:cNvCxnSpPr>
            <a:cxnSpLocks/>
            <a:stCxn id="58" idx="2"/>
            <a:endCxn id="34" idx="0"/>
          </p:cNvCxnSpPr>
          <p:nvPr/>
        </p:nvCxnSpPr>
        <p:spPr>
          <a:xfrm rot="16200000" flipH="1">
            <a:off x="11109906" y="6627294"/>
            <a:ext cx="1159557" cy="2230658"/>
          </a:xfrm>
          <a:prstGeom prst="bentConnector3">
            <a:avLst>
              <a:gd name="adj1" fmla="val 70626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Verbinder: gewinkelt 100">
            <a:extLst>
              <a:ext uri="{FF2B5EF4-FFF2-40B4-BE49-F238E27FC236}">
                <a16:creationId xmlns:a16="http://schemas.microsoft.com/office/drawing/2014/main" id="{6B6B77E2-AED3-48CF-8B86-D231C3CE4C3E}"/>
              </a:ext>
            </a:extLst>
          </p:cNvPr>
          <p:cNvCxnSpPr>
            <a:cxnSpLocks/>
            <a:stCxn id="58" idx="2"/>
            <a:endCxn id="30" idx="0"/>
          </p:cNvCxnSpPr>
          <p:nvPr/>
        </p:nvCxnSpPr>
        <p:spPr>
          <a:xfrm rot="5400000">
            <a:off x="8828502" y="6576748"/>
            <a:ext cx="1159757" cy="2331950"/>
          </a:xfrm>
          <a:prstGeom prst="bentConnector3">
            <a:avLst>
              <a:gd name="adj1" fmla="val 70621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Abgerundetes Rechteck 99">
            <a:extLst>
              <a:ext uri="{FF2B5EF4-FFF2-40B4-BE49-F238E27FC236}">
                <a16:creationId xmlns:a16="http://schemas.microsoft.com/office/drawing/2014/main" id="{886214D1-A0D3-40EE-B976-04DD6C1C928B}"/>
              </a:ext>
            </a:extLst>
          </p:cNvPr>
          <p:cNvSpPr/>
          <p:nvPr/>
        </p:nvSpPr>
        <p:spPr>
          <a:xfrm>
            <a:off x="9598995" y="6528616"/>
            <a:ext cx="1950720" cy="63422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Proxy</a:t>
            </a:r>
          </a:p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BA9F754E-31C1-44F3-A21F-FACED267C6E3}"/>
              </a:ext>
            </a:extLst>
          </p:cNvPr>
          <p:cNvSpPr/>
          <p:nvPr/>
        </p:nvSpPr>
        <p:spPr>
          <a:xfrm>
            <a:off x="4215592" y="2807267"/>
            <a:ext cx="9559202" cy="45732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1" name="Abgerundetes Rechteck 99">
            <a:extLst>
              <a:ext uri="{FF2B5EF4-FFF2-40B4-BE49-F238E27FC236}">
                <a16:creationId xmlns:a16="http://schemas.microsoft.com/office/drawing/2014/main" id="{73DEFF4F-7E73-4A20-95CD-A4E234A95E71}"/>
              </a:ext>
            </a:extLst>
          </p:cNvPr>
          <p:cNvSpPr/>
          <p:nvPr/>
        </p:nvSpPr>
        <p:spPr>
          <a:xfrm>
            <a:off x="10214040" y="4175071"/>
            <a:ext cx="1950720" cy="634229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Restart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C234AB31-1E4C-4E25-8A02-FD4DB5BCBD8F}"/>
              </a:ext>
            </a:extLst>
          </p:cNvPr>
          <p:cNvSpPr txBox="1"/>
          <p:nvPr/>
        </p:nvSpPr>
        <p:spPr>
          <a:xfrm>
            <a:off x="4202044" y="2818730"/>
            <a:ext cx="26057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JOC Cockpit</a:t>
            </a:r>
          </a:p>
        </p:txBody>
      </p:sp>
      <p:sp>
        <p:nvSpPr>
          <p:cNvPr id="63" name="Abgerundetes Rechteck 99">
            <a:extLst>
              <a:ext uri="{FF2B5EF4-FFF2-40B4-BE49-F238E27FC236}">
                <a16:creationId xmlns:a16="http://schemas.microsoft.com/office/drawing/2014/main" id="{8A2D74A8-7F29-4E23-8DC9-BFBDEC0A8C8D}"/>
              </a:ext>
            </a:extLst>
          </p:cNvPr>
          <p:cNvSpPr/>
          <p:nvPr/>
        </p:nvSpPr>
        <p:spPr>
          <a:xfrm>
            <a:off x="7940627" y="4186614"/>
            <a:ext cx="1950720" cy="634229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Monitor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70" name="Abgerundetes Rechteck 99">
            <a:extLst>
              <a:ext uri="{FF2B5EF4-FFF2-40B4-BE49-F238E27FC236}">
                <a16:creationId xmlns:a16="http://schemas.microsoft.com/office/drawing/2014/main" id="{ED885CD8-CE79-41D0-B25D-03DA3C446EFF}"/>
              </a:ext>
            </a:extLst>
          </p:cNvPr>
          <p:cNvSpPr/>
          <p:nvPr/>
        </p:nvSpPr>
        <p:spPr>
          <a:xfrm>
            <a:off x="11341972" y="5198666"/>
            <a:ext cx="1950720" cy="630773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Daily Plan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71" name="Abgerundetes Rechteck 99">
            <a:extLst>
              <a:ext uri="{FF2B5EF4-FFF2-40B4-BE49-F238E27FC236}">
                <a16:creationId xmlns:a16="http://schemas.microsoft.com/office/drawing/2014/main" id="{6038164C-9DF5-4F08-98FE-8F4C5A3EE637}"/>
              </a:ext>
            </a:extLst>
          </p:cNvPr>
          <p:cNvSpPr/>
          <p:nvPr/>
        </p:nvSpPr>
        <p:spPr>
          <a:xfrm>
            <a:off x="9057018" y="3220954"/>
            <a:ext cx="1950720" cy="634229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Cluster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16" name="Verbinder: gewinkelt 15">
            <a:extLst>
              <a:ext uri="{FF2B5EF4-FFF2-40B4-BE49-F238E27FC236}">
                <a16:creationId xmlns:a16="http://schemas.microsoft.com/office/drawing/2014/main" id="{1FB797C8-E803-4E92-9082-C4BEEBDCB2D5}"/>
              </a:ext>
            </a:extLst>
          </p:cNvPr>
          <p:cNvCxnSpPr>
            <a:cxnSpLocks/>
            <a:stCxn id="71" idx="3"/>
            <a:endCxn id="70" idx="0"/>
          </p:cNvCxnSpPr>
          <p:nvPr/>
        </p:nvCxnSpPr>
        <p:spPr>
          <a:xfrm>
            <a:off x="11007738" y="3538069"/>
            <a:ext cx="1309594" cy="1660597"/>
          </a:xfrm>
          <a:prstGeom prst="bentConnector2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Verbinder: gewinkelt 19">
            <a:extLst>
              <a:ext uri="{FF2B5EF4-FFF2-40B4-BE49-F238E27FC236}">
                <a16:creationId xmlns:a16="http://schemas.microsoft.com/office/drawing/2014/main" id="{2BFBCEEC-E0C5-4E5A-AD70-2CF92681B592}"/>
              </a:ext>
            </a:extLst>
          </p:cNvPr>
          <p:cNvCxnSpPr>
            <a:cxnSpLocks/>
            <a:stCxn id="71" idx="1"/>
            <a:endCxn id="49" idx="0"/>
          </p:cNvCxnSpPr>
          <p:nvPr/>
        </p:nvCxnSpPr>
        <p:spPr>
          <a:xfrm rot="10800000" flipV="1">
            <a:off x="7777142" y="3538069"/>
            <a:ext cx="1279876" cy="1680824"/>
          </a:xfrm>
          <a:prstGeom prst="bentConnector2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Abgerundetes Rechteck 99">
            <a:extLst>
              <a:ext uri="{FF2B5EF4-FFF2-40B4-BE49-F238E27FC236}">
                <a16:creationId xmlns:a16="http://schemas.microsoft.com/office/drawing/2014/main" id="{B7C2FB04-0CF6-4538-A41C-3BF623275DDF}"/>
              </a:ext>
            </a:extLst>
          </p:cNvPr>
          <p:cNvSpPr/>
          <p:nvPr/>
        </p:nvSpPr>
        <p:spPr>
          <a:xfrm>
            <a:off x="4392898" y="4132667"/>
            <a:ext cx="1950720" cy="634229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Backend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Services</a:t>
            </a:r>
          </a:p>
        </p:txBody>
      </p:sp>
      <p:cxnSp>
        <p:nvCxnSpPr>
          <p:cNvPr id="52" name="Gerade Verbindung mit Pfeil 51">
            <a:extLst>
              <a:ext uri="{FF2B5EF4-FFF2-40B4-BE49-F238E27FC236}">
                <a16:creationId xmlns:a16="http://schemas.microsoft.com/office/drawing/2014/main" id="{BF993226-568A-4097-9D24-EA1F6BB99B46}"/>
              </a:ext>
            </a:extLst>
          </p:cNvPr>
          <p:cNvCxnSpPr>
            <a:cxnSpLocks/>
            <a:stCxn id="24" idx="2"/>
            <a:endCxn id="91" idx="0"/>
          </p:cNvCxnSpPr>
          <p:nvPr/>
        </p:nvCxnSpPr>
        <p:spPr>
          <a:xfrm>
            <a:off x="5360336" y="3872023"/>
            <a:ext cx="7922" cy="260644"/>
          </a:xfrm>
          <a:prstGeom prst="straightConnector1">
            <a:avLst/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Abgerundetes Rechteck 99">
            <a:extLst>
              <a:ext uri="{FF2B5EF4-FFF2-40B4-BE49-F238E27FC236}">
                <a16:creationId xmlns:a16="http://schemas.microsoft.com/office/drawing/2014/main" id="{D7BCF248-5CB1-400E-9B2B-7BE2B59FB0C7}"/>
              </a:ext>
            </a:extLst>
          </p:cNvPr>
          <p:cNvSpPr/>
          <p:nvPr/>
        </p:nvSpPr>
        <p:spPr>
          <a:xfrm>
            <a:off x="5556931" y="6528375"/>
            <a:ext cx="1950720" cy="63422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Event Bus</a:t>
            </a:r>
          </a:p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86" name="Gerader Verbinder 85">
            <a:extLst>
              <a:ext uri="{FF2B5EF4-FFF2-40B4-BE49-F238E27FC236}">
                <a16:creationId xmlns:a16="http://schemas.microsoft.com/office/drawing/2014/main" id="{2E1BDB06-4AA3-4916-9CBC-208DB94A23B1}"/>
              </a:ext>
            </a:extLst>
          </p:cNvPr>
          <p:cNvCxnSpPr>
            <a:cxnSpLocks/>
            <a:endCxn id="103" idx="2"/>
          </p:cNvCxnSpPr>
          <p:nvPr/>
        </p:nvCxnSpPr>
        <p:spPr>
          <a:xfrm>
            <a:off x="4514840" y="6221968"/>
            <a:ext cx="9871542" cy="348"/>
          </a:xfrm>
          <a:prstGeom prst="line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Gerade Verbindung mit Pfeil 87">
            <a:extLst>
              <a:ext uri="{FF2B5EF4-FFF2-40B4-BE49-F238E27FC236}">
                <a16:creationId xmlns:a16="http://schemas.microsoft.com/office/drawing/2014/main" id="{C5EC37A5-B352-4D1F-8894-B2328835E270}"/>
              </a:ext>
            </a:extLst>
          </p:cNvPr>
          <p:cNvCxnSpPr>
            <a:cxnSpLocks/>
            <a:stCxn id="49" idx="2"/>
          </p:cNvCxnSpPr>
          <p:nvPr/>
        </p:nvCxnSpPr>
        <p:spPr>
          <a:xfrm>
            <a:off x="7777142" y="5853122"/>
            <a:ext cx="0" cy="379287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Gerade Verbindung mit Pfeil 92">
            <a:extLst>
              <a:ext uri="{FF2B5EF4-FFF2-40B4-BE49-F238E27FC236}">
                <a16:creationId xmlns:a16="http://schemas.microsoft.com/office/drawing/2014/main" id="{8073EA9F-B4D3-457A-B2FF-AF5DD93C4393}"/>
              </a:ext>
            </a:extLst>
          </p:cNvPr>
          <p:cNvCxnSpPr>
            <a:cxnSpLocks/>
            <a:stCxn id="61" idx="2"/>
          </p:cNvCxnSpPr>
          <p:nvPr/>
        </p:nvCxnSpPr>
        <p:spPr>
          <a:xfrm>
            <a:off x="11189400" y="4809300"/>
            <a:ext cx="12302" cy="1412668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Gerade Verbindung mit Pfeil 94">
            <a:extLst>
              <a:ext uri="{FF2B5EF4-FFF2-40B4-BE49-F238E27FC236}">
                <a16:creationId xmlns:a16="http://schemas.microsoft.com/office/drawing/2014/main" id="{DBF3D822-9B25-4F91-B4AE-F7F523C08150}"/>
              </a:ext>
            </a:extLst>
          </p:cNvPr>
          <p:cNvCxnSpPr>
            <a:cxnSpLocks/>
          </p:cNvCxnSpPr>
          <p:nvPr/>
        </p:nvCxnSpPr>
        <p:spPr>
          <a:xfrm>
            <a:off x="12347812" y="5829439"/>
            <a:ext cx="0" cy="392183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Gerade Verbindung mit Pfeil 97">
            <a:extLst>
              <a:ext uri="{FF2B5EF4-FFF2-40B4-BE49-F238E27FC236}">
                <a16:creationId xmlns:a16="http://schemas.microsoft.com/office/drawing/2014/main" id="{03C5270F-4FA0-4EC8-8352-FF00870E9270}"/>
              </a:ext>
            </a:extLst>
          </p:cNvPr>
          <p:cNvCxnSpPr>
            <a:cxnSpLocks/>
            <a:stCxn id="91" idx="2"/>
          </p:cNvCxnSpPr>
          <p:nvPr/>
        </p:nvCxnSpPr>
        <p:spPr>
          <a:xfrm flipH="1">
            <a:off x="5360336" y="4766896"/>
            <a:ext cx="7922" cy="1444605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Gerade Verbindung mit Pfeil 104">
            <a:extLst>
              <a:ext uri="{FF2B5EF4-FFF2-40B4-BE49-F238E27FC236}">
                <a16:creationId xmlns:a16="http://schemas.microsoft.com/office/drawing/2014/main" id="{120095A3-4284-4F51-9882-720B1A552CE8}"/>
              </a:ext>
            </a:extLst>
          </p:cNvPr>
          <p:cNvCxnSpPr>
            <a:cxnSpLocks/>
            <a:endCxn id="100" idx="0"/>
          </p:cNvCxnSpPr>
          <p:nvPr/>
        </p:nvCxnSpPr>
        <p:spPr>
          <a:xfrm>
            <a:off x="6532291" y="6221622"/>
            <a:ext cx="0" cy="306753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Gerade Verbindung mit Pfeil 53">
            <a:extLst>
              <a:ext uri="{FF2B5EF4-FFF2-40B4-BE49-F238E27FC236}">
                <a16:creationId xmlns:a16="http://schemas.microsoft.com/office/drawing/2014/main" id="{E1206BF4-09E1-415D-BB7B-25E984AF01B4}"/>
              </a:ext>
            </a:extLst>
          </p:cNvPr>
          <p:cNvCxnSpPr>
            <a:cxnSpLocks/>
            <a:endCxn id="58" idx="0"/>
          </p:cNvCxnSpPr>
          <p:nvPr/>
        </p:nvCxnSpPr>
        <p:spPr>
          <a:xfrm>
            <a:off x="10574355" y="6221622"/>
            <a:ext cx="0" cy="306994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Verbinder: gewinkelt 6">
            <a:extLst>
              <a:ext uri="{FF2B5EF4-FFF2-40B4-BE49-F238E27FC236}">
                <a16:creationId xmlns:a16="http://schemas.microsoft.com/office/drawing/2014/main" id="{A2DF5B9D-C4C5-4D24-97CA-7870ED7E740A}"/>
              </a:ext>
            </a:extLst>
          </p:cNvPr>
          <p:cNvCxnSpPr>
            <a:cxnSpLocks/>
            <a:stCxn id="71" idx="0"/>
          </p:cNvCxnSpPr>
          <p:nvPr/>
        </p:nvCxnSpPr>
        <p:spPr>
          <a:xfrm rot="16200000" flipH="1">
            <a:off x="10265745" y="2987586"/>
            <a:ext cx="3001361" cy="3468096"/>
          </a:xfrm>
          <a:prstGeom prst="bentConnector4">
            <a:avLst>
              <a:gd name="adj1" fmla="val -7617"/>
              <a:gd name="adj2" fmla="val 100123"/>
            </a:avLst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5AA74281-60C9-4067-AC51-4E635CC351DE}"/>
              </a:ext>
            </a:extLst>
          </p:cNvPr>
          <p:cNvGrpSpPr/>
          <p:nvPr/>
        </p:nvGrpSpPr>
        <p:grpSpPr>
          <a:xfrm>
            <a:off x="6814684" y="8322602"/>
            <a:ext cx="2855441" cy="1842775"/>
            <a:chOff x="6814684" y="8322602"/>
            <a:chExt cx="2855441" cy="1842775"/>
          </a:xfrm>
        </p:grpSpPr>
        <p:sp>
          <p:nvSpPr>
            <p:cNvPr id="30" name="Rechteck 29"/>
            <p:cNvSpPr/>
            <p:nvPr/>
          </p:nvSpPr>
          <p:spPr>
            <a:xfrm>
              <a:off x="6814685" y="8322602"/>
              <a:ext cx="2855440" cy="184277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31" name="Textfeld 30"/>
            <p:cNvSpPr txBox="1"/>
            <p:nvPr/>
          </p:nvSpPr>
          <p:spPr>
            <a:xfrm>
              <a:off x="6814684" y="8322602"/>
              <a:ext cx="2855441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Primary Controller</a:t>
              </a:r>
            </a:p>
          </p:txBody>
        </p:sp>
        <p:sp>
          <p:nvSpPr>
            <p:cNvPr id="44" name="Abgerundetes Rechteck 35">
              <a:extLst>
                <a:ext uri="{FF2B5EF4-FFF2-40B4-BE49-F238E27FC236}">
                  <a16:creationId xmlns:a16="http://schemas.microsoft.com/office/drawing/2014/main" id="{0130664B-478C-4EF7-B7E8-FC5B576136C3}"/>
                </a:ext>
              </a:extLst>
            </p:cNvPr>
            <p:cNvSpPr/>
            <p:nvPr/>
          </p:nvSpPr>
          <p:spPr>
            <a:xfrm>
              <a:off x="7235785" y="8817005"/>
              <a:ext cx="1950720" cy="1051560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Active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Controller</a:t>
              </a:r>
            </a:p>
          </p:txBody>
        </p:sp>
      </p:grpSp>
      <p:sp>
        <p:nvSpPr>
          <p:cNvPr id="49" name="Abgerundetes Rechteck 99">
            <a:extLst>
              <a:ext uri="{FF2B5EF4-FFF2-40B4-BE49-F238E27FC236}">
                <a16:creationId xmlns:a16="http://schemas.microsoft.com/office/drawing/2014/main" id="{5FE618C6-6C42-4C9A-9739-003F3F4FD598}"/>
              </a:ext>
            </a:extLst>
          </p:cNvPr>
          <p:cNvSpPr/>
          <p:nvPr/>
        </p:nvSpPr>
        <p:spPr>
          <a:xfrm>
            <a:off x="6801782" y="5218893"/>
            <a:ext cx="1950720" cy="634229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Cleanup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53" name="Verbinder: gewinkelt 52">
            <a:extLst>
              <a:ext uri="{FF2B5EF4-FFF2-40B4-BE49-F238E27FC236}">
                <a16:creationId xmlns:a16="http://schemas.microsoft.com/office/drawing/2014/main" id="{17C2327A-3738-4A82-8BC9-274540D3AC55}"/>
              </a:ext>
            </a:extLst>
          </p:cNvPr>
          <p:cNvCxnSpPr>
            <a:cxnSpLocks/>
            <a:stCxn id="71" idx="1"/>
            <a:endCxn id="63" idx="0"/>
          </p:cNvCxnSpPr>
          <p:nvPr/>
        </p:nvCxnSpPr>
        <p:spPr>
          <a:xfrm rot="10800000" flipV="1">
            <a:off x="8915988" y="3538068"/>
            <a:ext cx="141031" cy="648545"/>
          </a:xfrm>
          <a:prstGeom prst="bentConnector2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Verbinder: gewinkelt 54">
            <a:extLst>
              <a:ext uri="{FF2B5EF4-FFF2-40B4-BE49-F238E27FC236}">
                <a16:creationId xmlns:a16="http://schemas.microsoft.com/office/drawing/2014/main" id="{55B25972-7CFE-44E9-B8CF-351DC7A9AAD6}"/>
              </a:ext>
            </a:extLst>
          </p:cNvPr>
          <p:cNvCxnSpPr>
            <a:cxnSpLocks/>
            <a:stCxn id="71" idx="3"/>
            <a:endCxn id="61" idx="0"/>
          </p:cNvCxnSpPr>
          <p:nvPr/>
        </p:nvCxnSpPr>
        <p:spPr>
          <a:xfrm>
            <a:off x="11007738" y="3538069"/>
            <a:ext cx="181662" cy="637002"/>
          </a:xfrm>
          <a:prstGeom prst="bentConnector2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mit Pfeil 63">
            <a:extLst>
              <a:ext uri="{FF2B5EF4-FFF2-40B4-BE49-F238E27FC236}">
                <a16:creationId xmlns:a16="http://schemas.microsoft.com/office/drawing/2014/main" id="{D67A691C-58E7-4006-B14F-0DDBCDBF523A}"/>
              </a:ext>
            </a:extLst>
          </p:cNvPr>
          <p:cNvCxnSpPr>
            <a:cxnSpLocks/>
            <a:stCxn id="63" idx="2"/>
          </p:cNvCxnSpPr>
          <p:nvPr/>
        </p:nvCxnSpPr>
        <p:spPr>
          <a:xfrm>
            <a:off x="8915987" y="4820843"/>
            <a:ext cx="1" cy="1400779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Abgerundetes Rechteck 99">
            <a:extLst>
              <a:ext uri="{FF2B5EF4-FFF2-40B4-BE49-F238E27FC236}">
                <a16:creationId xmlns:a16="http://schemas.microsoft.com/office/drawing/2014/main" id="{70F442DE-DD8A-4876-8424-BA380C4301A4}"/>
              </a:ext>
            </a:extLst>
          </p:cNvPr>
          <p:cNvSpPr/>
          <p:nvPr/>
        </p:nvSpPr>
        <p:spPr>
          <a:xfrm>
            <a:off x="9068135" y="5220265"/>
            <a:ext cx="1950720" cy="634229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History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0C30D074-7B12-4812-A963-D6FC9B5864CD}"/>
              </a:ext>
            </a:extLst>
          </p:cNvPr>
          <p:cNvCxnSpPr>
            <a:stCxn id="71" idx="2"/>
            <a:endCxn id="47" idx="0"/>
          </p:cNvCxnSpPr>
          <p:nvPr/>
        </p:nvCxnSpPr>
        <p:spPr>
          <a:xfrm>
            <a:off x="10032378" y="3855183"/>
            <a:ext cx="11117" cy="1365082"/>
          </a:xfrm>
          <a:prstGeom prst="straightConnector1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Gerade Verbindung mit Pfeil 50">
            <a:extLst>
              <a:ext uri="{FF2B5EF4-FFF2-40B4-BE49-F238E27FC236}">
                <a16:creationId xmlns:a16="http://schemas.microsoft.com/office/drawing/2014/main" id="{B3482F0A-A18A-4FE5-9FC6-4F6F251BDEB7}"/>
              </a:ext>
            </a:extLst>
          </p:cNvPr>
          <p:cNvCxnSpPr>
            <a:cxnSpLocks/>
            <a:stCxn id="47" idx="2"/>
          </p:cNvCxnSpPr>
          <p:nvPr/>
        </p:nvCxnSpPr>
        <p:spPr>
          <a:xfrm>
            <a:off x="10043495" y="5854494"/>
            <a:ext cx="0" cy="367128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6784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r>
              <a:rPr lang="de-DE" sz="1700" dirty="0"/>
              <a:t>The Cluster Service </a:t>
            </a:r>
            <a:r>
              <a:rPr lang="de-DE" sz="1700" dirty="0" err="1"/>
              <a:t>manages</a:t>
            </a:r>
            <a:r>
              <a:rPr lang="de-DE" sz="1700" dirty="0"/>
              <a:t> Background Services </a:t>
            </a:r>
            <a:r>
              <a:rPr lang="de-DE" sz="1700" dirty="0" err="1"/>
              <a:t>running</a:t>
            </a:r>
            <a:r>
              <a:rPr lang="de-DE" sz="1700" dirty="0"/>
              <a:t> in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servlet</a:t>
            </a:r>
            <a:r>
              <a:rPr lang="de-DE" sz="1700" dirty="0"/>
              <a:t> </a:t>
            </a:r>
            <a:r>
              <a:rPr lang="de-DE" sz="1700" dirty="0" err="1"/>
              <a:t>container</a:t>
            </a:r>
            <a:endParaRPr lang="de-DE" sz="1700" dirty="0"/>
          </a:p>
          <a:p>
            <a:r>
              <a:rPr lang="de-DE" sz="1700" dirty="0"/>
              <a:t>Background Services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started</a:t>
            </a:r>
            <a:r>
              <a:rPr lang="de-DE" sz="1700" dirty="0"/>
              <a:t>, </a:t>
            </a:r>
            <a:r>
              <a:rPr lang="de-DE" sz="1700" dirty="0" err="1"/>
              <a:t>stopped</a:t>
            </a:r>
            <a:r>
              <a:rPr lang="de-DE" sz="1700" dirty="0"/>
              <a:t> etc.</a:t>
            </a:r>
          </a:p>
          <a:p>
            <a:pPr marL="0" indent="0">
              <a:buNone/>
            </a:pPr>
            <a:endParaRPr lang="de-DE" sz="1700" dirty="0"/>
          </a:p>
          <a:p>
            <a:r>
              <a:rPr lang="de-DE" sz="1700" u="sng" dirty="0"/>
              <a:t>Cluster Service</a:t>
            </a:r>
            <a:r>
              <a:rPr lang="de-DE" sz="1700" dirty="0"/>
              <a:t> </a:t>
            </a:r>
            <a:r>
              <a:rPr lang="de-DE" sz="1700" dirty="0" err="1"/>
              <a:t>manages</a:t>
            </a:r>
            <a:r>
              <a:rPr lang="de-DE" sz="1700" dirty="0"/>
              <a:t> fail-</a:t>
            </a:r>
            <a:r>
              <a:rPr lang="de-DE" sz="1700" dirty="0" err="1"/>
              <a:t>over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next</a:t>
            </a:r>
            <a:r>
              <a:rPr lang="de-DE" sz="1700" dirty="0"/>
              <a:t> JOC Cockpit </a:t>
            </a:r>
            <a:r>
              <a:rPr lang="de-DE" sz="1700" dirty="0" err="1"/>
              <a:t>instance</a:t>
            </a:r>
            <a:r>
              <a:rPr lang="de-DE" sz="1700" dirty="0"/>
              <a:t> in </a:t>
            </a:r>
            <a:r>
              <a:rPr lang="de-DE" sz="1700" dirty="0" err="1"/>
              <a:t>case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service</a:t>
            </a:r>
            <a:r>
              <a:rPr lang="de-DE" sz="1700" dirty="0"/>
              <a:t> </a:t>
            </a:r>
            <a:r>
              <a:rPr lang="de-DE" sz="1700" dirty="0" err="1"/>
              <a:t>failure</a:t>
            </a:r>
            <a:endParaRPr lang="de-DE" sz="1700" dirty="0"/>
          </a:p>
          <a:p>
            <a:endParaRPr lang="de-DE" sz="1700" dirty="0"/>
          </a:p>
          <a:p>
            <a:r>
              <a:rPr lang="de-DE" sz="1700" u="sng" dirty="0"/>
              <a:t>Monitor Service</a:t>
            </a:r>
            <a:r>
              <a:rPr lang="de-DE" sz="1700" dirty="0"/>
              <a:t> </a:t>
            </a:r>
            <a:r>
              <a:rPr lang="de-DE" sz="1700" dirty="0" err="1"/>
              <a:t>notifies</a:t>
            </a:r>
            <a:r>
              <a:rPr lang="de-DE" sz="1700" dirty="0"/>
              <a:t> </a:t>
            </a:r>
            <a:r>
              <a:rPr lang="de-DE" sz="1700" dirty="0" err="1"/>
              <a:t>about</a:t>
            </a:r>
            <a:r>
              <a:rPr lang="de-DE" sz="1700" dirty="0"/>
              <a:t> </a:t>
            </a:r>
            <a:r>
              <a:rPr lang="de-DE" sz="1700" dirty="0" err="1"/>
              <a:t>failed</a:t>
            </a:r>
            <a:r>
              <a:rPr lang="de-DE" sz="1700" dirty="0"/>
              <a:t> </a:t>
            </a:r>
            <a:r>
              <a:rPr lang="de-DE" sz="1700" dirty="0" err="1"/>
              <a:t>jobs</a:t>
            </a:r>
            <a:r>
              <a:rPr lang="de-DE" sz="1700" dirty="0"/>
              <a:t> and </a:t>
            </a:r>
            <a:r>
              <a:rPr lang="de-DE" sz="1700" dirty="0" err="1"/>
              <a:t>component</a:t>
            </a:r>
            <a:r>
              <a:rPr lang="de-DE" sz="1700" dirty="0"/>
              <a:t> </a:t>
            </a:r>
            <a:r>
              <a:rPr lang="de-DE" sz="1700" dirty="0" err="1"/>
              <a:t>failures</a:t>
            </a:r>
            <a:r>
              <a:rPr lang="de-DE" sz="1700" dirty="0"/>
              <a:t> etc.</a:t>
            </a:r>
          </a:p>
          <a:p>
            <a:r>
              <a:rPr lang="de-DE" sz="1700" u="sng" dirty="0"/>
              <a:t>Restart Service</a:t>
            </a:r>
            <a:r>
              <a:rPr lang="de-DE" sz="1700" dirty="0"/>
              <a:t> </a:t>
            </a:r>
            <a:r>
              <a:rPr lang="de-DE" sz="1700" dirty="0" err="1"/>
              <a:t>reruns</a:t>
            </a:r>
            <a:r>
              <a:rPr lang="de-DE" sz="1700" dirty="0"/>
              <a:t> </a:t>
            </a:r>
            <a:r>
              <a:rPr lang="de-DE" sz="1700" dirty="0" err="1"/>
              <a:t>pending</a:t>
            </a:r>
            <a:r>
              <a:rPr lang="de-DE" sz="1700" dirty="0"/>
              <a:t> </a:t>
            </a:r>
            <a:r>
              <a:rPr lang="de-DE" sz="1700" dirty="0" err="1"/>
              <a:t>deployments</a:t>
            </a:r>
            <a:r>
              <a:rPr lang="de-DE" sz="1700" dirty="0"/>
              <a:t> and </a:t>
            </a:r>
            <a:r>
              <a:rPr lang="de-DE" sz="1700" dirty="0" err="1"/>
              <a:t>performs</a:t>
            </a:r>
            <a:r>
              <a:rPr lang="de-DE" sz="1700" dirty="0"/>
              <a:t> </a:t>
            </a:r>
            <a:r>
              <a:rPr lang="de-DE" sz="1700" dirty="0" err="1"/>
              <a:t>synchronization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a Controller</a:t>
            </a:r>
          </a:p>
          <a:p>
            <a:endParaRPr lang="de-DE" sz="1700" u="sng" dirty="0"/>
          </a:p>
          <a:p>
            <a:r>
              <a:rPr lang="de-DE" sz="1700" u="sng" dirty="0" err="1"/>
              <a:t>Cleanup</a:t>
            </a:r>
            <a:r>
              <a:rPr lang="de-DE" sz="1700" u="sng" dirty="0"/>
              <a:t> Service</a:t>
            </a:r>
            <a:r>
              <a:rPr lang="de-DE" sz="1700" dirty="0"/>
              <a:t> </a:t>
            </a:r>
            <a:r>
              <a:rPr lang="de-DE" sz="1700" dirty="0" err="1"/>
              <a:t>purges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database</a:t>
            </a:r>
            <a:r>
              <a:rPr lang="de-DE" sz="1700" dirty="0"/>
              <a:t>, e.g.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limit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size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history</a:t>
            </a:r>
            <a:endParaRPr lang="de-DE" sz="1700" u="sng" dirty="0"/>
          </a:p>
          <a:p>
            <a:r>
              <a:rPr lang="de-DE" sz="1700" u="sng" dirty="0" err="1"/>
              <a:t>History</a:t>
            </a:r>
            <a:r>
              <a:rPr lang="de-DE" sz="1700" u="sng" dirty="0"/>
              <a:t> Service</a:t>
            </a:r>
            <a:r>
              <a:rPr lang="de-DE" sz="1700" dirty="0"/>
              <a:t> </a:t>
            </a:r>
            <a:r>
              <a:rPr lang="de-DE" sz="1700" dirty="0" err="1"/>
              <a:t>retrieves</a:t>
            </a:r>
            <a:r>
              <a:rPr lang="de-DE" sz="1700" dirty="0"/>
              <a:t> </a:t>
            </a:r>
            <a:r>
              <a:rPr lang="de-DE" sz="1700" dirty="0" err="1"/>
              <a:t>execution</a:t>
            </a:r>
            <a:r>
              <a:rPr lang="de-DE" sz="1700" dirty="0"/>
              <a:t> </a:t>
            </a:r>
            <a:r>
              <a:rPr lang="de-DE" sz="1700" dirty="0" err="1"/>
              <a:t>results</a:t>
            </a:r>
            <a:r>
              <a:rPr lang="de-DE" sz="1700" dirty="0"/>
              <a:t> and logs </a:t>
            </a:r>
            <a:r>
              <a:rPr lang="de-DE" sz="1700" dirty="0" err="1"/>
              <a:t>from</a:t>
            </a:r>
            <a:r>
              <a:rPr lang="de-DE" sz="1700" dirty="0"/>
              <a:t> a Controller </a:t>
            </a:r>
            <a:r>
              <a:rPr lang="de-DE" sz="1700" dirty="0" err="1"/>
              <a:t>instance</a:t>
            </a:r>
            <a:endParaRPr lang="de-DE" sz="1700" dirty="0"/>
          </a:p>
          <a:p>
            <a:r>
              <a:rPr lang="de-DE" sz="1700" u="sng" dirty="0"/>
              <a:t>Daily Plan Service</a:t>
            </a:r>
            <a:r>
              <a:rPr lang="de-DE" sz="1700" dirty="0"/>
              <a:t> </a:t>
            </a:r>
            <a:r>
              <a:rPr lang="de-DE" sz="1700" dirty="0" err="1"/>
              <a:t>creates</a:t>
            </a:r>
            <a:r>
              <a:rPr lang="de-DE" sz="1700" dirty="0"/>
              <a:t> and </a:t>
            </a:r>
            <a:r>
              <a:rPr lang="de-DE" sz="1700" dirty="0" err="1"/>
              <a:t>submits</a:t>
            </a:r>
            <a:r>
              <a:rPr lang="de-DE" sz="1700" dirty="0"/>
              <a:t> </a:t>
            </a:r>
            <a:r>
              <a:rPr lang="de-DE" sz="1700" dirty="0" err="1"/>
              <a:t>orders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connected</a:t>
            </a:r>
            <a:r>
              <a:rPr lang="de-DE" sz="1700" dirty="0"/>
              <a:t> Controllers</a:t>
            </a:r>
          </a:p>
          <a:p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JOC Cockpit clustered Background Services</a:t>
            </a:r>
            <a:br>
              <a:rPr lang="en-IN" dirty="0"/>
            </a:b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JOC Cockpit Background Services</a:t>
            </a:r>
            <a:endParaRPr lang="en-US" dirty="0"/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103" name="Zylinder 102"/>
          <p:cNvSpPr/>
          <p:nvPr/>
        </p:nvSpPr>
        <p:spPr>
          <a:xfrm>
            <a:off x="13471982" y="7293130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3828329" y="2454336"/>
            <a:ext cx="8310331" cy="35530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22816" y="2486034"/>
            <a:ext cx="26057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Active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JS7 JOC Cockpit</a:t>
            </a:r>
          </a:p>
        </p:txBody>
      </p:sp>
      <p:sp>
        <p:nvSpPr>
          <p:cNvPr id="61" name="Abgerundetes Rechteck 99">
            <a:extLst>
              <a:ext uri="{FF2B5EF4-FFF2-40B4-BE49-F238E27FC236}">
                <a16:creationId xmlns:a16="http://schemas.microsoft.com/office/drawing/2014/main" id="{73DEFF4F-7E73-4A20-95CD-A4E234A95E71}"/>
              </a:ext>
            </a:extLst>
          </p:cNvPr>
          <p:cNvSpPr/>
          <p:nvPr/>
        </p:nvSpPr>
        <p:spPr>
          <a:xfrm>
            <a:off x="7989000" y="3893131"/>
            <a:ext cx="1950720" cy="634229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Restart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63" name="Abgerundetes Rechteck 99">
            <a:extLst>
              <a:ext uri="{FF2B5EF4-FFF2-40B4-BE49-F238E27FC236}">
                <a16:creationId xmlns:a16="http://schemas.microsoft.com/office/drawing/2014/main" id="{8A2D74A8-7F29-4E23-8DC9-BFBDEC0A8C8D}"/>
              </a:ext>
            </a:extLst>
          </p:cNvPr>
          <p:cNvSpPr/>
          <p:nvPr/>
        </p:nvSpPr>
        <p:spPr>
          <a:xfrm>
            <a:off x="5715587" y="3904674"/>
            <a:ext cx="1950720" cy="634229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Monitor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70" name="Abgerundetes Rechteck 99">
            <a:extLst>
              <a:ext uri="{FF2B5EF4-FFF2-40B4-BE49-F238E27FC236}">
                <a16:creationId xmlns:a16="http://schemas.microsoft.com/office/drawing/2014/main" id="{ED885CD8-CE79-41D0-B25D-03DA3C446EFF}"/>
              </a:ext>
            </a:extLst>
          </p:cNvPr>
          <p:cNvSpPr/>
          <p:nvPr/>
        </p:nvSpPr>
        <p:spPr>
          <a:xfrm>
            <a:off x="9116932" y="4802426"/>
            <a:ext cx="1950720" cy="630773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Daily Plan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71" name="Abgerundetes Rechteck 99">
            <a:extLst>
              <a:ext uri="{FF2B5EF4-FFF2-40B4-BE49-F238E27FC236}">
                <a16:creationId xmlns:a16="http://schemas.microsoft.com/office/drawing/2014/main" id="{6038164C-9DF5-4F08-98FE-8F4C5A3EE637}"/>
              </a:ext>
            </a:extLst>
          </p:cNvPr>
          <p:cNvSpPr/>
          <p:nvPr/>
        </p:nvSpPr>
        <p:spPr>
          <a:xfrm>
            <a:off x="6831978" y="3015214"/>
            <a:ext cx="1950720" cy="634229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Cluster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16" name="Verbinder: gewinkelt 15">
            <a:extLst>
              <a:ext uri="{FF2B5EF4-FFF2-40B4-BE49-F238E27FC236}">
                <a16:creationId xmlns:a16="http://schemas.microsoft.com/office/drawing/2014/main" id="{1FB797C8-E803-4E92-9082-C4BEEBDCB2D5}"/>
              </a:ext>
            </a:extLst>
          </p:cNvPr>
          <p:cNvCxnSpPr>
            <a:cxnSpLocks/>
            <a:stCxn id="71" idx="3"/>
            <a:endCxn id="70" idx="0"/>
          </p:cNvCxnSpPr>
          <p:nvPr/>
        </p:nvCxnSpPr>
        <p:spPr>
          <a:xfrm>
            <a:off x="8782698" y="3332329"/>
            <a:ext cx="1309594" cy="1470097"/>
          </a:xfrm>
          <a:prstGeom prst="bentConnector2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Verbinder: gewinkelt 19">
            <a:extLst>
              <a:ext uri="{FF2B5EF4-FFF2-40B4-BE49-F238E27FC236}">
                <a16:creationId xmlns:a16="http://schemas.microsoft.com/office/drawing/2014/main" id="{2BFBCEEC-E0C5-4E5A-AD70-2CF92681B592}"/>
              </a:ext>
            </a:extLst>
          </p:cNvPr>
          <p:cNvCxnSpPr>
            <a:cxnSpLocks/>
            <a:stCxn id="71" idx="1"/>
            <a:endCxn id="49" idx="0"/>
          </p:cNvCxnSpPr>
          <p:nvPr/>
        </p:nvCxnSpPr>
        <p:spPr>
          <a:xfrm rot="10800000" flipV="1">
            <a:off x="5552102" y="3332329"/>
            <a:ext cx="1279876" cy="1490324"/>
          </a:xfrm>
          <a:prstGeom prst="bentConnector2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Gerade Verbindung mit Pfeil 92">
            <a:extLst>
              <a:ext uri="{FF2B5EF4-FFF2-40B4-BE49-F238E27FC236}">
                <a16:creationId xmlns:a16="http://schemas.microsoft.com/office/drawing/2014/main" id="{8073EA9F-B4D3-457A-B2FF-AF5DD93C4393}"/>
              </a:ext>
            </a:extLst>
          </p:cNvPr>
          <p:cNvCxnSpPr>
            <a:cxnSpLocks/>
            <a:stCxn id="61" idx="2"/>
          </p:cNvCxnSpPr>
          <p:nvPr/>
        </p:nvCxnSpPr>
        <p:spPr>
          <a:xfrm>
            <a:off x="8964360" y="4527360"/>
            <a:ext cx="11204" cy="1200006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4" name="Textfeld 123">
            <a:extLst>
              <a:ext uri="{FF2B5EF4-FFF2-40B4-BE49-F238E27FC236}">
                <a16:creationId xmlns:a16="http://schemas.microsoft.com/office/drawing/2014/main" id="{B2754BF7-3A52-4C6A-8819-6904A41FDB41}"/>
              </a:ext>
            </a:extLst>
          </p:cNvPr>
          <p:cNvSpPr txBox="1"/>
          <p:nvPr/>
        </p:nvSpPr>
        <p:spPr>
          <a:xfrm>
            <a:off x="5421013" y="3052003"/>
            <a:ext cx="1536392" cy="27699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Start/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Stop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/Status</a:t>
            </a:r>
          </a:p>
        </p:txBody>
      </p:sp>
      <p:sp>
        <p:nvSpPr>
          <p:cNvPr id="125" name="Textfeld 124">
            <a:extLst>
              <a:ext uri="{FF2B5EF4-FFF2-40B4-BE49-F238E27FC236}">
                <a16:creationId xmlns:a16="http://schemas.microsoft.com/office/drawing/2014/main" id="{71AF7D0E-F654-45B2-8F6A-6C4F1A7CB205}"/>
              </a:ext>
            </a:extLst>
          </p:cNvPr>
          <p:cNvSpPr txBox="1"/>
          <p:nvPr/>
        </p:nvSpPr>
        <p:spPr>
          <a:xfrm>
            <a:off x="8684595" y="3059359"/>
            <a:ext cx="1549065" cy="27699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Start/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Stop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/Status</a:t>
            </a:r>
          </a:p>
        </p:txBody>
      </p:sp>
      <p:cxnSp>
        <p:nvCxnSpPr>
          <p:cNvPr id="7" name="Verbinder: gewinkelt 6">
            <a:extLst>
              <a:ext uri="{FF2B5EF4-FFF2-40B4-BE49-F238E27FC236}">
                <a16:creationId xmlns:a16="http://schemas.microsoft.com/office/drawing/2014/main" id="{A2DF5B9D-C4C5-4D24-97CA-7870ED7E740A}"/>
              </a:ext>
            </a:extLst>
          </p:cNvPr>
          <p:cNvCxnSpPr>
            <a:cxnSpLocks/>
            <a:stCxn id="71" idx="0"/>
          </p:cNvCxnSpPr>
          <p:nvPr/>
        </p:nvCxnSpPr>
        <p:spPr>
          <a:xfrm rot="16200000" flipH="1">
            <a:off x="8205801" y="2616751"/>
            <a:ext cx="2704140" cy="3501067"/>
          </a:xfrm>
          <a:prstGeom prst="bentConnector4">
            <a:avLst>
              <a:gd name="adj1" fmla="val -8454"/>
              <a:gd name="adj2" fmla="val 99977"/>
            </a:avLst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bgerundetes Rechteck 99">
            <a:extLst>
              <a:ext uri="{FF2B5EF4-FFF2-40B4-BE49-F238E27FC236}">
                <a16:creationId xmlns:a16="http://schemas.microsoft.com/office/drawing/2014/main" id="{5FE618C6-6C42-4C9A-9739-003F3F4FD598}"/>
              </a:ext>
            </a:extLst>
          </p:cNvPr>
          <p:cNvSpPr/>
          <p:nvPr/>
        </p:nvSpPr>
        <p:spPr>
          <a:xfrm>
            <a:off x="4576742" y="4822653"/>
            <a:ext cx="1950720" cy="634229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Cleanup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53" name="Verbinder: gewinkelt 52">
            <a:extLst>
              <a:ext uri="{FF2B5EF4-FFF2-40B4-BE49-F238E27FC236}">
                <a16:creationId xmlns:a16="http://schemas.microsoft.com/office/drawing/2014/main" id="{17C2327A-3738-4A82-8BC9-274540D3AC55}"/>
              </a:ext>
            </a:extLst>
          </p:cNvPr>
          <p:cNvCxnSpPr>
            <a:cxnSpLocks/>
            <a:stCxn id="71" idx="1"/>
            <a:endCxn id="63" idx="0"/>
          </p:cNvCxnSpPr>
          <p:nvPr/>
        </p:nvCxnSpPr>
        <p:spPr>
          <a:xfrm rot="10800000" flipV="1">
            <a:off x="6690948" y="3332328"/>
            <a:ext cx="141031" cy="572345"/>
          </a:xfrm>
          <a:prstGeom prst="bentConnector2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Verbinder: gewinkelt 54">
            <a:extLst>
              <a:ext uri="{FF2B5EF4-FFF2-40B4-BE49-F238E27FC236}">
                <a16:creationId xmlns:a16="http://schemas.microsoft.com/office/drawing/2014/main" id="{55B25972-7CFE-44E9-B8CF-351DC7A9AAD6}"/>
              </a:ext>
            </a:extLst>
          </p:cNvPr>
          <p:cNvCxnSpPr>
            <a:cxnSpLocks/>
            <a:stCxn id="71" idx="3"/>
            <a:endCxn id="61" idx="0"/>
          </p:cNvCxnSpPr>
          <p:nvPr/>
        </p:nvCxnSpPr>
        <p:spPr>
          <a:xfrm>
            <a:off x="8782698" y="3332329"/>
            <a:ext cx="181662" cy="560802"/>
          </a:xfrm>
          <a:prstGeom prst="bentConnector2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mit Pfeil 63">
            <a:extLst>
              <a:ext uri="{FF2B5EF4-FFF2-40B4-BE49-F238E27FC236}">
                <a16:creationId xmlns:a16="http://schemas.microsoft.com/office/drawing/2014/main" id="{D67A691C-58E7-4006-B14F-0DDBCDBF523A}"/>
              </a:ext>
            </a:extLst>
          </p:cNvPr>
          <p:cNvCxnSpPr>
            <a:cxnSpLocks/>
            <a:stCxn id="63" idx="2"/>
          </p:cNvCxnSpPr>
          <p:nvPr/>
        </p:nvCxnSpPr>
        <p:spPr>
          <a:xfrm>
            <a:off x="6690947" y="4538903"/>
            <a:ext cx="0" cy="1180452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>
            <a:extLst>
              <a:ext uri="{FF2B5EF4-FFF2-40B4-BE49-F238E27FC236}">
                <a16:creationId xmlns:a16="http://schemas.microsoft.com/office/drawing/2014/main" id="{F88849BA-8220-49DD-BEB8-6CD61FBE3A8C}"/>
              </a:ext>
            </a:extLst>
          </p:cNvPr>
          <p:cNvCxnSpPr>
            <a:cxnSpLocks/>
            <a:stCxn id="49" idx="2"/>
          </p:cNvCxnSpPr>
          <p:nvPr/>
        </p:nvCxnSpPr>
        <p:spPr>
          <a:xfrm>
            <a:off x="5552102" y="5456882"/>
            <a:ext cx="0" cy="262470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Gerade Verbindung mit Pfeil 50">
            <a:extLst>
              <a:ext uri="{FF2B5EF4-FFF2-40B4-BE49-F238E27FC236}">
                <a16:creationId xmlns:a16="http://schemas.microsoft.com/office/drawing/2014/main" id="{AA1D4533-A7BE-416C-87AE-8BA0DC894DCA}"/>
              </a:ext>
            </a:extLst>
          </p:cNvPr>
          <p:cNvCxnSpPr>
            <a:cxnSpLocks/>
            <a:stCxn id="70" idx="2"/>
          </p:cNvCxnSpPr>
          <p:nvPr/>
        </p:nvCxnSpPr>
        <p:spPr>
          <a:xfrm>
            <a:off x="10092292" y="5433199"/>
            <a:ext cx="0" cy="294167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Rechteck 83">
            <a:extLst>
              <a:ext uri="{FF2B5EF4-FFF2-40B4-BE49-F238E27FC236}">
                <a16:creationId xmlns:a16="http://schemas.microsoft.com/office/drawing/2014/main" id="{6869B5E6-76D6-4452-A0EF-0AF88C6794DF}"/>
              </a:ext>
            </a:extLst>
          </p:cNvPr>
          <p:cNvSpPr/>
          <p:nvPr/>
        </p:nvSpPr>
        <p:spPr>
          <a:xfrm>
            <a:off x="3828329" y="6721536"/>
            <a:ext cx="8310331" cy="35530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5" name="Textfeld 84">
            <a:extLst>
              <a:ext uri="{FF2B5EF4-FFF2-40B4-BE49-F238E27FC236}">
                <a16:creationId xmlns:a16="http://schemas.microsoft.com/office/drawing/2014/main" id="{7116A6F2-1F72-462D-AC13-6D2F3CFE46E3}"/>
              </a:ext>
            </a:extLst>
          </p:cNvPr>
          <p:cNvSpPr txBox="1"/>
          <p:nvPr/>
        </p:nvSpPr>
        <p:spPr>
          <a:xfrm>
            <a:off x="3822816" y="6753234"/>
            <a:ext cx="26057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Standby JS7 JOC Cockpit</a:t>
            </a:r>
          </a:p>
        </p:txBody>
      </p:sp>
      <p:sp>
        <p:nvSpPr>
          <p:cNvPr id="87" name="Abgerundetes Rechteck 99">
            <a:extLst>
              <a:ext uri="{FF2B5EF4-FFF2-40B4-BE49-F238E27FC236}">
                <a16:creationId xmlns:a16="http://schemas.microsoft.com/office/drawing/2014/main" id="{6DA41846-9D39-488D-9F84-16A70FCD2FD6}"/>
              </a:ext>
            </a:extLst>
          </p:cNvPr>
          <p:cNvSpPr/>
          <p:nvPr/>
        </p:nvSpPr>
        <p:spPr>
          <a:xfrm>
            <a:off x="7989000" y="8160331"/>
            <a:ext cx="1950720" cy="634229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Restart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89" name="Abgerundetes Rechteck 99">
            <a:extLst>
              <a:ext uri="{FF2B5EF4-FFF2-40B4-BE49-F238E27FC236}">
                <a16:creationId xmlns:a16="http://schemas.microsoft.com/office/drawing/2014/main" id="{9053939E-AAFC-45A7-910A-CCEA44CDC4D3}"/>
              </a:ext>
            </a:extLst>
          </p:cNvPr>
          <p:cNvSpPr/>
          <p:nvPr/>
        </p:nvSpPr>
        <p:spPr>
          <a:xfrm>
            <a:off x="5715587" y="8171874"/>
            <a:ext cx="1950720" cy="634229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Monitor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90" name="Abgerundetes Rechteck 99">
            <a:extLst>
              <a:ext uri="{FF2B5EF4-FFF2-40B4-BE49-F238E27FC236}">
                <a16:creationId xmlns:a16="http://schemas.microsoft.com/office/drawing/2014/main" id="{30F1E968-21AD-4C0E-BDDB-B75C6EDD92F4}"/>
              </a:ext>
            </a:extLst>
          </p:cNvPr>
          <p:cNvSpPr/>
          <p:nvPr/>
        </p:nvSpPr>
        <p:spPr>
          <a:xfrm>
            <a:off x="9116932" y="9069626"/>
            <a:ext cx="1950720" cy="630773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Daily Plan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92" name="Abgerundetes Rechteck 99">
            <a:extLst>
              <a:ext uri="{FF2B5EF4-FFF2-40B4-BE49-F238E27FC236}">
                <a16:creationId xmlns:a16="http://schemas.microsoft.com/office/drawing/2014/main" id="{4EBE4A85-A50C-4B7E-92D9-A344B35119D6}"/>
              </a:ext>
            </a:extLst>
          </p:cNvPr>
          <p:cNvSpPr/>
          <p:nvPr/>
        </p:nvSpPr>
        <p:spPr>
          <a:xfrm>
            <a:off x="6831978" y="7282414"/>
            <a:ext cx="1950720" cy="634229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Cluster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94" name="Verbinder: gewinkelt 93">
            <a:extLst>
              <a:ext uri="{FF2B5EF4-FFF2-40B4-BE49-F238E27FC236}">
                <a16:creationId xmlns:a16="http://schemas.microsoft.com/office/drawing/2014/main" id="{AA6A645D-B2EB-47F7-A995-FA2E81146586}"/>
              </a:ext>
            </a:extLst>
          </p:cNvPr>
          <p:cNvCxnSpPr>
            <a:cxnSpLocks/>
            <a:stCxn id="92" idx="3"/>
            <a:endCxn id="90" idx="0"/>
          </p:cNvCxnSpPr>
          <p:nvPr/>
        </p:nvCxnSpPr>
        <p:spPr>
          <a:xfrm>
            <a:off x="8782698" y="7599529"/>
            <a:ext cx="1309594" cy="1470097"/>
          </a:xfrm>
          <a:prstGeom prst="bentConnector2">
            <a:avLst/>
          </a:prstGeom>
          <a:ln w="5080">
            <a:solidFill>
              <a:schemeClr val="bg1">
                <a:lumMod val="50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Verbinder: gewinkelt 95">
            <a:extLst>
              <a:ext uri="{FF2B5EF4-FFF2-40B4-BE49-F238E27FC236}">
                <a16:creationId xmlns:a16="http://schemas.microsoft.com/office/drawing/2014/main" id="{3661E790-95E0-4C5D-9618-9965B6107B6B}"/>
              </a:ext>
            </a:extLst>
          </p:cNvPr>
          <p:cNvCxnSpPr>
            <a:cxnSpLocks/>
            <a:stCxn id="92" idx="1"/>
            <a:endCxn id="106" idx="0"/>
          </p:cNvCxnSpPr>
          <p:nvPr/>
        </p:nvCxnSpPr>
        <p:spPr>
          <a:xfrm rot="10800000" flipV="1">
            <a:off x="5552102" y="7599529"/>
            <a:ext cx="1279876" cy="1490324"/>
          </a:xfrm>
          <a:prstGeom prst="bentConnector2">
            <a:avLst/>
          </a:prstGeom>
          <a:ln w="5080">
            <a:solidFill>
              <a:schemeClr val="bg1">
                <a:lumMod val="50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Gerade Verbindung mit Pfeil 96">
            <a:extLst>
              <a:ext uri="{FF2B5EF4-FFF2-40B4-BE49-F238E27FC236}">
                <a16:creationId xmlns:a16="http://schemas.microsoft.com/office/drawing/2014/main" id="{9C8E9652-FB5B-49CD-9BF6-58A1E26ABF80}"/>
              </a:ext>
            </a:extLst>
          </p:cNvPr>
          <p:cNvCxnSpPr>
            <a:cxnSpLocks/>
            <a:stCxn id="87" idx="2"/>
          </p:cNvCxnSpPr>
          <p:nvPr/>
        </p:nvCxnSpPr>
        <p:spPr>
          <a:xfrm>
            <a:off x="8964360" y="8794560"/>
            <a:ext cx="11204" cy="1212219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Textfeld 98">
            <a:extLst>
              <a:ext uri="{FF2B5EF4-FFF2-40B4-BE49-F238E27FC236}">
                <a16:creationId xmlns:a16="http://schemas.microsoft.com/office/drawing/2014/main" id="{F78C9135-B957-4786-AA2E-A5182B1C4F67}"/>
              </a:ext>
            </a:extLst>
          </p:cNvPr>
          <p:cNvSpPr txBox="1"/>
          <p:nvPr/>
        </p:nvSpPr>
        <p:spPr>
          <a:xfrm>
            <a:off x="5421013" y="7319203"/>
            <a:ext cx="1536392" cy="27699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Start/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Stop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/Status</a:t>
            </a:r>
          </a:p>
        </p:txBody>
      </p:sp>
      <p:sp>
        <p:nvSpPr>
          <p:cNvPr id="102" name="Textfeld 101">
            <a:extLst>
              <a:ext uri="{FF2B5EF4-FFF2-40B4-BE49-F238E27FC236}">
                <a16:creationId xmlns:a16="http://schemas.microsoft.com/office/drawing/2014/main" id="{0A26A7CB-5355-487E-A2F4-117FB0AB25D5}"/>
              </a:ext>
            </a:extLst>
          </p:cNvPr>
          <p:cNvSpPr txBox="1"/>
          <p:nvPr/>
        </p:nvSpPr>
        <p:spPr>
          <a:xfrm>
            <a:off x="8684595" y="7326559"/>
            <a:ext cx="1549065" cy="27699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Start/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Stop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/Status</a:t>
            </a:r>
          </a:p>
        </p:txBody>
      </p:sp>
      <p:cxnSp>
        <p:nvCxnSpPr>
          <p:cNvPr id="104" name="Verbinder: gewinkelt 103">
            <a:extLst>
              <a:ext uri="{FF2B5EF4-FFF2-40B4-BE49-F238E27FC236}">
                <a16:creationId xmlns:a16="http://schemas.microsoft.com/office/drawing/2014/main" id="{9A4C452A-4840-4415-B2AD-64E14DC86A2B}"/>
              </a:ext>
            </a:extLst>
          </p:cNvPr>
          <p:cNvCxnSpPr>
            <a:cxnSpLocks/>
            <a:stCxn id="92" idx="0"/>
          </p:cNvCxnSpPr>
          <p:nvPr/>
        </p:nvCxnSpPr>
        <p:spPr>
          <a:xfrm rot="16200000" flipH="1">
            <a:off x="8201718" y="6888034"/>
            <a:ext cx="2724364" cy="3513125"/>
          </a:xfrm>
          <a:prstGeom prst="bentConnector4">
            <a:avLst>
              <a:gd name="adj1" fmla="val -8391"/>
              <a:gd name="adj2" fmla="val 99942"/>
            </a:avLst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Abgerundetes Rechteck 99">
            <a:extLst>
              <a:ext uri="{FF2B5EF4-FFF2-40B4-BE49-F238E27FC236}">
                <a16:creationId xmlns:a16="http://schemas.microsoft.com/office/drawing/2014/main" id="{D706BC3C-9A82-49B4-9903-731C659FBA46}"/>
              </a:ext>
            </a:extLst>
          </p:cNvPr>
          <p:cNvSpPr/>
          <p:nvPr/>
        </p:nvSpPr>
        <p:spPr>
          <a:xfrm>
            <a:off x="4576742" y="9089853"/>
            <a:ext cx="1950720" cy="634229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Cleanup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107" name="Verbinder: gewinkelt 106">
            <a:extLst>
              <a:ext uri="{FF2B5EF4-FFF2-40B4-BE49-F238E27FC236}">
                <a16:creationId xmlns:a16="http://schemas.microsoft.com/office/drawing/2014/main" id="{2D202A18-1794-4DB6-B5EE-E261CBB291B0}"/>
              </a:ext>
            </a:extLst>
          </p:cNvPr>
          <p:cNvCxnSpPr>
            <a:cxnSpLocks/>
            <a:stCxn id="92" idx="1"/>
            <a:endCxn id="89" idx="0"/>
          </p:cNvCxnSpPr>
          <p:nvPr/>
        </p:nvCxnSpPr>
        <p:spPr>
          <a:xfrm rot="10800000" flipV="1">
            <a:off x="6690948" y="7599528"/>
            <a:ext cx="141031" cy="572345"/>
          </a:xfrm>
          <a:prstGeom prst="bentConnector2">
            <a:avLst/>
          </a:prstGeom>
          <a:ln w="5080">
            <a:solidFill>
              <a:schemeClr val="bg1">
                <a:lumMod val="50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Verbinder: gewinkelt 107">
            <a:extLst>
              <a:ext uri="{FF2B5EF4-FFF2-40B4-BE49-F238E27FC236}">
                <a16:creationId xmlns:a16="http://schemas.microsoft.com/office/drawing/2014/main" id="{65F26761-BFAD-4565-BAA7-DE6B7E880534}"/>
              </a:ext>
            </a:extLst>
          </p:cNvPr>
          <p:cNvCxnSpPr>
            <a:cxnSpLocks/>
            <a:stCxn id="92" idx="3"/>
            <a:endCxn id="87" idx="0"/>
          </p:cNvCxnSpPr>
          <p:nvPr/>
        </p:nvCxnSpPr>
        <p:spPr>
          <a:xfrm>
            <a:off x="8782698" y="7599529"/>
            <a:ext cx="181662" cy="560802"/>
          </a:xfrm>
          <a:prstGeom prst="bentConnector2">
            <a:avLst/>
          </a:prstGeom>
          <a:ln w="5080">
            <a:solidFill>
              <a:schemeClr val="bg1">
                <a:lumMod val="50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Gerade Verbindung mit Pfeil 108">
            <a:extLst>
              <a:ext uri="{FF2B5EF4-FFF2-40B4-BE49-F238E27FC236}">
                <a16:creationId xmlns:a16="http://schemas.microsoft.com/office/drawing/2014/main" id="{612EFE1D-3243-490E-B2F8-ACF126BB23B1}"/>
              </a:ext>
            </a:extLst>
          </p:cNvPr>
          <p:cNvCxnSpPr>
            <a:cxnSpLocks/>
            <a:stCxn id="89" idx="2"/>
          </p:cNvCxnSpPr>
          <p:nvPr/>
        </p:nvCxnSpPr>
        <p:spPr>
          <a:xfrm>
            <a:off x="6690947" y="8806103"/>
            <a:ext cx="0" cy="1203005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Gerade Verbindung mit Pfeil 110">
            <a:extLst>
              <a:ext uri="{FF2B5EF4-FFF2-40B4-BE49-F238E27FC236}">
                <a16:creationId xmlns:a16="http://schemas.microsoft.com/office/drawing/2014/main" id="{DCEFF8F9-BC6E-49E0-BEBE-64907FBBEC79}"/>
              </a:ext>
            </a:extLst>
          </p:cNvPr>
          <p:cNvCxnSpPr>
            <a:cxnSpLocks/>
            <a:stCxn id="106" idx="2"/>
          </p:cNvCxnSpPr>
          <p:nvPr/>
        </p:nvCxnSpPr>
        <p:spPr>
          <a:xfrm flipH="1">
            <a:off x="5552101" y="9724082"/>
            <a:ext cx="1" cy="285026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Gerade Verbindung mit Pfeil 111">
            <a:extLst>
              <a:ext uri="{FF2B5EF4-FFF2-40B4-BE49-F238E27FC236}">
                <a16:creationId xmlns:a16="http://schemas.microsoft.com/office/drawing/2014/main" id="{4F2C52B1-6208-4BA4-8D91-BE65075ADD8B}"/>
              </a:ext>
            </a:extLst>
          </p:cNvPr>
          <p:cNvCxnSpPr>
            <a:cxnSpLocks/>
            <a:stCxn id="90" idx="2"/>
          </p:cNvCxnSpPr>
          <p:nvPr/>
        </p:nvCxnSpPr>
        <p:spPr>
          <a:xfrm>
            <a:off x="10092292" y="9700399"/>
            <a:ext cx="0" cy="308709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Verbinder: gewinkelt 13">
            <a:extLst>
              <a:ext uri="{FF2B5EF4-FFF2-40B4-BE49-F238E27FC236}">
                <a16:creationId xmlns:a16="http://schemas.microsoft.com/office/drawing/2014/main" id="{C9C5698C-0E33-4EAC-8BB3-C3A0E70AD46C}"/>
              </a:ext>
            </a:extLst>
          </p:cNvPr>
          <p:cNvCxnSpPr>
            <a:endCxn id="103" idx="1"/>
          </p:cNvCxnSpPr>
          <p:nvPr/>
        </p:nvCxnSpPr>
        <p:spPr>
          <a:xfrm>
            <a:off x="4640580" y="5721681"/>
            <a:ext cx="9466802" cy="1571449"/>
          </a:xfrm>
          <a:prstGeom prst="bentConnector2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Verbinder: gewinkelt 16">
            <a:extLst>
              <a:ext uri="{FF2B5EF4-FFF2-40B4-BE49-F238E27FC236}">
                <a16:creationId xmlns:a16="http://schemas.microsoft.com/office/drawing/2014/main" id="{44001E62-E5B0-419F-B6A9-A9391430FDD1}"/>
              </a:ext>
            </a:extLst>
          </p:cNvPr>
          <p:cNvCxnSpPr>
            <a:endCxn id="103" idx="3"/>
          </p:cNvCxnSpPr>
          <p:nvPr/>
        </p:nvCxnSpPr>
        <p:spPr>
          <a:xfrm flipV="1">
            <a:off x="4640580" y="8466730"/>
            <a:ext cx="9466802" cy="1540049"/>
          </a:xfrm>
          <a:prstGeom prst="bentConnector2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" name="Abgerundetes Rechteck 99">
            <a:extLst>
              <a:ext uri="{FF2B5EF4-FFF2-40B4-BE49-F238E27FC236}">
                <a16:creationId xmlns:a16="http://schemas.microsoft.com/office/drawing/2014/main" id="{182D28D8-ADD5-408F-890F-F060DB5A129D}"/>
              </a:ext>
            </a:extLst>
          </p:cNvPr>
          <p:cNvSpPr/>
          <p:nvPr/>
        </p:nvSpPr>
        <p:spPr>
          <a:xfrm>
            <a:off x="6850154" y="4822652"/>
            <a:ext cx="1950720" cy="634229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History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36" name="Gerade Verbindung mit Pfeil 35">
            <a:extLst>
              <a:ext uri="{FF2B5EF4-FFF2-40B4-BE49-F238E27FC236}">
                <a16:creationId xmlns:a16="http://schemas.microsoft.com/office/drawing/2014/main" id="{25958565-9536-4BC8-B022-F765D1FEF3DC}"/>
              </a:ext>
            </a:extLst>
          </p:cNvPr>
          <p:cNvCxnSpPr>
            <a:stCxn id="71" idx="2"/>
            <a:endCxn id="113" idx="0"/>
          </p:cNvCxnSpPr>
          <p:nvPr/>
        </p:nvCxnSpPr>
        <p:spPr>
          <a:xfrm>
            <a:off x="7807338" y="3649443"/>
            <a:ext cx="18176" cy="1173209"/>
          </a:xfrm>
          <a:prstGeom prst="straightConnector1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4" name="Abgerundetes Rechteck 99">
            <a:extLst>
              <a:ext uri="{FF2B5EF4-FFF2-40B4-BE49-F238E27FC236}">
                <a16:creationId xmlns:a16="http://schemas.microsoft.com/office/drawing/2014/main" id="{0B7806EF-F4AA-4579-BA5D-AF454B737433}"/>
              </a:ext>
            </a:extLst>
          </p:cNvPr>
          <p:cNvSpPr/>
          <p:nvPr/>
        </p:nvSpPr>
        <p:spPr>
          <a:xfrm>
            <a:off x="6837491" y="9089852"/>
            <a:ext cx="1950720" cy="634229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History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38" name="Gerade Verbindung mit Pfeil 37">
            <a:extLst>
              <a:ext uri="{FF2B5EF4-FFF2-40B4-BE49-F238E27FC236}">
                <a16:creationId xmlns:a16="http://schemas.microsoft.com/office/drawing/2014/main" id="{D7E6616D-D4A0-4C83-8930-EA60B4A0AF33}"/>
              </a:ext>
            </a:extLst>
          </p:cNvPr>
          <p:cNvCxnSpPr>
            <a:stCxn id="92" idx="2"/>
            <a:endCxn id="114" idx="0"/>
          </p:cNvCxnSpPr>
          <p:nvPr/>
        </p:nvCxnSpPr>
        <p:spPr>
          <a:xfrm>
            <a:off x="7807338" y="7916643"/>
            <a:ext cx="5513" cy="1173209"/>
          </a:xfrm>
          <a:prstGeom prst="straightConnector1">
            <a:avLst/>
          </a:prstGeom>
          <a:ln w="5080">
            <a:solidFill>
              <a:schemeClr val="bg1">
                <a:lumMod val="50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84174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r>
              <a:rPr lang="de-DE" sz="1700" dirty="0"/>
              <a:t>The Proxy </a:t>
            </a:r>
            <a:r>
              <a:rPr lang="de-DE" sz="1700" dirty="0" err="1"/>
              <a:t>connects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Controller </a:t>
            </a:r>
            <a:r>
              <a:rPr lang="de-DE" sz="1700" dirty="0" err="1"/>
              <a:t>instance</a:t>
            </a:r>
            <a:r>
              <a:rPr lang="de-DE" sz="1700" dirty="0"/>
              <a:t>, </a:t>
            </a:r>
            <a:r>
              <a:rPr lang="de-DE" sz="1700" dirty="0" err="1"/>
              <a:t>supports</a:t>
            </a:r>
            <a:r>
              <a:rPr lang="de-DE" sz="1700" dirty="0"/>
              <a:t> fail-</a:t>
            </a:r>
            <a:r>
              <a:rPr lang="de-DE" sz="1700" dirty="0" err="1"/>
              <a:t>over</a:t>
            </a:r>
            <a:r>
              <a:rPr lang="de-DE" sz="1700" dirty="0"/>
              <a:t> and </a:t>
            </a:r>
            <a:r>
              <a:rPr lang="de-DE" sz="1700" dirty="0" err="1"/>
              <a:t>manages</a:t>
            </a:r>
            <a:r>
              <a:rPr lang="de-DE" sz="1700" dirty="0"/>
              <a:t> </a:t>
            </a:r>
            <a:r>
              <a:rPr lang="de-DE" sz="1700" dirty="0" err="1"/>
              <a:t>asynchronous</a:t>
            </a:r>
            <a:r>
              <a:rPr lang="de-DE" sz="1700" dirty="0"/>
              <a:t> </a:t>
            </a:r>
            <a:r>
              <a:rPr lang="de-DE" sz="1700" dirty="0" err="1"/>
              <a:t>messages</a:t>
            </a:r>
            <a:endParaRPr lang="de-DE" sz="1700" dirty="0"/>
          </a:p>
          <a:p>
            <a:pPr marL="0" indent="0">
              <a:buNone/>
            </a:pPr>
            <a:endParaRPr lang="de-DE" sz="1700" dirty="0"/>
          </a:p>
          <a:p>
            <a:r>
              <a:rPr lang="de-DE" sz="1700" dirty="0"/>
              <a:t>The Proxy </a:t>
            </a:r>
            <a:r>
              <a:rPr lang="de-DE" sz="1700" dirty="0" err="1"/>
              <a:t>deploys</a:t>
            </a:r>
            <a:r>
              <a:rPr lang="de-DE" sz="1700" dirty="0"/>
              <a:t> </a:t>
            </a:r>
            <a:r>
              <a:rPr lang="de-DE" sz="1700" dirty="0" err="1"/>
              <a:t>confi</a:t>
            </a:r>
            <a:r>
              <a:rPr lang="de-DE" sz="1700" dirty="0"/>
              <a:t>- </a:t>
            </a:r>
            <a:r>
              <a:rPr lang="de-DE" sz="1700" dirty="0" err="1"/>
              <a:t>guration</a:t>
            </a:r>
            <a:r>
              <a:rPr lang="de-DE" sz="1700" dirty="0"/>
              <a:t> </a:t>
            </a:r>
            <a:r>
              <a:rPr lang="de-DE" sz="1700" dirty="0" err="1"/>
              <a:t>objects</a:t>
            </a:r>
            <a:r>
              <a:rPr lang="de-DE" sz="1700" dirty="0"/>
              <a:t>, </a:t>
            </a:r>
            <a:r>
              <a:rPr lang="de-DE" sz="1700" dirty="0" err="1"/>
              <a:t>submits</a:t>
            </a:r>
            <a:r>
              <a:rPr lang="de-DE" sz="1700" dirty="0"/>
              <a:t> </a:t>
            </a:r>
            <a:r>
              <a:rPr lang="de-DE" sz="1700" dirty="0" err="1"/>
              <a:t>orders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Controller</a:t>
            </a:r>
          </a:p>
          <a:p>
            <a:r>
              <a:rPr lang="de-DE" sz="1700" dirty="0"/>
              <a:t>The Proxy </a:t>
            </a:r>
            <a:r>
              <a:rPr lang="de-DE" sz="1700" dirty="0" err="1"/>
              <a:t>handles</a:t>
            </a:r>
            <a:r>
              <a:rPr lang="de-DE" sz="1700" dirty="0"/>
              <a:t> </a:t>
            </a:r>
            <a:r>
              <a:rPr lang="de-DE" sz="1700" dirty="0" err="1"/>
              <a:t>asynchronous</a:t>
            </a:r>
            <a:r>
              <a:rPr lang="de-DE" sz="1700" dirty="0"/>
              <a:t> </a:t>
            </a:r>
            <a:r>
              <a:rPr lang="de-DE" sz="1700" dirty="0" err="1"/>
              <a:t>operations</a:t>
            </a:r>
            <a:r>
              <a:rPr lang="de-DE" sz="1700" dirty="0"/>
              <a:t> such </a:t>
            </a:r>
            <a:r>
              <a:rPr lang="de-DE" sz="1700" dirty="0" err="1"/>
              <a:t>as</a:t>
            </a:r>
            <a:r>
              <a:rPr lang="de-DE" sz="1700" dirty="0"/>
              <a:t> </a:t>
            </a:r>
            <a:r>
              <a:rPr lang="de-DE" sz="1700" dirty="0" err="1"/>
              <a:t>cancel</a:t>
            </a:r>
            <a:r>
              <a:rPr lang="de-DE" sz="1700" dirty="0"/>
              <a:t>, </a:t>
            </a:r>
            <a:r>
              <a:rPr lang="de-DE" sz="1700" dirty="0" err="1"/>
              <a:t>suspend</a:t>
            </a:r>
            <a:r>
              <a:rPr lang="de-DE" sz="1700" dirty="0"/>
              <a:t>, </a:t>
            </a:r>
            <a:r>
              <a:rPr lang="de-DE" sz="1700" dirty="0" err="1"/>
              <a:t>resume</a:t>
            </a:r>
            <a:r>
              <a:rPr lang="de-DE" sz="1700" dirty="0"/>
              <a:t> etc.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orders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Controller</a:t>
            </a:r>
          </a:p>
          <a:p>
            <a:endParaRPr lang="de-DE" sz="1700" dirty="0"/>
          </a:p>
          <a:p>
            <a:r>
              <a:rPr lang="de-DE" sz="1700" dirty="0"/>
              <a:t>The Proxy </a:t>
            </a:r>
            <a:r>
              <a:rPr lang="de-DE" sz="1700" dirty="0" err="1"/>
              <a:t>returns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order</a:t>
            </a:r>
            <a:r>
              <a:rPr lang="de-DE" sz="1700" dirty="0"/>
              <a:t> </a:t>
            </a:r>
            <a:r>
              <a:rPr lang="de-DE" sz="1700" dirty="0" err="1"/>
              <a:t>state</a:t>
            </a:r>
            <a:r>
              <a:rPr lang="de-DE" sz="1700" dirty="0"/>
              <a:t> and deploy-</a:t>
            </a:r>
            <a:r>
              <a:rPr lang="de-DE" sz="1700" dirty="0" err="1"/>
              <a:t>ment</a:t>
            </a:r>
            <a:r>
              <a:rPr lang="de-DE" sz="1700" dirty="0"/>
              <a:t> </a:t>
            </a:r>
            <a:r>
              <a:rPr lang="de-DE" sz="1700" dirty="0" err="1"/>
              <a:t>status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objects</a:t>
            </a:r>
            <a:endParaRPr lang="de-DE" sz="1700" dirty="0"/>
          </a:p>
          <a:p>
            <a:r>
              <a:rPr lang="de-DE" sz="1700" dirty="0"/>
              <a:t>The Proxy </a:t>
            </a:r>
            <a:r>
              <a:rPr lang="de-DE" sz="1700" dirty="0" err="1"/>
              <a:t>forwards</a:t>
            </a:r>
            <a:r>
              <a:rPr lang="de-DE" sz="1700" dirty="0"/>
              <a:t> </a:t>
            </a:r>
            <a:r>
              <a:rPr lang="de-DE" sz="1700" dirty="0" err="1"/>
              <a:t>asynchronous</a:t>
            </a:r>
            <a:r>
              <a:rPr lang="de-DE" sz="1700" dirty="0"/>
              <a:t> </a:t>
            </a:r>
            <a:r>
              <a:rPr lang="de-DE" sz="1700" dirty="0" err="1"/>
              <a:t>events</a:t>
            </a:r>
            <a:r>
              <a:rPr lang="de-DE" sz="1700" dirty="0"/>
              <a:t> </a:t>
            </a:r>
            <a:r>
              <a:rPr lang="de-DE" sz="1700" dirty="0" err="1"/>
              <a:t>including</a:t>
            </a:r>
            <a:r>
              <a:rPr lang="de-DE" sz="1700" dirty="0"/>
              <a:t> </a:t>
            </a:r>
            <a:r>
              <a:rPr lang="de-DE" sz="1700" dirty="0" err="1"/>
              <a:t>order</a:t>
            </a:r>
            <a:r>
              <a:rPr lang="de-DE" sz="1700" dirty="0"/>
              <a:t> </a:t>
            </a:r>
            <a:r>
              <a:rPr lang="de-DE" sz="1700" dirty="0" err="1"/>
              <a:t>state</a:t>
            </a:r>
            <a:r>
              <a:rPr lang="de-DE" sz="1700" dirty="0"/>
              <a:t> </a:t>
            </a:r>
            <a:r>
              <a:rPr lang="de-DE" sz="1700" dirty="0" err="1"/>
              <a:t>transitions</a:t>
            </a:r>
            <a:r>
              <a:rPr lang="de-DE" sz="1700" dirty="0"/>
              <a:t> and log </a:t>
            </a:r>
            <a:r>
              <a:rPr lang="de-DE" sz="1700" dirty="0" err="1"/>
              <a:t>output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jobs</a:t>
            </a:r>
            <a:r>
              <a:rPr lang="de-DE" sz="1700" dirty="0"/>
              <a:t> </a:t>
            </a:r>
            <a:r>
              <a:rPr lang="de-DE" sz="1700" dirty="0" err="1"/>
              <a:t>from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Controller</a:t>
            </a:r>
          </a:p>
          <a:p>
            <a:endParaRPr lang="de-DE" sz="1700" dirty="0"/>
          </a:p>
          <a:p>
            <a:r>
              <a:rPr lang="de-DE" sz="1700" dirty="0"/>
              <a:t>Information </a:t>
            </a:r>
            <a:r>
              <a:rPr lang="de-DE" sz="1700" dirty="0" err="1"/>
              <a:t>returned</a:t>
            </a:r>
            <a:r>
              <a:rPr lang="de-DE" sz="1700" dirty="0"/>
              <a:t> </a:t>
            </a:r>
            <a:r>
              <a:rPr lang="de-DE" sz="1700" dirty="0" err="1"/>
              <a:t>or</a:t>
            </a:r>
            <a:r>
              <a:rPr lang="de-DE" sz="1700" dirty="0"/>
              <a:t> </a:t>
            </a:r>
            <a:r>
              <a:rPr lang="de-DE" sz="1700" dirty="0" err="1"/>
              <a:t>forwarded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Proxy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added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Event Bus</a:t>
            </a:r>
          </a:p>
          <a:p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JOC Cockpit Proxy Service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JOC Cockpit Proxy Service</a:t>
            </a:r>
            <a:endParaRPr lang="en-US" dirty="0"/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103" name="Zylinder 102"/>
          <p:cNvSpPr/>
          <p:nvPr/>
        </p:nvSpPr>
        <p:spPr>
          <a:xfrm>
            <a:off x="14386382" y="3574586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3828328" y="2468553"/>
            <a:ext cx="10273037" cy="52124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30436" y="2493654"/>
            <a:ext cx="26057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JOC Cockpit</a:t>
            </a:r>
          </a:p>
        </p:txBody>
      </p:sp>
      <p:sp>
        <p:nvSpPr>
          <p:cNvPr id="34" name="Rechteck 33"/>
          <p:cNvSpPr/>
          <p:nvPr/>
        </p:nvSpPr>
        <p:spPr>
          <a:xfrm>
            <a:off x="11417654" y="8322402"/>
            <a:ext cx="2774717" cy="1842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11431638" y="8322602"/>
            <a:ext cx="2760733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</a:t>
            </a:r>
          </a:p>
        </p:txBody>
      </p:sp>
      <p:sp>
        <p:nvSpPr>
          <p:cNvPr id="48" name="Abgerundetes Rechteck 31">
            <a:extLst>
              <a:ext uri="{FF2B5EF4-FFF2-40B4-BE49-F238E27FC236}">
                <a16:creationId xmlns:a16="http://schemas.microsoft.com/office/drawing/2014/main" id="{9FA087BC-4EAA-41CC-94E4-E68ED78FE9B1}"/>
              </a:ext>
            </a:extLst>
          </p:cNvPr>
          <p:cNvSpPr/>
          <p:nvPr/>
        </p:nvSpPr>
        <p:spPr>
          <a:xfrm>
            <a:off x="11807919" y="8817005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cxnSp>
        <p:nvCxnSpPr>
          <p:cNvPr id="60" name="Verbinder: gewinkelt 59">
            <a:extLst>
              <a:ext uri="{FF2B5EF4-FFF2-40B4-BE49-F238E27FC236}">
                <a16:creationId xmlns:a16="http://schemas.microsoft.com/office/drawing/2014/main" id="{7CF7FF95-4F1F-4DC3-9337-C27A4F142471}"/>
              </a:ext>
            </a:extLst>
          </p:cNvPr>
          <p:cNvCxnSpPr>
            <a:cxnSpLocks/>
            <a:stCxn id="58" idx="2"/>
            <a:endCxn id="34" idx="0"/>
          </p:cNvCxnSpPr>
          <p:nvPr/>
        </p:nvCxnSpPr>
        <p:spPr>
          <a:xfrm rot="16200000" flipH="1">
            <a:off x="10079441" y="5596829"/>
            <a:ext cx="3220487" cy="2230658"/>
          </a:xfrm>
          <a:prstGeom prst="bentConnector3">
            <a:avLst>
              <a:gd name="adj1" fmla="val 63978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Verbinder: gewinkelt 100">
            <a:extLst>
              <a:ext uri="{FF2B5EF4-FFF2-40B4-BE49-F238E27FC236}">
                <a16:creationId xmlns:a16="http://schemas.microsoft.com/office/drawing/2014/main" id="{6B6B77E2-AED3-48CF-8B86-D231C3CE4C3E}"/>
              </a:ext>
            </a:extLst>
          </p:cNvPr>
          <p:cNvCxnSpPr>
            <a:cxnSpLocks/>
            <a:stCxn id="58" idx="2"/>
            <a:endCxn id="30" idx="0"/>
          </p:cNvCxnSpPr>
          <p:nvPr/>
        </p:nvCxnSpPr>
        <p:spPr>
          <a:xfrm rot="5400000">
            <a:off x="7798037" y="5546283"/>
            <a:ext cx="3220687" cy="2331950"/>
          </a:xfrm>
          <a:prstGeom prst="bentConnector3">
            <a:avLst>
              <a:gd name="adj1" fmla="val 63977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Abgerundetes Rechteck 99">
            <a:extLst>
              <a:ext uri="{FF2B5EF4-FFF2-40B4-BE49-F238E27FC236}">
                <a16:creationId xmlns:a16="http://schemas.microsoft.com/office/drawing/2014/main" id="{886214D1-A0D3-40EE-B976-04DD6C1C928B}"/>
              </a:ext>
            </a:extLst>
          </p:cNvPr>
          <p:cNvSpPr/>
          <p:nvPr/>
        </p:nvSpPr>
        <p:spPr>
          <a:xfrm>
            <a:off x="9598995" y="4467686"/>
            <a:ext cx="1950720" cy="63422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Proxy</a:t>
            </a:r>
          </a:p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71" name="Abgerundetes Rechteck 99">
            <a:extLst>
              <a:ext uri="{FF2B5EF4-FFF2-40B4-BE49-F238E27FC236}">
                <a16:creationId xmlns:a16="http://schemas.microsoft.com/office/drawing/2014/main" id="{6038164C-9DF5-4F08-98FE-8F4C5A3EE637}"/>
              </a:ext>
            </a:extLst>
          </p:cNvPr>
          <p:cNvSpPr/>
          <p:nvPr/>
        </p:nvSpPr>
        <p:spPr>
          <a:xfrm>
            <a:off x="9057018" y="3220954"/>
            <a:ext cx="1950720" cy="634229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Background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Services</a:t>
            </a:r>
          </a:p>
        </p:txBody>
      </p:sp>
      <p:sp>
        <p:nvSpPr>
          <p:cNvPr id="91" name="Abgerundetes Rechteck 99">
            <a:extLst>
              <a:ext uri="{FF2B5EF4-FFF2-40B4-BE49-F238E27FC236}">
                <a16:creationId xmlns:a16="http://schemas.microsoft.com/office/drawing/2014/main" id="{B7C2FB04-0CF6-4538-A41C-3BF623275DDF}"/>
              </a:ext>
            </a:extLst>
          </p:cNvPr>
          <p:cNvSpPr/>
          <p:nvPr/>
        </p:nvSpPr>
        <p:spPr>
          <a:xfrm>
            <a:off x="4401090" y="3220954"/>
            <a:ext cx="1950720" cy="634229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Backend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Web Services</a:t>
            </a:r>
          </a:p>
        </p:txBody>
      </p:sp>
      <p:sp>
        <p:nvSpPr>
          <p:cNvPr id="100" name="Abgerundetes Rechteck 99">
            <a:extLst>
              <a:ext uri="{FF2B5EF4-FFF2-40B4-BE49-F238E27FC236}">
                <a16:creationId xmlns:a16="http://schemas.microsoft.com/office/drawing/2014/main" id="{D7BCF248-5CB1-400E-9B2B-7BE2B59FB0C7}"/>
              </a:ext>
            </a:extLst>
          </p:cNvPr>
          <p:cNvSpPr/>
          <p:nvPr/>
        </p:nvSpPr>
        <p:spPr>
          <a:xfrm>
            <a:off x="5556931" y="4467445"/>
            <a:ext cx="1950720" cy="63422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Event Bus</a:t>
            </a:r>
          </a:p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86" name="Gerader Verbinder 85">
            <a:extLst>
              <a:ext uri="{FF2B5EF4-FFF2-40B4-BE49-F238E27FC236}">
                <a16:creationId xmlns:a16="http://schemas.microsoft.com/office/drawing/2014/main" id="{2E1BDB06-4AA3-4916-9CBC-208DB94A23B1}"/>
              </a:ext>
            </a:extLst>
          </p:cNvPr>
          <p:cNvCxnSpPr>
            <a:cxnSpLocks/>
            <a:endCxn id="103" idx="2"/>
          </p:cNvCxnSpPr>
          <p:nvPr/>
        </p:nvCxnSpPr>
        <p:spPr>
          <a:xfrm>
            <a:off x="4514840" y="4161038"/>
            <a:ext cx="9871542" cy="348"/>
          </a:xfrm>
          <a:prstGeom prst="line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Gerade Verbindung mit Pfeil 97">
            <a:extLst>
              <a:ext uri="{FF2B5EF4-FFF2-40B4-BE49-F238E27FC236}">
                <a16:creationId xmlns:a16="http://schemas.microsoft.com/office/drawing/2014/main" id="{03C5270F-4FA0-4EC8-8352-FF00870E9270}"/>
              </a:ext>
            </a:extLst>
          </p:cNvPr>
          <p:cNvCxnSpPr>
            <a:cxnSpLocks/>
            <a:stCxn id="91" idx="2"/>
          </p:cNvCxnSpPr>
          <p:nvPr/>
        </p:nvCxnSpPr>
        <p:spPr>
          <a:xfrm>
            <a:off x="5376450" y="3855183"/>
            <a:ext cx="0" cy="307548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Gerade Verbindung mit Pfeil 104">
            <a:extLst>
              <a:ext uri="{FF2B5EF4-FFF2-40B4-BE49-F238E27FC236}">
                <a16:creationId xmlns:a16="http://schemas.microsoft.com/office/drawing/2014/main" id="{120095A3-4284-4F51-9882-720B1A552CE8}"/>
              </a:ext>
            </a:extLst>
          </p:cNvPr>
          <p:cNvCxnSpPr>
            <a:cxnSpLocks/>
            <a:endCxn id="100" idx="0"/>
          </p:cNvCxnSpPr>
          <p:nvPr/>
        </p:nvCxnSpPr>
        <p:spPr>
          <a:xfrm>
            <a:off x="6532291" y="4160692"/>
            <a:ext cx="0" cy="306753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Gerade Verbindung mit Pfeil 53">
            <a:extLst>
              <a:ext uri="{FF2B5EF4-FFF2-40B4-BE49-F238E27FC236}">
                <a16:creationId xmlns:a16="http://schemas.microsoft.com/office/drawing/2014/main" id="{E1206BF4-09E1-415D-BB7B-25E984AF01B4}"/>
              </a:ext>
            </a:extLst>
          </p:cNvPr>
          <p:cNvCxnSpPr>
            <a:cxnSpLocks/>
            <a:endCxn id="58" idx="0"/>
          </p:cNvCxnSpPr>
          <p:nvPr/>
        </p:nvCxnSpPr>
        <p:spPr>
          <a:xfrm>
            <a:off x="10574355" y="4160692"/>
            <a:ext cx="0" cy="306994"/>
          </a:xfrm>
          <a:prstGeom prst="straightConnector1">
            <a:avLst/>
          </a:prstGeom>
          <a:ln w="508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5AA74281-60C9-4067-AC51-4E635CC351DE}"/>
              </a:ext>
            </a:extLst>
          </p:cNvPr>
          <p:cNvGrpSpPr/>
          <p:nvPr/>
        </p:nvGrpSpPr>
        <p:grpSpPr>
          <a:xfrm>
            <a:off x="6814684" y="8322602"/>
            <a:ext cx="2855441" cy="1842775"/>
            <a:chOff x="6814684" y="8322602"/>
            <a:chExt cx="2855441" cy="1842775"/>
          </a:xfrm>
        </p:grpSpPr>
        <p:sp>
          <p:nvSpPr>
            <p:cNvPr id="30" name="Rechteck 29"/>
            <p:cNvSpPr/>
            <p:nvPr/>
          </p:nvSpPr>
          <p:spPr>
            <a:xfrm>
              <a:off x="6814685" y="8322602"/>
              <a:ext cx="2855440" cy="184277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31" name="Textfeld 30"/>
            <p:cNvSpPr txBox="1"/>
            <p:nvPr/>
          </p:nvSpPr>
          <p:spPr>
            <a:xfrm>
              <a:off x="6814684" y="8322602"/>
              <a:ext cx="2855441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Primary Controller</a:t>
              </a:r>
            </a:p>
          </p:txBody>
        </p:sp>
        <p:sp>
          <p:nvSpPr>
            <p:cNvPr id="44" name="Abgerundetes Rechteck 35">
              <a:extLst>
                <a:ext uri="{FF2B5EF4-FFF2-40B4-BE49-F238E27FC236}">
                  <a16:creationId xmlns:a16="http://schemas.microsoft.com/office/drawing/2014/main" id="{0130664B-478C-4EF7-B7E8-FC5B576136C3}"/>
                </a:ext>
              </a:extLst>
            </p:cNvPr>
            <p:cNvSpPr/>
            <p:nvPr/>
          </p:nvSpPr>
          <p:spPr>
            <a:xfrm>
              <a:off x="7235785" y="8817005"/>
              <a:ext cx="1950720" cy="1051560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Active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Controller</a:t>
              </a:r>
            </a:p>
          </p:txBody>
        </p:sp>
      </p:grp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0C30D074-7B12-4812-A963-D6FC9B5864CD}"/>
              </a:ext>
            </a:extLst>
          </p:cNvPr>
          <p:cNvCxnSpPr>
            <a:cxnSpLocks/>
            <a:stCxn id="71" idx="2"/>
          </p:cNvCxnSpPr>
          <p:nvPr/>
        </p:nvCxnSpPr>
        <p:spPr>
          <a:xfrm>
            <a:off x="10032378" y="3855183"/>
            <a:ext cx="0" cy="305509"/>
          </a:xfrm>
          <a:prstGeom prst="straightConnector1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feld 55">
            <a:extLst>
              <a:ext uri="{FF2B5EF4-FFF2-40B4-BE49-F238E27FC236}">
                <a16:creationId xmlns:a16="http://schemas.microsoft.com/office/drawing/2014/main" id="{59D39C28-E042-44EC-82CC-B8FE741A6562}"/>
              </a:ext>
            </a:extLst>
          </p:cNvPr>
          <p:cNvSpPr txBox="1"/>
          <p:nvPr/>
        </p:nvSpPr>
        <p:spPr>
          <a:xfrm>
            <a:off x="10728549" y="5246337"/>
            <a:ext cx="2933527" cy="73866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Manage: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submit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daily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plan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orders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deploy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workflow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9C856540-C05C-4EAA-A900-C2CBE59D6EFB}"/>
              </a:ext>
            </a:extLst>
          </p:cNvPr>
          <p:cNvSpPr txBox="1"/>
          <p:nvPr/>
        </p:nvSpPr>
        <p:spPr>
          <a:xfrm>
            <a:off x="10698065" y="6102122"/>
            <a:ext cx="2964011" cy="73866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Ins="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Control: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connect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to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Active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Controller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cancel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,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suspend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,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resume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orders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FB56BF16-25FE-4773-9653-5B6A36F2A39C}"/>
              </a:ext>
            </a:extLst>
          </p:cNvPr>
          <p:cNvSpPr txBox="1"/>
          <p:nvPr/>
        </p:nvSpPr>
        <p:spPr>
          <a:xfrm>
            <a:off x="7484430" y="5284397"/>
            <a:ext cx="2933527" cy="738664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Forward: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events</a:t>
            </a:r>
            <a:endParaRPr lang="de-DE" sz="1400" dirty="0">
              <a:solidFill>
                <a:srgbClr val="223388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job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logs</a:t>
            </a: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C4B9753C-F0BF-412D-8F9B-CA1186C090B1}"/>
              </a:ext>
            </a:extLst>
          </p:cNvPr>
          <p:cNvSpPr txBox="1"/>
          <p:nvPr/>
        </p:nvSpPr>
        <p:spPr>
          <a:xfrm>
            <a:off x="7488110" y="6123598"/>
            <a:ext cx="2933527" cy="738664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Return: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order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state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information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deployment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status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information</a:t>
            </a:r>
          </a:p>
        </p:txBody>
      </p:sp>
      <p:cxnSp>
        <p:nvCxnSpPr>
          <p:cNvPr id="67" name="Gerade Verbindung mit Pfeil 66">
            <a:extLst>
              <a:ext uri="{FF2B5EF4-FFF2-40B4-BE49-F238E27FC236}">
                <a16:creationId xmlns:a16="http://schemas.microsoft.com/office/drawing/2014/main" id="{11362B08-B93D-47BC-AA01-11D78EAFEE53}"/>
              </a:ext>
            </a:extLst>
          </p:cNvPr>
          <p:cNvCxnSpPr>
            <a:cxnSpLocks/>
          </p:cNvCxnSpPr>
          <p:nvPr/>
        </p:nvCxnSpPr>
        <p:spPr>
          <a:xfrm flipH="1">
            <a:off x="13870290" y="5246337"/>
            <a:ext cx="7620" cy="723900"/>
          </a:xfrm>
          <a:prstGeom prst="straightConnector1">
            <a:avLst/>
          </a:prstGeom>
          <a:ln w="5080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Gerade Verbindung mit Pfeil 67">
            <a:extLst>
              <a:ext uri="{FF2B5EF4-FFF2-40B4-BE49-F238E27FC236}">
                <a16:creationId xmlns:a16="http://schemas.microsoft.com/office/drawing/2014/main" id="{A31395A6-6B75-460A-9A87-53CAD6E00CB9}"/>
              </a:ext>
            </a:extLst>
          </p:cNvPr>
          <p:cNvCxnSpPr>
            <a:cxnSpLocks/>
          </p:cNvCxnSpPr>
          <p:nvPr/>
        </p:nvCxnSpPr>
        <p:spPr>
          <a:xfrm flipH="1">
            <a:off x="13877910" y="6138362"/>
            <a:ext cx="7620" cy="723900"/>
          </a:xfrm>
          <a:prstGeom prst="straightConnector1">
            <a:avLst/>
          </a:prstGeom>
          <a:ln w="5080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Gerade Verbindung mit Pfeil 68">
            <a:extLst>
              <a:ext uri="{FF2B5EF4-FFF2-40B4-BE49-F238E27FC236}">
                <a16:creationId xmlns:a16="http://schemas.microsoft.com/office/drawing/2014/main" id="{E4AD08A1-05A8-4B83-8FDC-68ACC7B9FA57}"/>
              </a:ext>
            </a:extLst>
          </p:cNvPr>
          <p:cNvCxnSpPr>
            <a:cxnSpLocks/>
          </p:cNvCxnSpPr>
          <p:nvPr/>
        </p:nvCxnSpPr>
        <p:spPr>
          <a:xfrm flipV="1">
            <a:off x="7300157" y="5284397"/>
            <a:ext cx="0" cy="738664"/>
          </a:xfrm>
          <a:prstGeom prst="straightConnector1">
            <a:avLst/>
          </a:prstGeom>
          <a:ln w="5080">
            <a:solidFill>
              <a:srgbClr val="223388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Gerade Verbindung mit Pfeil 71">
            <a:extLst>
              <a:ext uri="{FF2B5EF4-FFF2-40B4-BE49-F238E27FC236}">
                <a16:creationId xmlns:a16="http://schemas.microsoft.com/office/drawing/2014/main" id="{75118360-FC90-4367-9794-53AC6AA12C13}"/>
              </a:ext>
            </a:extLst>
          </p:cNvPr>
          <p:cNvCxnSpPr>
            <a:cxnSpLocks/>
          </p:cNvCxnSpPr>
          <p:nvPr/>
        </p:nvCxnSpPr>
        <p:spPr>
          <a:xfrm flipV="1">
            <a:off x="7300157" y="6123598"/>
            <a:ext cx="0" cy="738664"/>
          </a:xfrm>
          <a:prstGeom prst="straightConnector1">
            <a:avLst/>
          </a:prstGeom>
          <a:ln w="5080">
            <a:solidFill>
              <a:srgbClr val="223388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22095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294967295"/>
          </p:nvPr>
        </p:nvSpPr>
        <p:spPr>
          <a:xfrm>
            <a:off x="342000" y="342900"/>
            <a:ext cx="1016000" cy="685800"/>
          </a:xfrm>
          <a:prstGeom prst="rect">
            <a:avLst/>
          </a:prstGeom>
        </p:spPr>
        <p:txBody>
          <a:bodyPr/>
          <a:lstStyle/>
          <a:p>
            <a:pPr algn="l"/>
            <a:fld id="{338290F6-9EEA-4939-92A4-98C369575716}" type="slidenum">
              <a:rPr lang="de-DE" sz="36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l"/>
              <a:t>16</a:t>
            </a:fld>
            <a:endParaRPr lang="de-DE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Inhaltsplatzhalter 9"/>
          <p:cNvSpPr txBox="1">
            <a:spLocks/>
          </p:cNvSpPr>
          <p:nvPr/>
        </p:nvSpPr>
        <p:spPr>
          <a:xfrm>
            <a:off x="342933" y="2400299"/>
            <a:ext cx="4978832" cy="789940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Software- und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Organisations-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Service GmbH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Giesebrechtstr</a:t>
            </a: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. 15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D-10629 Berlin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info@sos-berlin.com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https://www.sos-berlin.com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10" name="Inhaltsplatzhalter 11"/>
          <p:cNvSpPr txBox="1">
            <a:spLocks/>
          </p:cNvSpPr>
          <p:nvPr/>
        </p:nvSpPr>
        <p:spPr>
          <a:xfrm>
            <a:off x="3323770" y="2400301"/>
            <a:ext cx="12462329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err="1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Questions</a:t>
            </a: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?</a:t>
            </a:r>
          </a:p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Comments?</a:t>
            </a:r>
          </a:p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Feedback?</a:t>
            </a:r>
            <a:endParaRPr kumimoji="0" lang="de-DE" sz="23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CH" sz="23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DE" sz="23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575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/>
              <a:t>Workflows and Orders</a:t>
            </a:r>
          </a:p>
          <a:p>
            <a:pPr lvl="1"/>
            <a:r>
              <a:rPr lang="de-CH" sz="1800" dirty="0"/>
              <a:t>System Architecture</a:t>
            </a:r>
          </a:p>
          <a:p>
            <a:pPr lvl="1"/>
            <a:r>
              <a:rPr lang="de-CH" sz="1800" dirty="0"/>
              <a:t>Workflows</a:t>
            </a:r>
          </a:p>
          <a:p>
            <a:pPr lvl="1"/>
            <a:r>
              <a:rPr lang="de-CH" sz="1800" dirty="0"/>
              <a:t>Orders</a:t>
            </a:r>
          </a:p>
          <a:p>
            <a:pPr marL="279354" lvl="1" indent="0">
              <a:buNone/>
            </a:pPr>
            <a:endParaRPr lang="de-CH" sz="2200" dirty="0"/>
          </a:p>
          <a:p>
            <a:r>
              <a:rPr lang="de-CH" dirty="0"/>
              <a:t>Controller and Agent Implementation Architecture</a:t>
            </a:r>
          </a:p>
          <a:p>
            <a:pPr lvl="1"/>
            <a:r>
              <a:rPr lang="de-CH" sz="1800" dirty="0"/>
              <a:t>Controller Cluster</a:t>
            </a:r>
          </a:p>
          <a:p>
            <a:pPr lvl="1"/>
            <a:r>
              <a:rPr lang="de-CH" sz="1800" dirty="0"/>
              <a:t>Controller Journal</a:t>
            </a:r>
          </a:p>
          <a:p>
            <a:pPr lvl="1"/>
            <a:r>
              <a:rPr lang="de-CH" sz="1800" dirty="0"/>
              <a:t>Controller / Agent</a:t>
            </a:r>
          </a:p>
          <a:p>
            <a:endParaRPr lang="de-CH" dirty="0"/>
          </a:p>
          <a:p>
            <a:r>
              <a:rPr lang="de-CH" dirty="0"/>
              <a:t>JOC Cockpit Implementation Architecture</a:t>
            </a:r>
          </a:p>
          <a:p>
            <a:pPr lvl="1"/>
            <a:r>
              <a:rPr lang="de-CH" sz="1800" dirty="0"/>
              <a:t>JOC Cockpit Cluster</a:t>
            </a:r>
          </a:p>
          <a:p>
            <a:pPr lvl="1"/>
            <a:r>
              <a:rPr lang="de-CH" sz="1800" dirty="0"/>
              <a:t>JOC Cockpit Services</a:t>
            </a:r>
          </a:p>
          <a:p>
            <a:pPr lvl="1"/>
            <a:r>
              <a:rPr lang="de-CH" sz="1800" dirty="0"/>
              <a:t>JOC Cockpit Background Services</a:t>
            </a:r>
          </a:p>
          <a:p>
            <a:pPr lvl="1"/>
            <a:r>
              <a:rPr lang="de-CH" sz="1800" dirty="0"/>
              <a:t>JOC Cockpit Proxy Service</a:t>
            </a:r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2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318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4" y="2400300"/>
            <a:ext cx="2872372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</a:t>
            </a:r>
            <a:endParaRPr lang="de-DE" sz="1700" dirty="0"/>
          </a:p>
          <a:p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or</a:t>
            </a:r>
            <a:r>
              <a:rPr lang="de-DE" sz="1700" dirty="0"/>
              <a:t> </a:t>
            </a:r>
            <a:r>
              <a:rPr lang="de-DE" sz="1700" dirty="0" err="1"/>
              <a:t>standalone</a:t>
            </a:r>
            <a:r>
              <a:rPr lang="de-DE" sz="1700" dirty="0"/>
              <a:t> and </a:t>
            </a:r>
            <a:r>
              <a:rPr lang="de-DE" sz="1700" dirty="0" err="1"/>
              <a:t>serves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and REST API Service</a:t>
            </a:r>
          </a:p>
          <a:p>
            <a:r>
              <a:rPr lang="de-DE" sz="1700" dirty="0" err="1"/>
              <a:t>Makes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a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persistence</a:t>
            </a:r>
            <a:r>
              <a:rPr lang="de-DE" sz="1700" dirty="0"/>
              <a:t> and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restart</a:t>
            </a:r>
            <a:r>
              <a:rPr lang="de-DE" sz="1700" dirty="0"/>
              <a:t> </a:t>
            </a:r>
            <a:r>
              <a:rPr lang="de-DE" sz="1700" dirty="0" err="1"/>
              <a:t>capabilities</a:t>
            </a:r>
            <a:endParaRPr lang="de-DE" sz="1700" dirty="0"/>
          </a:p>
          <a:p>
            <a:pPr marL="0" indent="0">
              <a:buNone/>
            </a:pPr>
            <a:endParaRPr lang="de-DE" sz="1700" b="1" dirty="0"/>
          </a:p>
          <a:p>
            <a:pPr marL="0" indent="0">
              <a:buNone/>
            </a:pPr>
            <a:r>
              <a:rPr lang="de-DE" sz="1700" b="1" dirty="0"/>
              <a:t>Controller / </a:t>
            </a:r>
            <a:r>
              <a:rPr lang="de-DE" sz="1700" b="1" dirty="0" err="1"/>
              <a:t>Agents</a:t>
            </a:r>
            <a:endParaRPr lang="de-DE" sz="1700" dirty="0"/>
          </a:p>
          <a:p>
            <a:r>
              <a:rPr lang="de-DE" sz="1700" dirty="0"/>
              <a:t>A Controller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or</a:t>
            </a:r>
            <a:r>
              <a:rPr lang="de-DE" sz="1700" dirty="0"/>
              <a:t> stand-</a:t>
            </a:r>
            <a:r>
              <a:rPr lang="de-DE" sz="1700" dirty="0" err="1"/>
              <a:t>alone</a:t>
            </a:r>
            <a:r>
              <a:rPr lang="de-DE" sz="1700" dirty="0"/>
              <a:t> </a:t>
            </a:r>
            <a:r>
              <a:rPr lang="de-DE" sz="1700" dirty="0" err="1"/>
              <a:t>orchestrates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endParaRPr lang="de-DE" sz="1700" dirty="0"/>
          </a:p>
          <a:p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receive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configurations</a:t>
            </a:r>
            <a:r>
              <a:rPr lang="de-DE" sz="1700" dirty="0"/>
              <a:t> </a:t>
            </a:r>
            <a:r>
              <a:rPr lang="de-DE" sz="1700" dirty="0" err="1"/>
              <a:t>from</a:t>
            </a:r>
            <a:r>
              <a:rPr lang="de-DE" sz="1700" dirty="0"/>
              <a:t> a Controller, </a:t>
            </a:r>
            <a:r>
              <a:rPr lang="de-DE" sz="1700" dirty="0" err="1"/>
              <a:t>start</a:t>
            </a:r>
            <a:r>
              <a:rPr lang="de-DE" sz="1700" dirty="0"/>
              <a:t> </a:t>
            </a:r>
            <a:r>
              <a:rPr lang="de-DE" sz="1700" dirty="0" err="1"/>
              <a:t>workflows</a:t>
            </a:r>
            <a:r>
              <a:rPr lang="de-DE" sz="1700" dirty="0"/>
              <a:t> </a:t>
            </a:r>
            <a:r>
              <a:rPr lang="de-DE" sz="1700" dirty="0" err="1"/>
              <a:t>autonomously</a:t>
            </a:r>
            <a:r>
              <a:rPr lang="de-DE" sz="1700" dirty="0"/>
              <a:t> and </a:t>
            </a:r>
            <a:r>
              <a:rPr lang="de-DE" sz="1700" dirty="0" err="1"/>
              <a:t>report</a:t>
            </a:r>
            <a:r>
              <a:rPr lang="de-DE" sz="1700" dirty="0"/>
              <a:t> back </a:t>
            </a:r>
            <a:r>
              <a:rPr lang="de-DE" sz="1700" dirty="0" err="1"/>
              <a:t>execution</a:t>
            </a:r>
            <a:r>
              <a:rPr lang="de-DE" sz="1700" dirty="0"/>
              <a:t> </a:t>
            </a:r>
            <a:r>
              <a:rPr lang="de-DE" sz="1700" dirty="0" err="1"/>
              <a:t>results</a:t>
            </a:r>
            <a:endParaRPr lang="de-DE" sz="1700" dirty="0"/>
          </a:p>
          <a:p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or</a:t>
            </a:r>
            <a:r>
              <a:rPr lang="de-DE" sz="1700" dirty="0"/>
              <a:t> </a:t>
            </a:r>
            <a:r>
              <a:rPr lang="de-DE" sz="1700" dirty="0" err="1"/>
              <a:t>standalone</a:t>
            </a:r>
            <a:endParaRPr lang="de-DE" sz="1700" dirty="0"/>
          </a:p>
          <a:p>
            <a:pPr marL="0" indent="0">
              <a:buNone/>
            </a:pPr>
            <a:endParaRPr lang="de-DE" sz="1700" b="1" dirty="0"/>
          </a:p>
          <a:p>
            <a:pPr marL="0" indent="0">
              <a:buNone/>
            </a:pPr>
            <a:r>
              <a:rPr lang="de-DE" sz="1700" b="1" dirty="0"/>
              <a:t>Connections</a:t>
            </a:r>
            <a:endParaRPr lang="de-DE" sz="1700" dirty="0"/>
          </a:p>
          <a:p>
            <a:r>
              <a:rPr lang="de-DE" sz="1700" dirty="0"/>
              <a:t>Communication </a:t>
            </a:r>
            <a:r>
              <a:rPr lang="de-DE" sz="1700" dirty="0" err="1"/>
              <a:t>between</a:t>
            </a:r>
            <a:r>
              <a:rPr lang="de-DE" sz="1700" dirty="0"/>
              <a:t> </a:t>
            </a:r>
            <a:r>
              <a:rPr lang="de-DE" sz="1700" dirty="0" err="1"/>
              <a:t>components</a:t>
            </a:r>
            <a:r>
              <a:rPr lang="de-DE" sz="1700" dirty="0"/>
              <a:t> </a:t>
            </a:r>
            <a:r>
              <a:rPr lang="de-DE" sz="1700" dirty="0" err="1"/>
              <a:t>within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indicated</a:t>
            </a:r>
            <a:r>
              <a:rPr lang="de-DE" sz="1700" dirty="0"/>
              <a:t> </a:t>
            </a:r>
            <a:r>
              <a:rPr lang="de-DE" sz="1700" dirty="0" err="1"/>
              <a:t>direction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network </a:t>
            </a:r>
            <a:r>
              <a:rPr lang="de-DE" sz="1700" dirty="0" err="1"/>
              <a:t>connections</a:t>
            </a: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System Architecture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System Architecture</a:t>
            </a:r>
            <a:endParaRPr lang="en-US" dirty="0"/>
          </a:p>
        </p:txBody>
      </p:sp>
      <p:sp>
        <p:nvSpPr>
          <p:cNvPr id="59" name="Zylinder 58">
            <a:extLst>
              <a:ext uri="{FF2B5EF4-FFF2-40B4-BE49-F238E27FC236}">
                <a16:creationId xmlns:a16="http://schemas.microsoft.com/office/drawing/2014/main" id="{C9CF8AED-B603-4F53-AE31-CCA369097632}"/>
              </a:ext>
            </a:extLst>
          </p:cNvPr>
          <p:cNvSpPr/>
          <p:nvPr/>
        </p:nvSpPr>
        <p:spPr>
          <a:xfrm>
            <a:off x="12461624" y="3862994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Service</a:t>
            </a:r>
          </a:p>
        </p:txBody>
      </p:sp>
      <p:sp>
        <p:nvSpPr>
          <p:cNvPr id="61" name="Abgerundetes Rechteck 99">
            <a:extLst>
              <a:ext uri="{FF2B5EF4-FFF2-40B4-BE49-F238E27FC236}">
                <a16:creationId xmlns:a16="http://schemas.microsoft.com/office/drawing/2014/main" id="{EC68759D-B367-47F1-9537-48D31CC98D2F}"/>
              </a:ext>
            </a:extLst>
          </p:cNvPr>
          <p:cNvSpPr/>
          <p:nvPr/>
        </p:nvSpPr>
        <p:spPr>
          <a:xfrm>
            <a:off x="4679626" y="286828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API Service</a:t>
            </a:r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F2C865B9-90E9-4772-9A48-406113D0C664}"/>
              </a:ext>
            </a:extLst>
          </p:cNvPr>
          <p:cNvSpPr/>
          <p:nvPr/>
        </p:nvSpPr>
        <p:spPr>
          <a:xfrm>
            <a:off x="4227266" y="2468553"/>
            <a:ext cx="2855440" cy="17039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73709BFB-D941-4B99-ADBB-E6E187A197B6}"/>
              </a:ext>
            </a:extLst>
          </p:cNvPr>
          <p:cNvSpPr txBox="1"/>
          <p:nvPr/>
        </p:nvSpPr>
        <p:spPr>
          <a:xfrm>
            <a:off x="4227265" y="2493654"/>
            <a:ext cx="304155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JOC Cockpit</a:t>
            </a: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D744384C-2494-4ADB-B808-1E69260CAA83}"/>
              </a:ext>
            </a:extLst>
          </p:cNvPr>
          <p:cNvGrpSpPr/>
          <p:nvPr/>
        </p:nvGrpSpPr>
        <p:grpSpPr>
          <a:xfrm>
            <a:off x="9256926" y="8120139"/>
            <a:ext cx="1971666" cy="1468932"/>
            <a:chOff x="9256926" y="8120139"/>
            <a:chExt cx="1971666" cy="1468932"/>
          </a:xfrm>
        </p:grpSpPr>
        <p:sp>
          <p:nvSpPr>
            <p:cNvPr id="69" name="Abgerundetes Rechteck 96">
              <a:extLst>
                <a:ext uri="{FF2B5EF4-FFF2-40B4-BE49-F238E27FC236}">
                  <a16:creationId xmlns:a16="http://schemas.microsoft.com/office/drawing/2014/main" id="{3FC5CEB0-AD00-49E8-9A79-FD140E4D564C}"/>
                </a:ext>
              </a:extLst>
            </p:cNvPr>
            <p:cNvSpPr/>
            <p:nvPr/>
          </p:nvSpPr>
          <p:spPr>
            <a:xfrm>
              <a:off x="9534819" y="8595544"/>
              <a:ext cx="1488311" cy="700856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Standalone</a:t>
              </a:r>
              <a:b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</a:b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70" name="Rechteck 69">
              <a:extLst>
                <a:ext uri="{FF2B5EF4-FFF2-40B4-BE49-F238E27FC236}">
                  <a16:creationId xmlns:a16="http://schemas.microsoft.com/office/drawing/2014/main" id="{46C904C5-0A63-4093-A55A-BC75343F8779}"/>
                </a:ext>
              </a:extLst>
            </p:cNvPr>
            <p:cNvSpPr/>
            <p:nvPr/>
          </p:nvSpPr>
          <p:spPr>
            <a:xfrm>
              <a:off x="9264646" y="8120634"/>
              <a:ext cx="1963946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1" name="Textfeld 70">
              <a:extLst>
                <a:ext uri="{FF2B5EF4-FFF2-40B4-BE49-F238E27FC236}">
                  <a16:creationId xmlns:a16="http://schemas.microsoft.com/office/drawing/2014/main" id="{24AE935A-1621-4DCD-AE2A-9E4E6A39AAEB}"/>
                </a:ext>
              </a:extLst>
            </p:cNvPr>
            <p:cNvSpPr txBox="1"/>
            <p:nvPr/>
          </p:nvSpPr>
          <p:spPr>
            <a:xfrm>
              <a:off x="9256926" y="8120139"/>
              <a:ext cx="178797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72" name="Gruppieren 71">
            <a:extLst>
              <a:ext uri="{FF2B5EF4-FFF2-40B4-BE49-F238E27FC236}">
                <a16:creationId xmlns:a16="http://schemas.microsoft.com/office/drawing/2014/main" id="{E681EA7F-415C-4274-92B5-575D24B531E7}"/>
              </a:ext>
            </a:extLst>
          </p:cNvPr>
          <p:cNvGrpSpPr/>
          <p:nvPr/>
        </p:nvGrpSpPr>
        <p:grpSpPr>
          <a:xfrm>
            <a:off x="4213421" y="8111336"/>
            <a:ext cx="4198675" cy="1468932"/>
            <a:chOff x="4213421" y="8111336"/>
            <a:chExt cx="1967101" cy="1468932"/>
          </a:xfrm>
        </p:grpSpPr>
        <p:sp>
          <p:nvSpPr>
            <p:cNvPr id="74" name="Rechteck 73">
              <a:extLst>
                <a:ext uri="{FF2B5EF4-FFF2-40B4-BE49-F238E27FC236}">
                  <a16:creationId xmlns:a16="http://schemas.microsoft.com/office/drawing/2014/main" id="{41FF862F-8000-4D23-8082-60BA84D767D0}"/>
                </a:ext>
              </a:extLst>
            </p:cNvPr>
            <p:cNvSpPr/>
            <p:nvPr/>
          </p:nvSpPr>
          <p:spPr>
            <a:xfrm>
              <a:off x="4216575" y="8111831"/>
              <a:ext cx="1963947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5" name="Textfeld 74">
              <a:extLst>
                <a:ext uri="{FF2B5EF4-FFF2-40B4-BE49-F238E27FC236}">
                  <a16:creationId xmlns:a16="http://schemas.microsoft.com/office/drawing/2014/main" id="{BA02B835-C20E-46C8-9ADF-B1C8813AD79B}"/>
                </a:ext>
              </a:extLst>
            </p:cNvPr>
            <p:cNvSpPr txBox="1"/>
            <p:nvPr/>
          </p:nvSpPr>
          <p:spPr>
            <a:xfrm>
              <a:off x="4213421" y="8111336"/>
              <a:ext cx="1832433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Clustered</a:t>
              </a: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 JS7 Agent </a:t>
              </a:r>
              <a:r>
                <a:rPr kumimoji="0" lang="de-DE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Instances</a:t>
              </a:r>
              <a:endPara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endParaRPr>
            </a:p>
          </p:txBody>
        </p:sp>
      </p:grpSp>
      <p:sp>
        <p:nvSpPr>
          <p:cNvPr id="77" name="Rechteck 76">
            <a:extLst>
              <a:ext uri="{FF2B5EF4-FFF2-40B4-BE49-F238E27FC236}">
                <a16:creationId xmlns:a16="http://schemas.microsoft.com/office/drawing/2014/main" id="{3F40A5C6-1D75-426A-BFFD-A03FCB2AF5A3}"/>
              </a:ext>
            </a:extLst>
          </p:cNvPr>
          <p:cNvSpPr/>
          <p:nvPr/>
        </p:nvSpPr>
        <p:spPr>
          <a:xfrm>
            <a:off x="8369227" y="5205608"/>
            <a:ext cx="2855441" cy="1842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890F95D3-E490-4D50-9115-71012FC638C4}"/>
              </a:ext>
            </a:extLst>
          </p:cNvPr>
          <p:cNvSpPr txBox="1"/>
          <p:nvPr/>
        </p:nvSpPr>
        <p:spPr>
          <a:xfrm>
            <a:off x="8352462" y="5205808"/>
            <a:ext cx="2898630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 Instance</a:t>
            </a:r>
          </a:p>
        </p:txBody>
      </p:sp>
      <p:sp>
        <p:nvSpPr>
          <p:cNvPr id="79" name="Abgerundetes Rechteck 31">
            <a:extLst>
              <a:ext uri="{FF2B5EF4-FFF2-40B4-BE49-F238E27FC236}">
                <a16:creationId xmlns:a16="http://schemas.microsoft.com/office/drawing/2014/main" id="{AAE5D9CE-D54A-4BCC-A3F2-F1608EA6A48E}"/>
              </a:ext>
            </a:extLst>
          </p:cNvPr>
          <p:cNvSpPr/>
          <p:nvPr/>
        </p:nvSpPr>
        <p:spPr>
          <a:xfrm>
            <a:off x="8821587" y="570021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85" name="Abgerundetes Rechteck 99">
            <a:extLst>
              <a:ext uri="{FF2B5EF4-FFF2-40B4-BE49-F238E27FC236}">
                <a16:creationId xmlns:a16="http://schemas.microsoft.com/office/drawing/2014/main" id="{958A3C21-ADEC-4AF1-BE0C-BE5966A5133F}"/>
              </a:ext>
            </a:extLst>
          </p:cNvPr>
          <p:cNvSpPr/>
          <p:nvPr/>
        </p:nvSpPr>
        <p:spPr>
          <a:xfrm>
            <a:off x="8821590" y="286491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API Service</a:t>
            </a:r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D7565D7D-875F-4A5A-980B-0C766D1A8AD7}"/>
              </a:ext>
            </a:extLst>
          </p:cNvPr>
          <p:cNvSpPr/>
          <p:nvPr/>
        </p:nvSpPr>
        <p:spPr>
          <a:xfrm>
            <a:off x="8369230" y="2465181"/>
            <a:ext cx="2855440" cy="17072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7" name="Textfeld 86">
            <a:extLst>
              <a:ext uri="{FF2B5EF4-FFF2-40B4-BE49-F238E27FC236}">
                <a16:creationId xmlns:a16="http://schemas.microsoft.com/office/drawing/2014/main" id="{E127B155-63F7-4223-96CC-A11092085270}"/>
              </a:ext>
            </a:extLst>
          </p:cNvPr>
          <p:cNvSpPr txBox="1"/>
          <p:nvPr/>
        </p:nvSpPr>
        <p:spPr>
          <a:xfrm>
            <a:off x="8369229" y="2490284"/>
            <a:ext cx="280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JOC Cockpit</a:t>
            </a:r>
          </a:p>
        </p:txBody>
      </p:sp>
      <p:cxnSp>
        <p:nvCxnSpPr>
          <p:cNvPr id="88" name="Gerader Verbinder 87">
            <a:extLst>
              <a:ext uri="{FF2B5EF4-FFF2-40B4-BE49-F238E27FC236}">
                <a16:creationId xmlns:a16="http://schemas.microsoft.com/office/drawing/2014/main" id="{1F384EE2-25D9-403E-843A-ECC1B04191F6}"/>
              </a:ext>
            </a:extLst>
          </p:cNvPr>
          <p:cNvCxnSpPr>
            <a:cxnSpLocks/>
            <a:stCxn id="61" idx="2"/>
          </p:cNvCxnSpPr>
          <p:nvPr/>
        </p:nvCxnSpPr>
        <p:spPr>
          <a:xfrm>
            <a:off x="5654986" y="3919841"/>
            <a:ext cx="0" cy="531614"/>
          </a:xfrm>
          <a:prstGeom prst="line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Gerader Verbinder 88">
            <a:extLst>
              <a:ext uri="{FF2B5EF4-FFF2-40B4-BE49-F238E27FC236}">
                <a16:creationId xmlns:a16="http://schemas.microsoft.com/office/drawing/2014/main" id="{A0D8A6A5-7F56-46D2-B10F-361A11C8F530}"/>
              </a:ext>
            </a:extLst>
          </p:cNvPr>
          <p:cNvCxnSpPr>
            <a:cxnSpLocks/>
            <a:stCxn id="85" idx="2"/>
          </p:cNvCxnSpPr>
          <p:nvPr/>
        </p:nvCxnSpPr>
        <p:spPr>
          <a:xfrm>
            <a:off x="9796950" y="3916471"/>
            <a:ext cx="0" cy="534984"/>
          </a:xfrm>
          <a:prstGeom prst="line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Gerader Verbinder 89">
            <a:extLst>
              <a:ext uri="{FF2B5EF4-FFF2-40B4-BE49-F238E27FC236}">
                <a16:creationId xmlns:a16="http://schemas.microsoft.com/office/drawing/2014/main" id="{4C8BE5A7-1BF6-41E6-9C39-1D41AC8BDA8D}"/>
              </a:ext>
            </a:extLst>
          </p:cNvPr>
          <p:cNvCxnSpPr>
            <a:cxnSpLocks/>
          </p:cNvCxnSpPr>
          <p:nvPr/>
        </p:nvCxnSpPr>
        <p:spPr>
          <a:xfrm>
            <a:off x="4227065" y="7348640"/>
            <a:ext cx="8878129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Gerade Verbindung mit Pfeil 90">
            <a:extLst>
              <a:ext uri="{FF2B5EF4-FFF2-40B4-BE49-F238E27FC236}">
                <a16:creationId xmlns:a16="http://schemas.microsoft.com/office/drawing/2014/main" id="{BEA12C55-474A-4EFD-8F58-4B06635F21E9}"/>
              </a:ext>
            </a:extLst>
          </p:cNvPr>
          <p:cNvCxnSpPr>
            <a:cxnSpLocks/>
            <a:stCxn id="100" idx="2"/>
          </p:cNvCxnSpPr>
          <p:nvPr/>
        </p:nvCxnSpPr>
        <p:spPr>
          <a:xfrm>
            <a:off x="5625465" y="6751771"/>
            <a:ext cx="0" cy="596869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Gerade Verbindung mit Pfeil 91">
            <a:extLst>
              <a:ext uri="{FF2B5EF4-FFF2-40B4-BE49-F238E27FC236}">
                <a16:creationId xmlns:a16="http://schemas.microsoft.com/office/drawing/2014/main" id="{BF4615FD-D359-4868-8F57-1A33550A3CD4}"/>
              </a:ext>
            </a:extLst>
          </p:cNvPr>
          <p:cNvCxnSpPr>
            <a:cxnSpLocks/>
            <a:stCxn id="79" idx="2"/>
          </p:cNvCxnSpPr>
          <p:nvPr/>
        </p:nvCxnSpPr>
        <p:spPr>
          <a:xfrm flipH="1">
            <a:off x="9796946" y="6751771"/>
            <a:ext cx="1" cy="596868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Gerade Verbindung mit Pfeil 92">
            <a:extLst>
              <a:ext uri="{FF2B5EF4-FFF2-40B4-BE49-F238E27FC236}">
                <a16:creationId xmlns:a16="http://schemas.microsoft.com/office/drawing/2014/main" id="{F5D22DF4-D85A-4FAA-BFD9-4F38ABB235A8}"/>
              </a:ext>
            </a:extLst>
          </p:cNvPr>
          <p:cNvCxnSpPr>
            <a:cxnSpLocks/>
            <a:endCxn id="74" idx="0"/>
          </p:cNvCxnSpPr>
          <p:nvPr/>
        </p:nvCxnSpPr>
        <p:spPr>
          <a:xfrm>
            <a:off x="6316125" y="7348269"/>
            <a:ext cx="0" cy="76356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Gerade Verbindung mit Pfeil 93">
            <a:extLst>
              <a:ext uri="{FF2B5EF4-FFF2-40B4-BE49-F238E27FC236}">
                <a16:creationId xmlns:a16="http://schemas.microsoft.com/office/drawing/2014/main" id="{E6509935-E704-4D08-8E8C-66EC854F8169}"/>
              </a:ext>
            </a:extLst>
          </p:cNvPr>
          <p:cNvCxnSpPr>
            <a:cxnSpLocks/>
            <a:endCxn id="70" idx="0"/>
          </p:cNvCxnSpPr>
          <p:nvPr/>
        </p:nvCxnSpPr>
        <p:spPr>
          <a:xfrm flipH="1">
            <a:off x="10246619" y="7348640"/>
            <a:ext cx="2" cy="771994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Gerade Verbindung mit Pfeil 94">
            <a:extLst>
              <a:ext uri="{FF2B5EF4-FFF2-40B4-BE49-F238E27FC236}">
                <a16:creationId xmlns:a16="http://schemas.microsoft.com/office/drawing/2014/main" id="{E917C4BB-C907-4781-8010-810890ACE924}"/>
              </a:ext>
            </a:extLst>
          </p:cNvPr>
          <p:cNvCxnSpPr>
            <a:cxnSpLocks/>
            <a:endCxn id="83" idx="0"/>
          </p:cNvCxnSpPr>
          <p:nvPr/>
        </p:nvCxnSpPr>
        <p:spPr>
          <a:xfrm flipH="1">
            <a:off x="13097821" y="7348640"/>
            <a:ext cx="2" cy="76319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Rechteck 97">
            <a:extLst>
              <a:ext uri="{FF2B5EF4-FFF2-40B4-BE49-F238E27FC236}">
                <a16:creationId xmlns:a16="http://schemas.microsoft.com/office/drawing/2014/main" id="{1306F2C2-6F3A-49D7-94D6-7FD39DF8EC1A}"/>
              </a:ext>
            </a:extLst>
          </p:cNvPr>
          <p:cNvSpPr/>
          <p:nvPr/>
        </p:nvSpPr>
        <p:spPr>
          <a:xfrm>
            <a:off x="4229005" y="5205808"/>
            <a:ext cx="2855440" cy="1842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00" name="Abgerundetes Rechteck 35">
            <a:extLst>
              <a:ext uri="{FF2B5EF4-FFF2-40B4-BE49-F238E27FC236}">
                <a16:creationId xmlns:a16="http://schemas.microsoft.com/office/drawing/2014/main" id="{53823D7A-59D4-496A-9A41-7256EE5F5301}"/>
              </a:ext>
            </a:extLst>
          </p:cNvPr>
          <p:cNvSpPr/>
          <p:nvPr/>
        </p:nvSpPr>
        <p:spPr>
          <a:xfrm>
            <a:off x="4650105" y="570021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cxnSp>
        <p:nvCxnSpPr>
          <p:cNvPr id="108" name="Gerade Verbindung mit Pfeil 107">
            <a:extLst>
              <a:ext uri="{FF2B5EF4-FFF2-40B4-BE49-F238E27FC236}">
                <a16:creationId xmlns:a16="http://schemas.microsoft.com/office/drawing/2014/main" id="{3F93A0C4-F2FD-456C-864D-4FC916B01DD6}"/>
              </a:ext>
            </a:extLst>
          </p:cNvPr>
          <p:cNvCxnSpPr>
            <a:cxnSpLocks/>
            <a:endCxn id="59" idx="2"/>
          </p:cNvCxnSpPr>
          <p:nvPr/>
        </p:nvCxnSpPr>
        <p:spPr>
          <a:xfrm>
            <a:off x="4282440" y="4449794"/>
            <a:ext cx="8179184" cy="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Textfeld 98">
            <a:extLst>
              <a:ext uri="{FF2B5EF4-FFF2-40B4-BE49-F238E27FC236}">
                <a16:creationId xmlns:a16="http://schemas.microsoft.com/office/drawing/2014/main" id="{2CED680C-37CD-4ADA-AFE2-3D6E67533464}"/>
              </a:ext>
            </a:extLst>
          </p:cNvPr>
          <p:cNvSpPr txBox="1"/>
          <p:nvPr/>
        </p:nvSpPr>
        <p:spPr>
          <a:xfrm>
            <a:off x="4243518" y="5220322"/>
            <a:ext cx="28554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Controller Instance</a:t>
            </a:r>
          </a:p>
        </p:txBody>
      </p:sp>
      <p:cxnSp>
        <p:nvCxnSpPr>
          <p:cNvPr id="45" name="Gerade Verbindung mit Pfeil 44">
            <a:extLst>
              <a:ext uri="{FF2B5EF4-FFF2-40B4-BE49-F238E27FC236}">
                <a16:creationId xmlns:a16="http://schemas.microsoft.com/office/drawing/2014/main" id="{5CFC23CE-6FEF-4451-88C0-30A82F8C9B65}"/>
              </a:ext>
            </a:extLst>
          </p:cNvPr>
          <p:cNvCxnSpPr>
            <a:cxnSpLocks/>
          </p:cNvCxnSpPr>
          <p:nvPr/>
        </p:nvCxnSpPr>
        <p:spPr>
          <a:xfrm>
            <a:off x="6095081" y="4457131"/>
            <a:ext cx="0" cy="76319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mit Pfeil 45">
            <a:extLst>
              <a:ext uri="{FF2B5EF4-FFF2-40B4-BE49-F238E27FC236}">
                <a16:creationId xmlns:a16="http://schemas.microsoft.com/office/drawing/2014/main" id="{5406625C-BA56-4B41-8BAC-DE970D70E3D4}"/>
              </a:ext>
            </a:extLst>
          </p:cNvPr>
          <p:cNvCxnSpPr>
            <a:cxnSpLocks/>
          </p:cNvCxnSpPr>
          <p:nvPr/>
        </p:nvCxnSpPr>
        <p:spPr>
          <a:xfrm>
            <a:off x="9413197" y="4442417"/>
            <a:ext cx="0" cy="76319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mit Pfeil 46">
            <a:extLst>
              <a:ext uri="{FF2B5EF4-FFF2-40B4-BE49-F238E27FC236}">
                <a16:creationId xmlns:a16="http://schemas.microsoft.com/office/drawing/2014/main" id="{D7367FF1-3F8E-4B0A-B0D5-9F9B3D2C3B22}"/>
              </a:ext>
            </a:extLst>
          </p:cNvPr>
          <p:cNvCxnSpPr>
            <a:cxnSpLocks/>
            <a:stCxn id="98" idx="3"/>
            <a:endCxn id="77" idx="1"/>
          </p:cNvCxnSpPr>
          <p:nvPr/>
        </p:nvCxnSpPr>
        <p:spPr>
          <a:xfrm flipV="1">
            <a:off x="7084445" y="6126995"/>
            <a:ext cx="1284782" cy="201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Foliennummernplatzhalter 5">
            <a:extLst>
              <a:ext uri="{FF2B5EF4-FFF2-40B4-BE49-F238E27FC236}">
                <a16:creationId xmlns:a16="http://schemas.microsoft.com/office/drawing/2014/main" id="{4BBB2947-7EDE-42E0-846B-D970308A6A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Arial" pitchFamily="34" charset="0"/>
                <a:sym typeface="Gill Sans" pitchFamily="-109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Arial" pitchFamily="34" charset="0"/>
              <a:sym typeface="Gill Sans" pitchFamily="-109" charset="0"/>
            </a:endParaRP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E232E71F-B729-AD61-645E-A8A2020D231A}"/>
              </a:ext>
            </a:extLst>
          </p:cNvPr>
          <p:cNvGrpSpPr/>
          <p:nvPr/>
        </p:nvGrpSpPr>
        <p:grpSpPr>
          <a:xfrm>
            <a:off x="12112036" y="8111831"/>
            <a:ext cx="1971570" cy="1468437"/>
            <a:chOff x="12112036" y="8111831"/>
            <a:chExt cx="1971570" cy="1468437"/>
          </a:xfrm>
        </p:grpSpPr>
        <p:sp>
          <p:nvSpPr>
            <p:cNvPr id="83" name="Rechteck 82">
              <a:extLst>
                <a:ext uri="{FF2B5EF4-FFF2-40B4-BE49-F238E27FC236}">
                  <a16:creationId xmlns:a16="http://schemas.microsoft.com/office/drawing/2014/main" id="{6652C8D2-5F5F-4AD7-80EC-0F82DE757410}"/>
                </a:ext>
              </a:extLst>
            </p:cNvPr>
            <p:cNvSpPr/>
            <p:nvPr/>
          </p:nvSpPr>
          <p:spPr>
            <a:xfrm>
              <a:off x="12112036" y="8111831"/>
              <a:ext cx="1971570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4" name="Textfeld 83">
              <a:extLst>
                <a:ext uri="{FF2B5EF4-FFF2-40B4-BE49-F238E27FC236}">
                  <a16:creationId xmlns:a16="http://schemas.microsoft.com/office/drawing/2014/main" id="{C4651C03-D9D8-4F63-ABD0-4DF022DA2C0D}"/>
                </a:ext>
              </a:extLst>
            </p:cNvPr>
            <p:cNvSpPr txBox="1"/>
            <p:nvPr/>
          </p:nvSpPr>
          <p:spPr>
            <a:xfrm>
              <a:off x="12112036" y="8116920"/>
              <a:ext cx="1809271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  <p:sp>
          <p:nvSpPr>
            <p:cNvPr id="104" name="Abgerundetes Rechteck 96">
              <a:extLst>
                <a:ext uri="{FF2B5EF4-FFF2-40B4-BE49-F238E27FC236}">
                  <a16:creationId xmlns:a16="http://schemas.microsoft.com/office/drawing/2014/main" id="{EB9E973B-348C-426C-A9E4-443957E8642D}"/>
                </a:ext>
              </a:extLst>
            </p:cNvPr>
            <p:cNvSpPr/>
            <p:nvPr/>
          </p:nvSpPr>
          <p:spPr>
            <a:xfrm>
              <a:off x="12361039" y="8586741"/>
              <a:ext cx="1488311" cy="700856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Standalone</a:t>
              </a:r>
              <a:b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</a:b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</p:grpSp>
      <p:sp>
        <p:nvSpPr>
          <p:cNvPr id="106" name="Abgerundetes Rechteck 96">
            <a:extLst>
              <a:ext uri="{FF2B5EF4-FFF2-40B4-BE49-F238E27FC236}">
                <a16:creationId xmlns:a16="http://schemas.microsoft.com/office/drawing/2014/main" id="{E6CB953F-DC3B-4070-B493-685462499B81}"/>
              </a:ext>
            </a:extLst>
          </p:cNvPr>
          <p:cNvSpPr/>
          <p:nvPr/>
        </p:nvSpPr>
        <p:spPr>
          <a:xfrm>
            <a:off x="4679626" y="8591845"/>
            <a:ext cx="1488311" cy="700856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  <p:sp>
        <p:nvSpPr>
          <p:cNvPr id="110" name="Abgerundetes Rechteck 96">
            <a:extLst>
              <a:ext uri="{FF2B5EF4-FFF2-40B4-BE49-F238E27FC236}">
                <a16:creationId xmlns:a16="http://schemas.microsoft.com/office/drawing/2014/main" id="{6DF6063F-392D-4A2C-BE58-E216EFE40393}"/>
              </a:ext>
            </a:extLst>
          </p:cNvPr>
          <p:cNvSpPr/>
          <p:nvPr/>
        </p:nvSpPr>
        <p:spPr>
          <a:xfrm>
            <a:off x="6438110" y="8591845"/>
            <a:ext cx="1488311" cy="700856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</p:spTree>
    <p:extLst>
      <p:ext uri="{BB962C8B-B14F-4D97-AF65-F5344CB8AC3E}">
        <p14:creationId xmlns:p14="http://schemas.microsoft.com/office/powerpoint/2010/main" val="36072167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Workflows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Workflows </a:t>
            </a:r>
            <a:r>
              <a:rPr lang="de-DE" dirty="0" err="1"/>
              <a:t>with</a:t>
            </a:r>
            <a:r>
              <a:rPr lang="de-DE" dirty="0"/>
              <a:t> JOC Cockpit, Controller, </a:t>
            </a:r>
            <a:r>
              <a:rPr lang="de-DE" dirty="0" err="1"/>
              <a:t>Agents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15"/>
          </p:nvPr>
        </p:nvSpPr>
        <p:spPr>
          <a:xfrm>
            <a:off x="342933" y="2400300"/>
            <a:ext cx="3095768" cy="8001000"/>
          </a:xfrm>
        </p:spPr>
        <p:txBody>
          <a:bodyPr/>
          <a:lstStyle/>
          <a:p>
            <a:r>
              <a:rPr lang="de-DE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JOC Cockpit </a:t>
            </a:r>
            <a:r>
              <a:rPr lang="de-DE" dirty="0" err="1"/>
              <a:t>manages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inventory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workflows</a:t>
            </a:r>
            <a:r>
              <a:rPr lang="de-DE" dirty="0"/>
              <a:t> &amp; </a:t>
            </a:r>
            <a:r>
              <a:rPr lang="de-DE" dirty="0" err="1"/>
              <a:t>jobs</a:t>
            </a:r>
            <a:r>
              <a:rPr lang="de-DE" dirty="0"/>
              <a:t> and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daily</a:t>
            </a:r>
            <a:r>
              <a:rPr lang="de-DE" dirty="0"/>
              <a:t> plan </a:t>
            </a:r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deployed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a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During</a:t>
            </a:r>
            <a:r>
              <a:rPr lang="de-DE" dirty="0"/>
              <a:t> </a:t>
            </a:r>
            <a:r>
              <a:rPr lang="de-DE" dirty="0" err="1"/>
              <a:t>workflow</a:t>
            </a:r>
            <a:r>
              <a:rPr lang="de-DE" dirty="0"/>
              <a:t> </a:t>
            </a:r>
            <a:r>
              <a:rPr lang="de-DE" dirty="0" err="1"/>
              <a:t>execution</a:t>
            </a:r>
            <a:r>
              <a:rPr lang="de-DE" dirty="0"/>
              <a:t> JOC Cockpit </a:t>
            </a:r>
            <a:r>
              <a:rPr lang="de-DE" dirty="0" err="1"/>
              <a:t>receives</a:t>
            </a:r>
            <a:r>
              <a:rPr lang="de-DE" dirty="0"/>
              <a:t> </a:t>
            </a:r>
            <a:r>
              <a:rPr lang="de-DE" dirty="0" err="1"/>
              <a:t>job</a:t>
            </a:r>
            <a:r>
              <a:rPr lang="de-DE" dirty="0"/>
              <a:t> log </a:t>
            </a:r>
            <a:r>
              <a:rPr lang="de-DE" dirty="0" err="1"/>
              <a:t>output</a:t>
            </a:r>
            <a:r>
              <a:rPr lang="de-DE" dirty="0"/>
              <a:t> and </a:t>
            </a:r>
            <a:r>
              <a:rPr lang="de-DE" dirty="0" err="1"/>
              <a:t>order</a:t>
            </a:r>
            <a:r>
              <a:rPr lang="de-DE" dirty="0"/>
              <a:t> </a:t>
            </a:r>
            <a:r>
              <a:rPr lang="de-DE" dirty="0" err="1"/>
              <a:t>state</a:t>
            </a:r>
            <a:r>
              <a:rPr lang="de-DE" dirty="0"/>
              <a:t> </a:t>
            </a:r>
            <a:r>
              <a:rPr lang="de-DE" dirty="0" err="1"/>
              <a:t>events</a:t>
            </a:r>
            <a:r>
              <a:rPr lang="de-DE" dirty="0"/>
              <a:t> in </a:t>
            </a:r>
            <a:r>
              <a:rPr lang="de-DE" dirty="0" err="1"/>
              <a:t>near</a:t>
            </a:r>
            <a:r>
              <a:rPr lang="de-DE" dirty="0"/>
              <a:t> real-time</a:t>
            </a:r>
          </a:p>
          <a:p>
            <a:r>
              <a:rPr lang="de-DE" b="1" dirty="0"/>
              <a:t>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Controller </a:t>
            </a:r>
            <a:r>
              <a:rPr lang="de-DE" dirty="0" err="1"/>
              <a:t>checks</a:t>
            </a:r>
            <a:r>
              <a:rPr lang="de-DE" dirty="0"/>
              <a:t> and </a:t>
            </a:r>
            <a:r>
              <a:rPr lang="de-DE" dirty="0" err="1"/>
              <a:t>forwards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daily</a:t>
            </a:r>
            <a:r>
              <a:rPr lang="de-DE" dirty="0"/>
              <a:t> plan and </a:t>
            </a:r>
            <a:r>
              <a:rPr lang="de-DE" dirty="0" err="1"/>
              <a:t>workflow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related</a:t>
            </a:r>
            <a:r>
              <a:rPr lang="de-DE" dirty="0"/>
              <a:t> </a:t>
            </a:r>
            <a:r>
              <a:rPr lang="de-DE" dirty="0" err="1"/>
              <a:t>Agents</a:t>
            </a:r>
            <a:r>
              <a:rPr lang="de-DE" dirty="0"/>
              <a:t>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Agent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start</a:t>
            </a:r>
            <a:r>
              <a:rPr lang="de-DE" dirty="0"/>
              <a:t> </a:t>
            </a:r>
            <a:r>
              <a:rPr lang="de-DE" dirty="0" err="1"/>
              <a:t>workflows</a:t>
            </a:r>
            <a:r>
              <a:rPr lang="de-DE" dirty="0"/>
              <a:t> / </a:t>
            </a:r>
            <a:r>
              <a:rPr lang="de-DE" dirty="0" err="1"/>
              <a:t>jobs</a:t>
            </a:r>
            <a:r>
              <a:rPr lang="de-DE" dirty="0"/>
              <a:t> </a:t>
            </a:r>
            <a:r>
              <a:rPr lang="de-DE" dirty="0" err="1"/>
              <a:t>autonomously</a:t>
            </a:r>
            <a:r>
              <a:rPr lang="de-DE" dirty="0"/>
              <a:t> / on </a:t>
            </a:r>
            <a:r>
              <a:rPr lang="de-DE" dirty="0" err="1"/>
              <a:t>demand</a:t>
            </a:r>
            <a:r>
              <a:rPr lang="de-DE" dirty="0"/>
              <a:t>:</a:t>
            </a:r>
          </a:p>
          <a:p>
            <a:pPr marL="288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jobs</a:t>
            </a:r>
            <a:r>
              <a:rPr lang="de-DE" dirty="0"/>
              <a:t> in </a:t>
            </a:r>
            <a:r>
              <a:rPr lang="de-DE" dirty="0" err="1"/>
              <a:t>workflows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executed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mixed</a:t>
            </a:r>
            <a:r>
              <a:rPr lang="de-DE" dirty="0"/>
              <a:t> </a:t>
            </a:r>
            <a:r>
              <a:rPr lang="de-DE" dirty="0" err="1"/>
              <a:t>Agents</a:t>
            </a:r>
            <a:endParaRPr lang="de-DE" dirty="0"/>
          </a:p>
          <a:p>
            <a:pPr marL="288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execute</a:t>
            </a:r>
            <a:r>
              <a:rPr lang="de-DE" dirty="0"/>
              <a:t> </a:t>
            </a:r>
            <a:r>
              <a:rPr lang="de-DE" dirty="0" err="1"/>
              <a:t>workflows</a:t>
            </a:r>
            <a:r>
              <a:rPr lang="de-DE" dirty="0"/>
              <a:t> </a:t>
            </a:r>
            <a:r>
              <a:rPr lang="de-DE" dirty="0" err="1"/>
              <a:t>autonomously</a:t>
            </a:r>
            <a:r>
              <a:rPr lang="de-DE" dirty="0"/>
              <a:t> </a:t>
            </a:r>
            <a:r>
              <a:rPr lang="de-DE" dirty="0" err="1"/>
              <a:t>within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scope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daily</a:t>
            </a:r>
            <a:r>
              <a:rPr lang="de-DE" dirty="0"/>
              <a:t> plan</a:t>
            </a:r>
          </a:p>
          <a:p>
            <a:pPr marL="288000" indent="-144000">
              <a:spcBef>
                <a:spcPts val="1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report</a:t>
            </a:r>
            <a:r>
              <a:rPr lang="de-DE" dirty="0"/>
              <a:t> back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Controller </a:t>
            </a:r>
            <a:r>
              <a:rPr lang="de-DE" dirty="0" err="1"/>
              <a:t>any</a:t>
            </a:r>
            <a:r>
              <a:rPr lang="de-DE" dirty="0"/>
              <a:t> log </a:t>
            </a:r>
            <a:r>
              <a:rPr lang="de-DE" dirty="0" err="1"/>
              <a:t>output</a:t>
            </a:r>
            <a:r>
              <a:rPr lang="de-DE" dirty="0"/>
              <a:t> and </a:t>
            </a:r>
            <a:r>
              <a:rPr lang="de-DE" dirty="0" err="1"/>
              <a:t>events</a:t>
            </a:r>
            <a:r>
              <a:rPr lang="de-DE" dirty="0"/>
              <a:t>,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example</a:t>
            </a:r>
            <a:r>
              <a:rPr lang="de-DE" dirty="0"/>
              <a:t>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starting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completing</a:t>
            </a:r>
            <a:r>
              <a:rPr lang="de-DE" dirty="0"/>
              <a:t> a </a:t>
            </a:r>
            <a:r>
              <a:rPr lang="de-DE" dirty="0" err="1"/>
              <a:t>task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Arial" pitchFamily="34" charset="0"/>
                <a:sym typeface="Gill Sans" pitchFamily="-109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Arial" pitchFamily="34" charset="0"/>
              <a:sym typeface="Gill Sans" pitchFamily="-109" charset="0"/>
            </a:endParaRPr>
          </a:p>
        </p:txBody>
      </p:sp>
      <p:sp>
        <p:nvSpPr>
          <p:cNvPr id="58" name="Abgerundetes Rechteck 57"/>
          <p:cNvSpPr/>
          <p:nvPr/>
        </p:nvSpPr>
        <p:spPr>
          <a:xfrm>
            <a:off x="6673267" y="60580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cxnSp>
        <p:nvCxnSpPr>
          <p:cNvPr id="64" name="Gewinkelte Verbindung 63"/>
          <p:cNvCxnSpPr>
            <a:cxnSpLocks/>
            <a:stCxn id="58" idx="1"/>
            <a:endCxn id="54" idx="1"/>
          </p:cNvCxnSpPr>
          <p:nvPr/>
        </p:nvCxnSpPr>
        <p:spPr>
          <a:xfrm rot="10800000">
            <a:off x="6673267" y="4752430"/>
            <a:ext cx="1" cy="1831354"/>
          </a:xfrm>
          <a:prstGeom prst="bentConnector3">
            <a:avLst>
              <a:gd name="adj1" fmla="val 22860100000"/>
            </a:avLst>
          </a:prstGeom>
          <a:ln w="5080">
            <a:solidFill>
              <a:srgbClr val="223388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feld 102"/>
          <p:cNvSpPr txBox="1"/>
          <p:nvPr/>
        </p:nvSpPr>
        <p:spPr>
          <a:xfrm>
            <a:off x="5934658" y="2942755"/>
            <a:ext cx="204734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store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history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, logs</a:t>
            </a:r>
          </a:p>
        </p:txBody>
      </p:sp>
      <p:sp>
        <p:nvSpPr>
          <p:cNvPr id="31" name="Abgerundetes Rechteck 30"/>
          <p:cNvSpPr/>
          <p:nvPr/>
        </p:nvSpPr>
        <p:spPr>
          <a:xfrm>
            <a:off x="8977742" y="834142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</a:p>
        </p:txBody>
      </p:sp>
      <p:sp>
        <p:nvSpPr>
          <p:cNvPr id="33" name="Abgerundetes Rechteck 32"/>
          <p:cNvSpPr/>
          <p:nvPr/>
        </p:nvSpPr>
        <p:spPr>
          <a:xfrm>
            <a:off x="6675153" y="834142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</a:p>
        </p:txBody>
      </p:sp>
      <p:sp>
        <p:nvSpPr>
          <p:cNvPr id="34" name="Rechteck 33"/>
          <p:cNvSpPr/>
          <p:nvPr/>
        </p:nvSpPr>
        <p:spPr>
          <a:xfrm>
            <a:off x="4007070" y="7515224"/>
            <a:ext cx="11366280" cy="3148021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4007019" y="7529748"/>
            <a:ext cx="251420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Agents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36" name="Gewinkelte Verbindung 35"/>
          <p:cNvCxnSpPr>
            <a:endCxn id="31" idx="0"/>
          </p:cNvCxnSpPr>
          <p:nvPr/>
        </p:nvCxnSpPr>
        <p:spPr>
          <a:xfrm>
            <a:off x="7648626" y="8066125"/>
            <a:ext cx="2304476" cy="275295"/>
          </a:xfrm>
          <a:prstGeom prst="bentConnector2">
            <a:avLst/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Abgerundetes Rechteck 39"/>
          <p:cNvSpPr/>
          <p:nvPr/>
        </p:nvSpPr>
        <p:spPr>
          <a:xfrm>
            <a:off x="9077989" y="212908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User Interface</a:t>
            </a:r>
          </a:p>
        </p:txBody>
      </p:sp>
      <p:sp>
        <p:nvSpPr>
          <p:cNvPr id="41" name="Zylinder 40"/>
          <p:cNvSpPr>
            <a:spLocks noChangeAspect="1"/>
          </p:cNvSpPr>
          <p:nvPr/>
        </p:nvSpPr>
        <p:spPr>
          <a:xfrm>
            <a:off x="9587706" y="6361614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sp>
        <p:nvSpPr>
          <p:cNvPr id="60" name="Textfeld 59"/>
          <p:cNvSpPr txBox="1"/>
          <p:nvPr/>
        </p:nvSpPr>
        <p:spPr>
          <a:xfrm>
            <a:off x="11773685" y="6286795"/>
            <a:ext cx="2443280" cy="73866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Forward: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daily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plan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orders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workflow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62" name="Textfeld 61"/>
          <p:cNvSpPr txBox="1"/>
          <p:nvPr/>
        </p:nvSpPr>
        <p:spPr>
          <a:xfrm>
            <a:off x="4257905" y="6314744"/>
            <a:ext cx="1962835" cy="738664"/>
          </a:xfrm>
          <a:prstGeom prst="rect">
            <a:avLst/>
          </a:prstGeom>
          <a:ln>
            <a:solidFill>
              <a:srgbClr val="223388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Forward: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order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state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events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223388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job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log </a:t>
            </a: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events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223388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81" name="Zylinder 80"/>
          <p:cNvSpPr>
            <a:spLocks noChangeAspect="1"/>
          </p:cNvSpPr>
          <p:nvPr/>
        </p:nvSpPr>
        <p:spPr>
          <a:xfrm>
            <a:off x="9528287" y="9675101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sp>
        <p:nvSpPr>
          <p:cNvPr id="86" name="Zylinder 85"/>
          <p:cNvSpPr>
            <a:spLocks noChangeAspect="1"/>
          </p:cNvSpPr>
          <p:nvPr/>
        </p:nvSpPr>
        <p:spPr>
          <a:xfrm>
            <a:off x="7224860" y="9675100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cxnSp>
        <p:nvCxnSpPr>
          <p:cNvPr id="84" name="Gewinkelte Verbindung 83"/>
          <p:cNvCxnSpPr>
            <a:stCxn id="31" idx="2"/>
            <a:endCxn id="81" idx="1"/>
          </p:cNvCxnSpPr>
          <p:nvPr/>
        </p:nvCxnSpPr>
        <p:spPr>
          <a:xfrm rot="16200000" flipH="1">
            <a:off x="9816804" y="9529277"/>
            <a:ext cx="282121" cy="9525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Gerade Verbindung mit Pfeil 111"/>
          <p:cNvCxnSpPr>
            <a:stCxn id="58" idx="2"/>
            <a:endCxn id="33" idx="0"/>
          </p:cNvCxnSpPr>
          <p:nvPr/>
        </p:nvCxnSpPr>
        <p:spPr>
          <a:xfrm>
            <a:off x="7648627" y="7109564"/>
            <a:ext cx="1886" cy="1231856"/>
          </a:xfrm>
          <a:prstGeom prst="straightConnector1">
            <a:avLst/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4" name="Rechteck 123"/>
          <p:cNvSpPr/>
          <p:nvPr/>
        </p:nvSpPr>
        <p:spPr>
          <a:xfrm>
            <a:off x="3978444" y="5350768"/>
            <a:ext cx="11394906" cy="2014945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25" name="Textfeld 124"/>
          <p:cNvSpPr txBox="1"/>
          <p:nvPr/>
        </p:nvSpPr>
        <p:spPr>
          <a:xfrm>
            <a:off x="3759117" y="5339521"/>
            <a:ext cx="210721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Controller</a:t>
            </a:r>
          </a:p>
        </p:txBody>
      </p:sp>
      <p:sp>
        <p:nvSpPr>
          <p:cNvPr id="153" name="Rechteck 152"/>
          <p:cNvSpPr/>
          <p:nvPr/>
        </p:nvSpPr>
        <p:spPr>
          <a:xfrm>
            <a:off x="3978443" y="2000433"/>
            <a:ext cx="11394907" cy="3189577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54" name="Textfeld 153"/>
          <p:cNvSpPr txBox="1"/>
          <p:nvPr/>
        </p:nvSpPr>
        <p:spPr>
          <a:xfrm>
            <a:off x="4007018" y="2056034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JOC Cockpit</a:t>
            </a:r>
          </a:p>
        </p:txBody>
      </p:sp>
      <p:cxnSp>
        <p:nvCxnSpPr>
          <p:cNvPr id="13" name="Gerade Verbindung mit Pfeil 12"/>
          <p:cNvCxnSpPr>
            <a:cxnSpLocks/>
          </p:cNvCxnSpPr>
          <p:nvPr/>
        </p:nvCxnSpPr>
        <p:spPr>
          <a:xfrm flipH="1" flipV="1">
            <a:off x="9826920" y="3180641"/>
            <a:ext cx="1" cy="327845"/>
          </a:xfrm>
          <a:prstGeom prst="straightConnector1">
            <a:avLst/>
          </a:prstGeom>
          <a:ln w="5080">
            <a:solidFill>
              <a:srgbClr val="223388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feld 60"/>
          <p:cNvSpPr txBox="1"/>
          <p:nvPr/>
        </p:nvSpPr>
        <p:spPr>
          <a:xfrm>
            <a:off x="8589981" y="3220917"/>
            <a:ext cx="2348018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report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events</a:t>
            </a:r>
            <a:endParaRPr lang="de-DE" sz="1400" dirty="0">
              <a:solidFill>
                <a:srgbClr val="223388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23" name="Gewinkelte Verbindung 22"/>
          <p:cNvCxnSpPr>
            <a:cxnSpLocks/>
            <a:stCxn id="54" idx="3"/>
            <a:endCxn id="58" idx="3"/>
          </p:cNvCxnSpPr>
          <p:nvPr/>
        </p:nvCxnSpPr>
        <p:spPr>
          <a:xfrm>
            <a:off x="8623986" y="4752430"/>
            <a:ext cx="1" cy="1831354"/>
          </a:xfrm>
          <a:prstGeom prst="bentConnector3">
            <a:avLst>
              <a:gd name="adj1" fmla="val 22860100000"/>
            </a:avLst>
          </a:prstGeom>
          <a:ln w="5080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Gerade Verbindung mit Pfeil 70"/>
          <p:cNvCxnSpPr>
            <a:stCxn id="33" idx="2"/>
            <a:endCxn id="86" idx="1"/>
          </p:cNvCxnSpPr>
          <p:nvPr/>
        </p:nvCxnSpPr>
        <p:spPr>
          <a:xfrm>
            <a:off x="7650513" y="9392980"/>
            <a:ext cx="8687" cy="28212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Textfeld 94"/>
          <p:cNvSpPr txBox="1"/>
          <p:nvPr/>
        </p:nvSpPr>
        <p:spPr>
          <a:xfrm>
            <a:off x="11773684" y="8394604"/>
            <a:ext cx="2437615" cy="824841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Apply</a:t>
            </a:r>
            <a:r>
              <a:rPr kumimoji="0" lang="de-DE" sz="1400" b="0" i="0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daily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plan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orders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workflow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76" name="Gewinkelte Verbindung 75"/>
          <p:cNvCxnSpPr>
            <a:cxnSpLocks/>
          </p:cNvCxnSpPr>
          <p:nvPr/>
        </p:nvCxnSpPr>
        <p:spPr>
          <a:xfrm rot="16200000" flipH="1">
            <a:off x="8537801" y="6573694"/>
            <a:ext cx="1192876" cy="2304475"/>
          </a:xfrm>
          <a:prstGeom prst="bentConnector3">
            <a:avLst>
              <a:gd name="adj1" fmla="val 65970"/>
            </a:avLst>
          </a:prstGeom>
          <a:ln w="5080">
            <a:solidFill>
              <a:srgbClr val="223388"/>
            </a:solidFill>
            <a:headEnd type="triangle" w="lg" len="lg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Gerade Verbindung mit Pfeil 87"/>
          <p:cNvCxnSpPr/>
          <p:nvPr/>
        </p:nvCxnSpPr>
        <p:spPr>
          <a:xfrm flipV="1">
            <a:off x="7349002" y="7129494"/>
            <a:ext cx="0" cy="1192875"/>
          </a:xfrm>
          <a:prstGeom prst="straightConnector1">
            <a:avLst/>
          </a:prstGeom>
          <a:ln w="5080">
            <a:solidFill>
              <a:srgbClr val="223388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Ellipse 51">
            <a:extLst>
              <a:ext uri="{FF2B5EF4-FFF2-40B4-BE49-F238E27FC236}">
                <a16:creationId xmlns:a16="http://schemas.microsoft.com/office/drawing/2014/main" id="{63E97263-BE9C-453E-A5BC-5E8EBB2E84E5}"/>
              </a:ext>
            </a:extLst>
          </p:cNvPr>
          <p:cNvSpPr/>
          <p:nvPr/>
        </p:nvSpPr>
        <p:spPr>
          <a:xfrm>
            <a:off x="8851174" y="3522551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sp>
        <p:nvSpPr>
          <p:cNvPr id="54" name="Abgerundetes Rechteck 99">
            <a:extLst>
              <a:ext uri="{FF2B5EF4-FFF2-40B4-BE49-F238E27FC236}">
                <a16:creationId xmlns:a16="http://schemas.microsoft.com/office/drawing/2014/main" id="{D6540546-5C08-4D9F-A4C0-411C3A40CC30}"/>
              </a:ext>
            </a:extLst>
          </p:cNvPr>
          <p:cNvSpPr/>
          <p:nvPr/>
        </p:nvSpPr>
        <p:spPr>
          <a:xfrm>
            <a:off x="6673266" y="4435315"/>
            <a:ext cx="1950720" cy="63422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Controller Proxy</a:t>
            </a:r>
          </a:p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D92EDBB9-16DF-4C5A-9163-A74D64661EDB}"/>
              </a:ext>
            </a:extLst>
          </p:cNvPr>
          <p:cNvSpPr txBox="1"/>
          <p:nvPr/>
        </p:nvSpPr>
        <p:spPr>
          <a:xfrm>
            <a:off x="4257905" y="4170089"/>
            <a:ext cx="1962835" cy="738664"/>
          </a:xfrm>
          <a:prstGeom prst="rect">
            <a:avLst/>
          </a:prstGeom>
          <a:ln>
            <a:solidFill>
              <a:srgbClr val="223388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Report: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order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state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events</a:t>
            </a:r>
            <a:endParaRPr lang="de-DE" sz="1400" dirty="0">
              <a:solidFill>
                <a:srgbClr val="223388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job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log </a:t>
            </a: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events</a:t>
            </a:r>
            <a:endParaRPr lang="de-DE" sz="1400" dirty="0">
              <a:solidFill>
                <a:srgbClr val="223388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CD7A8921-2FE7-4A82-8916-C499423423ED}"/>
              </a:ext>
            </a:extLst>
          </p:cNvPr>
          <p:cNvSpPr txBox="1"/>
          <p:nvPr/>
        </p:nvSpPr>
        <p:spPr>
          <a:xfrm>
            <a:off x="11773685" y="4096212"/>
            <a:ext cx="2443280" cy="73866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Submit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/ Deploy: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daily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plan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orders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workflow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72" name="Zylinder 71">
            <a:extLst>
              <a:ext uri="{FF2B5EF4-FFF2-40B4-BE49-F238E27FC236}">
                <a16:creationId xmlns:a16="http://schemas.microsoft.com/office/drawing/2014/main" id="{CB125130-1066-47DC-9ABA-EAB50A8B1078}"/>
              </a:ext>
            </a:extLst>
          </p:cNvPr>
          <p:cNvSpPr>
            <a:spLocks noChangeAspect="1"/>
          </p:cNvSpPr>
          <p:nvPr/>
        </p:nvSpPr>
        <p:spPr>
          <a:xfrm>
            <a:off x="4662266" y="2698890"/>
            <a:ext cx="1158240" cy="119481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2" name="Textfeld 81">
            <a:extLst>
              <a:ext uri="{FF2B5EF4-FFF2-40B4-BE49-F238E27FC236}">
                <a16:creationId xmlns:a16="http://schemas.microsoft.com/office/drawing/2014/main" id="{4F26B3EA-3400-4F3F-8DFF-1BAC78922863}"/>
              </a:ext>
            </a:extLst>
          </p:cNvPr>
          <p:cNvSpPr txBox="1"/>
          <p:nvPr/>
        </p:nvSpPr>
        <p:spPr>
          <a:xfrm>
            <a:off x="11773684" y="2156575"/>
            <a:ext cx="2437615" cy="73866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Manage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Inventory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daily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plan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orders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workflow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grpSp>
        <p:nvGrpSpPr>
          <p:cNvPr id="75" name="Gruppieren 74">
            <a:extLst>
              <a:ext uri="{FF2B5EF4-FFF2-40B4-BE49-F238E27FC236}">
                <a16:creationId xmlns:a16="http://schemas.microsoft.com/office/drawing/2014/main" id="{1B785BDC-7EA0-4083-AB03-418068523D3E}"/>
              </a:ext>
            </a:extLst>
          </p:cNvPr>
          <p:cNvGrpSpPr/>
          <p:nvPr/>
        </p:nvGrpSpPr>
        <p:grpSpPr>
          <a:xfrm>
            <a:off x="5820506" y="3292380"/>
            <a:ext cx="3382777" cy="418123"/>
            <a:chOff x="5820506" y="3292380"/>
            <a:chExt cx="3382777" cy="418123"/>
          </a:xfrm>
        </p:grpSpPr>
        <p:cxnSp>
          <p:nvCxnSpPr>
            <p:cNvPr id="53" name="Gerader Verbinder 52">
              <a:extLst>
                <a:ext uri="{FF2B5EF4-FFF2-40B4-BE49-F238E27FC236}">
                  <a16:creationId xmlns:a16="http://schemas.microsoft.com/office/drawing/2014/main" id="{6CDF7886-F831-456A-9D63-EBF7FA9EE8E5}"/>
                </a:ext>
              </a:extLst>
            </p:cNvPr>
            <p:cNvCxnSpPr>
              <a:cxnSpLocks/>
              <a:stCxn id="52" idx="1"/>
            </p:cNvCxnSpPr>
            <p:nvPr/>
          </p:nvCxnSpPr>
          <p:spPr>
            <a:xfrm flipH="1">
              <a:off x="7783342" y="3710503"/>
              <a:ext cx="1419941" cy="0"/>
            </a:xfrm>
            <a:prstGeom prst="line">
              <a:avLst/>
            </a:prstGeom>
            <a:ln w="5080">
              <a:solidFill>
                <a:srgbClr val="223388"/>
              </a:solidFill>
              <a:headEnd type="none" w="lg" len="lg"/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Gerade Verbindung mit Pfeil 56">
              <a:extLst>
                <a:ext uri="{FF2B5EF4-FFF2-40B4-BE49-F238E27FC236}">
                  <a16:creationId xmlns:a16="http://schemas.microsoft.com/office/drawing/2014/main" id="{9E77F147-B9BD-4686-A7D4-931943E21917}"/>
                </a:ext>
              </a:extLst>
            </p:cNvPr>
            <p:cNvCxnSpPr>
              <a:cxnSpLocks/>
              <a:endCxn id="72" idx="4"/>
            </p:cNvCxnSpPr>
            <p:nvPr/>
          </p:nvCxnSpPr>
          <p:spPr>
            <a:xfrm flipH="1">
              <a:off x="5820506" y="3292380"/>
              <a:ext cx="1962836" cy="3918"/>
            </a:xfrm>
            <a:prstGeom prst="straightConnector1">
              <a:avLst/>
            </a:prstGeom>
            <a:ln w="5080">
              <a:solidFill>
                <a:srgbClr val="223388"/>
              </a:solidFill>
              <a:headEnd type="none" w="lg" len="lg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Gerader Verbinder 69">
              <a:extLst>
                <a:ext uri="{FF2B5EF4-FFF2-40B4-BE49-F238E27FC236}">
                  <a16:creationId xmlns:a16="http://schemas.microsoft.com/office/drawing/2014/main" id="{F0FA0733-5260-40FE-A97A-0F99A2B42630}"/>
                </a:ext>
              </a:extLst>
            </p:cNvPr>
            <p:cNvCxnSpPr/>
            <p:nvPr/>
          </p:nvCxnSpPr>
          <p:spPr>
            <a:xfrm>
              <a:off x="7783342" y="3293797"/>
              <a:ext cx="0" cy="408776"/>
            </a:xfrm>
            <a:prstGeom prst="line">
              <a:avLst/>
            </a:prstGeom>
            <a:ln w="5080">
              <a:solidFill>
                <a:srgbClr val="223388"/>
              </a:solidFill>
              <a:headEnd type="none" w="lg" len="lg"/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8" name="Gerade Verbindung mit Pfeil 77">
            <a:extLst>
              <a:ext uri="{FF2B5EF4-FFF2-40B4-BE49-F238E27FC236}">
                <a16:creationId xmlns:a16="http://schemas.microsoft.com/office/drawing/2014/main" id="{A72F7660-9F86-4A0C-9BDA-E33D021C1537}"/>
              </a:ext>
            </a:extLst>
          </p:cNvPr>
          <p:cNvCxnSpPr>
            <a:cxnSpLocks/>
          </p:cNvCxnSpPr>
          <p:nvPr/>
        </p:nvCxnSpPr>
        <p:spPr>
          <a:xfrm>
            <a:off x="11918465" y="3192155"/>
            <a:ext cx="0" cy="818856"/>
          </a:xfrm>
          <a:prstGeom prst="straightConnector1">
            <a:avLst/>
          </a:prstGeom>
          <a:ln w="5080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Gerade Verbindung mit Pfeil 104">
            <a:extLst>
              <a:ext uri="{FF2B5EF4-FFF2-40B4-BE49-F238E27FC236}">
                <a16:creationId xmlns:a16="http://schemas.microsoft.com/office/drawing/2014/main" id="{980757CD-9884-4025-A22B-BE72A3C12B24}"/>
              </a:ext>
            </a:extLst>
          </p:cNvPr>
          <p:cNvCxnSpPr>
            <a:cxnSpLocks/>
          </p:cNvCxnSpPr>
          <p:nvPr/>
        </p:nvCxnSpPr>
        <p:spPr>
          <a:xfrm flipH="1">
            <a:off x="11910845" y="5472109"/>
            <a:ext cx="7620" cy="723900"/>
          </a:xfrm>
          <a:prstGeom prst="straightConnector1">
            <a:avLst/>
          </a:prstGeom>
          <a:ln w="5080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feld 106">
            <a:extLst>
              <a:ext uri="{FF2B5EF4-FFF2-40B4-BE49-F238E27FC236}">
                <a16:creationId xmlns:a16="http://schemas.microsoft.com/office/drawing/2014/main" id="{1E41962E-0D5C-4017-802C-0F7ECB0A8FB2}"/>
              </a:ext>
            </a:extLst>
          </p:cNvPr>
          <p:cNvSpPr txBox="1"/>
          <p:nvPr/>
        </p:nvSpPr>
        <p:spPr>
          <a:xfrm>
            <a:off x="4257905" y="8476100"/>
            <a:ext cx="1962835" cy="781752"/>
          </a:xfrm>
          <a:prstGeom prst="rect">
            <a:avLst/>
          </a:prstGeom>
          <a:ln>
            <a:solidFill>
              <a:srgbClr val="223388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Report Back: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order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state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events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223388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job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log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events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223388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108" name="Gerade Verbindung mit Pfeil 107">
            <a:extLst>
              <a:ext uri="{FF2B5EF4-FFF2-40B4-BE49-F238E27FC236}">
                <a16:creationId xmlns:a16="http://schemas.microsoft.com/office/drawing/2014/main" id="{38A901A2-D95E-4FF4-975B-652FEE0650A9}"/>
              </a:ext>
            </a:extLst>
          </p:cNvPr>
          <p:cNvCxnSpPr>
            <a:cxnSpLocks/>
          </p:cNvCxnSpPr>
          <p:nvPr/>
        </p:nvCxnSpPr>
        <p:spPr>
          <a:xfrm flipH="1">
            <a:off x="11918465" y="7605709"/>
            <a:ext cx="7620" cy="723900"/>
          </a:xfrm>
          <a:prstGeom prst="straightConnector1">
            <a:avLst/>
          </a:prstGeom>
          <a:ln w="5080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Gerade Verbindung mit Pfeil 112">
            <a:extLst>
              <a:ext uri="{FF2B5EF4-FFF2-40B4-BE49-F238E27FC236}">
                <a16:creationId xmlns:a16="http://schemas.microsoft.com/office/drawing/2014/main" id="{0F0F71CC-5963-46B6-8BD6-CA8B12E45E3C}"/>
              </a:ext>
            </a:extLst>
          </p:cNvPr>
          <p:cNvCxnSpPr>
            <a:cxnSpLocks/>
          </p:cNvCxnSpPr>
          <p:nvPr/>
        </p:nvCxnSpPr>
        <p:spPr>
          <a:xfrm flipV="1">
            <a:off x="6180212" y="7605709"/>
            <a:ext cx="0" cy="788896"/>
          </a:xfrm>
          <a:prstGeom prst="straightConnector1">
            <a:avLst/>
          </a:prstGeom>
          <a:ln w="5080">
            <a:solidFill>
              <a:srgbClr val="223388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Gerade Verbindung mit Pfeil 114">
            <a:extLst>
              <a:ext uri="{FF2B5EF4-FFF2-40B4-BE49-F238E27FC236}">
                <a16:creationId xmlns:a16="http://schemas.microsoft.com/office/drawing/2014/main" id="{D723D80F-8B65-4D32-8D7E-834B2CA031D2}"/>
              </a:ext>
            </a:extLst>
          </p:cNvPr>
          <p:cNvCxnSpPr>
            <a:cxnSpLocks/>
          </p:cNvCxnSpPr>
          <p:nvPr/>
        </p:nvCxnSpPr>
        <p:spPr>
          <a:xfrm flipV="1">
            <a:off x="6160674" y="5458619"/>
            <a:ext cx="0" cy="788896"/>
          </a:xfrm>
          <a:prstGeom prst="straightConnector1">
            <a:avLst/>
          </a:prstGeom>
          <a:ln w="5080">
            <a:solidFill>
              <a:srgbClr val="223388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Gerade Verbindung mit Pfeil 115">
            <a:extLst>
              <a:ext uri="{FF2B5EF4-FFF2-40B4-BE49-F238E27FC236}">
                <a16:creationId xmlns:a16="http://schemas.microsoft.com/office/drawing/2014/main" id="{E09EB0F0-9B13-4CF5-8386-401B87355F00}"/>
              </a:ext>
            </a:extLst>
          </p:cNvPr>
          <p:cNvCxnSpPr>
            <a:cxnSpLocks/>
          </p:cNvCxnSpPr>
          <p:nvPr/>
        </p:nvCxnSpPr>
        <p:spPr>
          <a:xfrm>
            <a:off x="10220541" y="3192155"/>
            <a:ext cx="0" cy="316331"/>
          </a:xfrm>
          <a:prstGeom prst="straightConnector1">
            <a:avLst/>
          </a:prstGeom>
          <a:ln w="5080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Verbinder: gewinkelt 13">
            <a:extLst>
              <a:ext uri="{FF2B5EF4-FFF2-40B4-BE49-F238E27FC236}">
                <a16:creationId xmlns:a16="http://schemas.microsoft.com/office/drawing/2014/main" id="{46BBF031-EA11-444B-9BBC-9CB64CBC28A1}"/>
              </a:ext>
            </a:extLst>
          </p:cNvPr>
          <p:cNvCxnSpPr>
            <a:stCxn id="52" idx="2"/>
            <a:endCxn id="54" idx="0"/>
          </p:cNvCxnSpPr>
          <p:nvPr/>
        </p:nvCxnSpPr>
        <p:spPr>
          <a:xfrm rot="10800000" flipV="1">
            <a:off x="7648626" y="4164259"/>
            <a:ext cx="1202548" cy="271056"/>
          </a:xfrm>
          <a:prstGeom prst="bentConnector2">
            <a:avLst/>
          </a:prstGeom>
          <a:ln w="5080">
            <a:gradFill flip="none" rotWithShape="1">
              <a:gsLst>
                <a:gs pos="0">
                  <a:srgbClr val="223388"/>
                </a:gs>
                <a:gs pos="38000">
                  <a:schemeClr val="accent1">
                    <a:lumMod val="45000"/>
                    <a:lumOff val="55000"/>
                  </a:schemeClr>
                </a:gs>
                <a:gs pos="66000">
                  <a:schemeClr val="accent1">
                    <a:lumMod val="45000"/>
                    <a:lumOff val="55000"/>
                  </a:schemeClr>
                </a:gs>
                <a:gs pos="100000">
                  <a:srgbClr val="FF0000"/>
                </a:gs>
              </a:gsLst>
              <a:lin ang="0" scaled="1"/>
              <a:tileRect/>
            </a:gra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212C2203-C526-4774-9E6A-DE3F38DED088}"/>
              </a:ext>
            </a:extLst>
          </p:cNvPr>
          <p:cNvCxnSpPr>
            <a:cxnSpLocks/>
            <a:endCxn id="41" idx="2"/>
          </p:cNvCxnSpPr>
          <p:nvPr/>
        </p:nvCxnSpPr>
        <p:spPr>
          <a:xfrm>
            <a:off x="8623986" y="6809670"/>
            <a:ext cx="963720" cy="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4446856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Orders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Orders </a:t>
            </a:r>
            <a:r>
              <a:rPr lang="de-DE" dirty="0" err="1"/>
              <a:t>with</a:t>
            </a:r>
            <a:r>
              <a:rPr lang="de-DE" dirty="0"/>
              <a:t> JOC Cockpit, Controller, </a:t>
            </a:r>
            <a:r>
              <a:rPr lang="de-DE" dirty="0" err="1"/>
              <a:t>Agents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15"/>
          </p:nvPr>
        </p:nvSpPr>
        <p:spPr>
          <a:xfrm>
            <a:off x="342933" y="2400300"/>
            <a:ext cx="2868921" cy="8001000"/>
          </a:xfrm>
        </p:spPr>
        <p:txBody>
          <a:bodyPr/>
          <a:lstStyle/>
          <a:p>
            <a:r>
              <a:rPr lang="de-DE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JOC Cockpit </a:t>
            </a:r>
            <a:r>
              <a:rPr lang="de-DE" dirty="0" err="1"/>
              <a:t>manages</a:t>
            </a:r>
            <a:r>
              <a:rPr lang="de-DE" dirty="0"/>
              <a:t> </a:t>
            </a:r>
            <a:r>
              <a:rPr lang="de-DE" dirty="0" err="1"/>
              <a:t>orders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daily</a:t>
            </a:r>
            <a:r>
              <a:rPr lang="de-DE" dirty="0"/>
              <a:t> plan and </a:t>
            </a:r>
            <a:r>
              <a:rPr lang="de-DE" dirty="0" err="1"/>
              <a:t>orders</a:t>
            </a:r>
            <a:r>
              <a:rPr lang="de-DE" dirty="0"/>
              <a:t> on </a:t>
            </a:r>
            <a:r>
              <a:rPr lang="de-DE" dirty="0" err="1"/>
              <a:t>demand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Orders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submitted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a Controller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execution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workflows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Agents</a:t>
            </a:r>
            <a:endParaRPr lang="de-DE" dirty="0"/>
          </a:p>
          <a:p>
            <a:r>
              <a:rPr lang="de-DE" b="1" dirty="0"/>
              <a:t>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Controller </a:t>
            </a:r>
            <a:r>
              <a:rPr lang="de-DE" dirty="0" err="1"/>
              <a:t>forwards</a:t>
            </a:r>
            <a:r>
              <a:rPr lang="de-DE" dirty="0"/>
              <a:t> </a:t>
            </a:r>
            <a:r>
              <a:rPr lang="de-DE" dirty="0" err="1"/>
              <a:t>orders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daily</a:t>
            </a:r>
            <a:r>
              <a:rPr lang="de-DE" dirty="0"/>
              <a:t> plan and </a:t>
            </a:r>
            <a:r>
              <a:rPr lang="de-DE" dirty="0" err="1"/>
              <a:t>orders</a:t>
            </a:r>
            <a:r>
              <a:rPr lang="de-DE" dirty="0"/>
              <a:t> on </a:t>
            </a:r>
            <a:r>
              <a:rPr lang="de-DE" dirty="0" err="1"/>
              <a:t>demand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related</a:t>
            </a:r>
            <a:r>
              <a:rPr lang="de-DE" dirty="0"/>
              <a:t> </a:t>
            </a:r>
            <a:r>
              <a:rPr lang="de-DE" dirty="0" err="1"/>
              <a:t>Agents</a:t>
            </a:r>
            <a:r>
              <a:rPr lang="de-DE" dirty="0"/>
              <a:t>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Agent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start</a:t>
            </a:r>
            <a:r>
              <a:rPr lang="de-DE" dirty="0"/>
              <a:t> </a:t>
            </a:r>
            <a:r>
              <a:rPr lang="de-DE" dirty="0" err="1"/>
              <a:t>workflows</a:t>
            </a:r>
            <a:r>
              <a:rPr lang="de-DE" dirty="0"/>
              <a:t> / </a:t>
            </a:r>
            <a:r>
              <a:rPr lang="de-DE" dirty="0" err="1"/>
              <a:t>jobs</a:t>
            </a:r>
            <a:r>
              <a:rPr lang="de-DE" dirty="0"/>
              <a:t> </a:t>
            </a:r>
            <a:r>
              <a:rPr lang="de-DE" dirty="0" err="1"/>
              <a:t>autonomously</a:t>
            </a:r>
            <a:r>
              <a:rPr lang="de-DE" dirty="0"/>
              <a:t> / on </a:t>
            </a:r>
            <a:r>
              <a:rPr lang="de-DE" dirty="0" err="1"/>
              <a:t>demand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report</a:t>
            </a:r>
            <a:r>
              <a:rPr lang="de-DE" dirty="0"/>
              <a:t> back </a:t>
            </a:r>
            <a:r>
              <a:rPr lang="de-DE" dirty="0" err="1"/>
              <a:t>resulting</a:t>
            </a:r>
            <a:r>
              <a:rPr lang="de-DE" dirty="0"/>
              <a:t> </a:t>
            </a:r>
            <a:r>
              <a:rPr lang="de-DE" dirty="0" err="1"/>
              <a:t>order</a:t>
            </a:r>
            <a:r>
              <a:rPr lang="de-DE" dirty="0"/>
              <a:t> </a:t>
            </a:r>
            <a:r>
              <a:rPr lang="de-DE" dirty="0" err="1"/>
              <a:t>state</a:t>
            </a:r>
            <a:r>
              <a:rPr lang="de-DE" dirty="0"/>
              <a:t> </a:t>
            </a:r>
            <a:r>
              <a:rPr lang="de-DE" dirty="0" err="1"/>
              <a:t>transition</a:t>
            </a:r>
            <a:r>
              <a:rPr lang="de-DE" dirty="0"/>
              <a:t> </a:t>
            </a:r>
            <a:r>
              <a:rPr lang="de-DE" dirty="0" err="1"/>
              <a:t>events</a:t>
            </a:r>
            <a:r>
              <a:rPr lang="de-DE" dirty="0"/>
              <a:t> and log </a:t>
            </a:r>
            <a:r>
              <a:rPr lang="de-DE" dirty="0" err="1"/>
              <a:t>output</a:t>
            </a:r>
            <a:r>
              <a:rPr lang="de-DE" dirty="0"/>
              <a:t> </a:t>
            </a:r>
            <a:r>
              <a:rPr lang="de-DE" dirty="0" err="1"/>
              <a:t>events</a:t>
            </a:r>
            <a:endParaRPr lang="de-DE" dirty="0"/>
          </a:p>
          <a:p>
            <a:pPr marL="144000" indent="-144000">
              <a:spcBef>
                <a:spcPts val="1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watch</a:t>
            </a:r>
            <a:r>
              <a:rPr lang="de-DE" dirty="0"/>
              <a:t> </a:t>
            </a:r>
            <a:r>
              <a:rPr lang="de-DE" dirty="0" err="1"/>
              <a:t>directories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incoming</a:t>
            </a:r>
            <a:r>
              <a:rPr lang="de-DE" dirty="0"/>
              <a:t> </a:t>
            </a:r>
            <a:r>
              <a:rPr lang="de-DE" dirty="0" err="1"/>
              <a:t>files</a:t>
            </a:r>
            <a:r>
              <a:rPr lang="de-DE" dirty="0"/>
              <a:t> and </a:t>
            </a:r>
            <a:r>
              <a:rPr lang="de-DE" dirty="0" err="1"/>
              <a:t>create</a:t>
            </a:r>
            <a:r>
              <a:rPr lang="de-DE" dirty="0"/>
              <a:t> </a:t>
            </a:r>
            <a:r>
              <a:rPr lang="de-DE" dirty="0" err="1"/>
              <a:t>file</a:t>
            </a:r>
            <a:r>
              <a:rPr lang="de-DE" dirty="0"/>
              <a:t> </a:t>
            </a:r>
            <a:r>
              <a:rPr lang="de-DE" dirty="0" err="1"/>
              <a:t>orders</a:t>
            </a:r>
            <a:endParaRPr lang="de-DE" dirty="0"/>
          </a:p>
          <a:p>
            <a:pPr marL="144000" indent="-144000">
              <a:spcBef>
                <a:spcPts val="1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Agents</a:t>
            </a:r>
            <a:r>
              <a:rPr lang="de-DE" dirty="0"/>
              <a:t> handle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orders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/>
              <a:t>workflow</a:t>
            </a:r>
            <a:r>
              <a:rPr lang="de-DE" dirty="0"/>
              <a:t> and </a:t>
            </a:r>
            <a:r>
              <a:rPr lang="de-DE" dirty="0" err="1"/>
              <a:t>for</a:t>
            </a:r>
            <a:r>
              <a:rPr lang="de-DE" dirty="0"/>
              <a:t> different </a:t>
            </a:r>
            <a:r>
              <a:rPr lang="de-DE" dirty="0" err="1"/>
              <a:t>workflows</a:t>
            </a:r>
            <a:r>
              <a:rPr lang="de-DE" dirty="0"/>
              <a:t> in parallel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Arial" pitchFamily="34" charset="0"/>
                <a:sym typeface="Gill Sans" pitchFamily="-109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Arial" pitchFamily="34" charset="0"/>
              <a:sym typeface="Gill Sans" pitchFamily="-109" charset="0"/>
            </a:endParaRPr>
          </a:p>
        </p:txBody>
      </p:sp>
      <p:sp>
        <p:nvSpPr>
          <p:cNvPr id="58" name="Abgerundetes Rechteck 57"/>
          <p:cNvSpPr/>
          <p:nvPr/>
        </p:nvSpPr>
        <p:spPr>
          <a:xfrm>
            <a:off x="6673267" y="60580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cxnSp>
        <p:nvCxnSpPr>
          <p:cNvPr id="64" name="Gewinkelte Verbindung 63"/>
          <p:cNvCxnSpPr>
            <a:cxnSpLocks/>
            <a:stCxn id="58" idx="1"/>
            <a:endCxn id="54" idx="1"/>
          </p:cNvCxnSpPr>
          <p:nvPr/>
        </p:nvCxnSpPr>
        <p:spPr>
          <a:xfrm rot="10800000">
            <a:off x="6673267" y="4752430"/>
            <a:ext cx="1" cy="1831354"/>
          </a:xfrm>
          <a:prstGeom prst="bentConnector3">
            <a:avLst>
              <a:gd name="adj1" fmla="val 22860100000"/>
            </a:avLst>
          </a:prstGeom>
          <a:ln w="5080">
            <a:solidFill>
              <a:srgbClr val="223388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feld 102"/>
          <p:cNvSpPr txBox="1"/>
          <p:nvPr/>
        </p:nvSpPr>
        <p:spPr>
          <a:xfrm>
            <a:off x="5934658" y="2942755"/>
            <a:ext cx="204734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store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history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, logs</a:t>
            </a:r>
          </a:p>
        </p:txBody>
      </p:sp>
      <p:sp>
        <p:nvSpPr>
          <p:cNvPr id="31" name="Abgerundetes Rechteck 30"/>
          <p:cNvSpPr/>
          <p:nvPr/>
        </p:nvSpPr>
        <p:spPr>
          <a:xfrm>
            <a:off x="8977742" y="834142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</a:p>
        </p:txBody>
      </p:sp>
      <p:sp>
        <p:nvSpPr>
          <p:cNvPr id="33" name="Abgerundetes Rechteck 32"/>
          <p:cNvSpPr/>
          <p:nvPr/>
        </p:nvSpPr>
        <p:spPr>
          <a:xfrm>
            <a:off x="6675153" y="834142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</a:p>
        </p:txBody>
      </p:sp>
      <p:sp>
        <p:nvSpPr>
          <p:cNvPr id="34" name="Rechteck 33"/>
          <p:cNvSpPr/>
          <p:nvPr/>
        </p:nvSpPr>
        <p:spPr>
          <a:xfrm>
            <a:off x="4007070" y="7515224"/>
            <a:ext cx="11366280" cy="3148021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4007019" y="7529748"/>
            <a:ext cx="251420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Agents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36" name="Gewinkelte Verbindung 35"/>
          <p:cNvCxnSpPr>
            <a:endCxn id="31" idx="0"/>
          </p:cNvCxnSpPr>
          <p:nvPr/>
        </p:nvCxnSpPr>
        <p:spPr>
          <a:xfrm>
            <a:off x="7648626" y="8066125"/>
            <a:ext cx="2304476" cy="275295"/>
          </a:xfrm>
          <a:prstGeom prst="bentConnector2">
            <a:avLst/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Abgerundetes Rechteck 39"/>
          <p:cNvSpPr/>
          <p:nvPr/>
        </p:nvSpPr>
        <p:spPr>
          <a:xfrm>
            <a:off x="9077989" y="212908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User Interface</a:t>
            </a:r>
          </a:p>
        </p:txBody>
      </p:sp>
      <p:sp>
        <p:nvSpPr>
          <p:cNvPr id="41" name="Zylinder 40"/>
          <p:cNvSpPr>
            <a:spLocks noChangeAspect="1"/>
          </p:cNvSpPr>
          <p:nvPr/>
        </p:nvSpPr>
        <p:spPr>
          <a:xfrm>
            <a:off x="9587706" y="6361614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sp>
        <p:nvSpPr>
          <p:cNvPr id="60" name="Textfeld 59"/>
          <p:cNvSpPr txBox="1"/>
          <p:nvPr/>
        </p:nvSpPr>
        <p:spPr>
          <a:xfrm>
            <a:off x="11773684" y="6286795"/>
            <a:ext cx="3375200" cy="73866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Forward: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daily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plan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orders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, on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demand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orders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cancel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,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suspend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,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resume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orders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62" name="Textfeld 61"/>
          <p:cNvSpPr txBox="1"/>
          <p:nvPr/>
        </p:nvSpPr>
        <p:spPr>
          <a:xfrm>
            <a:off x="4268915" y="6314744"/>
            <a:ext cx="1951825" cy="738664"/>
          </a:xfrm>
          <a:prstGeom prst="rect">
            <a:avLst/>
          </a:prstGeom>
          <a:ln>
            <a:solidFill>
              <a:srgbClr val="223388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Forward: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order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state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events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223388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job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log </a:t>
            </a: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events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223388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81" name="Zylinder 80"/>
          <p:cNvSpPr>
            <a:spLocks noChangeAspect="1"/>
          </p:cNvSpPr>
          <p:nvPr/>
        </p:nvSpPr>
        <p:spPr>
          <a:xfrm>
            <a:off x="9528287" y="9675101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sp>
        <p:nvSpPr>
          <p:cNvPr id="86" name="Zylinder 85"/>
          <p:cNvSpPr>
            <a:spLocks noChangeAspect="1"/>
          </p:cNvSpPr>
          <p:nvPr/>
        </p:nvSpPr>
        <p:spPr>
          <a:xfrm>
            <a:off x="7224860" y="9675100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cxnSp>
        <p:nvCxnSpPr>
          <p:cNvPr id="84" name="Gewinkelte Verbindung 83"/>
          <p:cNvCxnSpPr>
            <a:stCxn id="31" idx="2"/>
            <a:endCxn id="81" idx="1"/>
          </p:cNvCxnSpPr>
          <p:nvPr/>
        </p:nvCxnSpPr>
        <p:spPr>
          <a:xfrm rot="16200000" flipH="1">
            <a:off x="9816804" y="9529277"/>
            <a:ext cx="282121" cy="9525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Gerade Verbindung mit Pfeil 111"/>
          <p:cNvCxnSpPr>
            <a:stCxn id="58" idx="2"/>
            <a:endCxn id="33" idx="0"/>
          </p:cNvCxnSpPr>
          <p:nvPr/>
        </p:nvCxnSpPr>
        <p:spPr>
          <a:xfrm>
            <a:off x="7648627" y="7109564"/>
            <a:ext cx="1886" cy="1231856"/>
          </a:xfrm>
          <a:prstGeom prst="straightConnector1">
            <a:avLst/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4" name="Rechteck 123"/>
          <p:cNvSpPr/>
          <p:nvPr/>
        </p:nvSpPr>
        <p:spPr>
          <a:xfrm>
            <a:off x="3978444" y="5350768"/>
            <a:ext cx="11394906" cy="2014945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25" name="Textfeld 124"/>
          <p:cNvSpPr txBox="1"/>
          <p:nvPr/>
        </p:nvSpPr>
        <p:spPr>
          <a:xfrm>
            <a:off x="3759117" y="5339521"/>
            <a:ext cx="210721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Controller</a:t>
            </a:r>
          </a:p>
        </p:txBody>
      </p:sp>
      <p:sp>
        <p:nvSpPr>
          <p:cNvPr id="153" name="Rechteck 152"/>
          <p:cNvSpPr/>
          <p:nvPr/>
        </p:nvSpPr>
        <p:spPr>
          <a:xfrm>
            <a:off x="3978443" y="2000433"/>
            <a:ext cx="11394907" cy="3189577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54" name="Textfeld 153"/>
          <p:cNvSpPr txBox="1"/>
          <p:nvPr/>
        </p:nvSpPr>
        <p:spPr>
          <a:xfrm>
            <a:off x="4007018" y="2056034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JOC Cockpit</a:t>
            </a:r>
          </a:p>
        </p:txBody>
      </p:sp>
      <p:cxnSp>
        <p:nvCxnSpPr>
          <p:cNvPr id="13" name="Gerade Verbindung mit Pfeil 12"/>
          <p:cNvCxnSpPr>
            <a:cxnSpLocks/>
          </p:cNvCxnSpPr>
          <p:nvPr/>
        </p:nvCxnSpPr>
        <p:spPr>
          <a:xfrm flipH="1" flipV="1">
            <a:off x="9826920" y="3180641"/>
            <a:ext cx="1" cy="327845"/>
          </a:xfrm>
          <a:prstGeom prst="straightConnector1">
            <a:avLst/>
          </a:prstGeom>
          <a:ln w="5080">
            <a:solidFill>
              <a:srgbClr val="223388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feld 60"/>
          <p:cNvSpPr txBox="1"/>
          <p:nvPr/>
        </p:nvSpPr>
        <p:spPr>
          <a:xfrm>
            <a:off x="8589981" y="3220917"/>
            <a:ext cx="2348018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report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events</a:t>
            </a:r>
            <a:endParaRPr lang="de-DE" sz="1400" dirty="0">
              <a:solidFill>
                <a:srgbClr val="223388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23" name="Gewinkelte Verbindung 22"/>
          <p:cNvCxnSpPr>
            <a:cxnSpLocks/>
            <a:stCxn id="54" idx="3"/>
            <a:endCxn id="58" idx="3"/>
          </p:cNvCxnSpPr>
          <p:nvPr/>
        </p:nvCxnSpPr>
        <p:spPr>
          <a:xfrm>
            <a:off x="8623986" y="4752430"/>
            <a:ext cx="1" cy="1831354"/>
          </a:xfrm>
          <a:prstGeom prst="bentConnector3">
            <a:avLst>
              <a:gd name="adj1" fmla="val 22860100000"/>
            </a:avLst>
          </a:prstGeom>
          <a:ln w="5080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Gerade Verbindung mit Pfeil 70"/>
          <p:cNvCxnSpPr>
            <a:stCxn id="33" idx="2"/>
            <a:endCxn id="86" idx="1"/>
          </p:cNvCxnSpPr>
          <p:nvPr/>
        </p:nvCxnSpPr>
        <p:spPr>
          <a:xfrm>
            <a:off x="7650513" y="9392980"/>
            <a:ext cx="8687" cy="28212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Textfeld 94"/>
          <p:cNvSpPr txBox="1"/>
          <p:nvPr/>
        </p:nvSpPr>
        <p:spPr>
          <a:xfrm>
            <a:off x="11773684" y="8394604"/>
            <a:ext cx="3375200" cy="824841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Apply</a:t>
            </a:r>
            <a:r>
              <a:rPr kumimoji="0" lang="de-DE" sz="1400" b="0" i="0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daily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plan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orders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, on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demand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orders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cancel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,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suspend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,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resume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orders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76" name="Gewinkelte Verbindung 75"/>
          <p:cNvCxnSpPr>
            <a:cxnSpLocks/>
          </p:cNvCxnSpPr>
          <p:nvPr/>
        </p:nvCxnSpPr>
        <p:spPr>
          <a:xfrm rot="16200000" flipH="1">
            <a:off x="8537801" y="6573694"/>
            <a:ext cx="1192876" cy="2304475"/>
          </a:xfrm>
          <a:prstGeom prst="bentConnector3">
            <a:avLst>
              <a:gd name="adj1" fmla="val 65970"/>
            </a:avLst>
          </a:prstGeom>
          <a:ln w="5080">
            <a:solidFill>
              <a:srgbClr val="223388"/>
            </a:solidFill>
            <a:headEnd type="triangle" w="lg" len="lg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Gerade Verbindung mit Pfeil 87"/>
          <p:cNvCxnSpPr/>
          <p:nvPr/>
        </p:nvCxnSpPr>
        <p:spPr>
          <a:xfrm flipV="1">
            <a:off x="7349002" y="7129494"/>
            <a:ext cx="0" cy="1192875"/>
          </a:xfrm>
          <a:prstGeom prst="straightConnector1">
            <a:avLst/>
          </a:prstGeom>
          <a:ln w="5080">
            <a:solidFill>
              <a:srgbClr val="223388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Ellipse 51">
            <a:extLst>
              <a:ext uri="{FF2B5EF4-FFF2-40B4-BE49-F238E27FC236}">
                <a16:creationId xmlns:a16="http://schemas.microsoft.com/office/drawing/2014/main" id="{63E97263-BE9C-453E-A5BC-5E8EBB2E84E5}"/>
              </a:ext>
            </a:extLst>
          </p:cNvPr>
          <p:cNvSpPr/>
          <p:nvPr/>
        </p:nvSpPr>
        <p:spPr>
          <a:xfrm>
            <a:off x="8851174" y="3522551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sp>
        <p:nvSpPr>
          <p:cNvPr id="54" name="Abgerundetes Rechteck 99">
            <a:extLst>
              <a:ext uri="{FF2B5EF4-FFF2-40B4-BE49-F238E27FC236}">
                <a16:creationId xmlns:a16="http://schemas.microsoft.com/office/drawing/2014/main" id="{D6540546-5C08-4D9F-A4C0-411C3A40CC30}"/>
              </a:ext>
            </a:extLst>
          </p:cNvPr>
          <p:cNvSpPr/>
          <p:nvPr/>
        </p:nvSpPr>
        <p:spPr>
          <a:xfrm>
            <a:off x="6673266" y="4435315"/>
            <a:ext cx="1950720" cy="63422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Controller Proxy</a:t>
            </a:r>
          </a:p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D92EDBB9-16DF-4C5A-9163-A74D64661EDB}"/>
              </a:ext>
            </a:extLst>
          </p:cNvPr>
          <p:cNvSpPr txBox="1"/>
          <p:nvPr/>
        </p:nvSpPr>
        <p:spPr>
          <a:xfrm>
            <a:off x="4268915" y="4170089"/>
            <a:ext cx="1951825" cy="738664"/>
          </a:xfrm>
          <a:prstGeom prst="rect">
            <a:avLst/>
          </a:prstGeom>
          <a:ln>
            <a:solidFill>
              <a:srgbClr val="223388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Report: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order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state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events</a:t>
            </a:r>
            <a:endParaRPr lang="de-DE" sz="1400" dirty="0">
              <a:solidFill>
                <a:srgbClr val="223388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job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log </a:t>
            </a: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events</a:t>
            </a:r>
            <a:endParaRPr lang="de-DE" sz="1400" dirty="0">
              <a:solidFill>
                <a:srgbClr val="223388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CD7A8921-2FE7-4A82-8916-C499423423ED}"/>
              </a:ext>
            </a:extLst>
          </p:cNvPr>
          <p:cNvSpPr txBox="1"/>
          <p:nvPr/>
        </p:nvSpPr>
        <p:spPr>
          <a:xfrm>
            <a:off x="11773683" y="4096212"/>
            <a:ext cx="3375195" cy="73866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Submit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daily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plan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orders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, on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demand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orders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cancel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,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suspend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,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resume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orders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72" name="Zylinder 71">
            <a:extLst>
              <a:ext uri="{FF2B5EF4-FFF2-40B4-BE49-F238E27FC236}">
                <a16:creationId xmlns:a16="http://schemas.microsoft.com/office/drawing/2014/main" id="{CB125130-1066-47DC-9ABA-EAB50A8B1078}"/>
              </a:ext>
            </a:extLst>
          </p:cNvPr>
          <p:cNvSpPr>
            <a:spLocks noChangeAspect="1"/>
          </p:cNvSpPr>
          <p:nvPr/>
        </p:nvSpPr>
        <p:spPr>
          <a:xfrm>
            <a:off x="4662266" y="2698890"/>
            <a:ext cx="1158240" cy="119481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2" name="Textfeld 81">
            <a:extLst>
              <a:ext uri="{FF2B5EF4-FFF2-40B4-BE49-F238E27FC236}">
                <a16:creationId xmlns:a16="http://schemas.microsoft.com/office/drawing/2014/main" id="{4F26B3EA-3400-4F3F-8DFF-1BAC78922863}"/>
              </a:ext>
            </a:extLst>
          </p:cNvPr>
          <p:cNvSpPr txBox="1"/>
          <p:nvPr/>
        </p:nvSpPr>
        <p:spPr>
          <a:xfrm>
            <a:off x="11773684" y="2156575"/>
            <a:ext cx="3375193" cy="73866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Manage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Inventory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daily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plan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orders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on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demand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orders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grpSp>
        <p:nvGrpSpPr>
          <p:cNvPr id="75" name="Gruppieren 74">
            <a:extLst>
              <a:ext uri="{FF2B5EF4-FFF2-40B4-BE49-F238E27FC236}">
                <a16:creationId xmlns:a16="http://schemas.microsoft.com/office/drawing/2014/main" id="{1B785BDC-7EA0-4083-AB03-418068523D3E}"/>
              </a:ext>
            </a:extLst>
          </p:cNvPr>
          <p:cNvGrpSpPr/>
          <p:nvPr/>
        </p:nvGrpSpPr>
        <p:grpSpPr>
          <a:xfrm>
            <a:off x="5820506" y="3292380"/>
            <a:ext cx="3382777" cy="418123"/>
            <a:chOff x="5820506" y="3292380"/>
            <a:chExt cx="3382777" cy="418123"/>
          </a:xfrm>
        </p:grpSpPr>
        <p:cxnSp>
          <p:nvCxnSpPr>
            <p:cNvPr id="53" name="Gerader Verbinder 52">
              <a:extLst>
                <a:ext uri="{FF2B5EF4-FFF2-40B4-BE49-F238E27FC236}">
                  <a16:creationId xmlns:a16="http://schemas.microsoft.com/office/drawing/2014/main" id="{6CDF7886-F831-456A-9D63-EBF7FA9EE8E5}"/>
                </a:ext>
              </a:extLst>
            </p:cNvPr>
            <p:cNvCxnSpPr>
              <a:cxnSpLocks/>
              <a:stCxn id="52" idx="1"/>
            </p:cNvCxnSpPr>
            <p:nvPr/>
          </p:nvCxnSpPr>
          <p:spPr>
            <a:xfrm flipH="1">
              <a:off x="7783342" y="3710503"/>
              <a:ext cx="1419941" cy="0"/>
            </a:xfrm>
            <a:prstGeom prst="line">
              <a:avLst/>
            </a:prstGeom>
            <a:ln w="5080">
              <a:solidFill>
                <a:srgbClr val="223388"/>
              </a:solidFill>
              <a:headEnd type="none" w="lg" len="lg"/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Gerade Verbindung mit Pfeil 56">
              <a:extLst>
                <a:ext uri="{FF2B5EF4-FFF2-40B4-BE49-F238E27FC236}">
                  <a16:creationId xmlns:a16="http://schemas.microsoft.com/office/drawing/2014/main" id="{9E77F147-B9BD-4686-A7D4-931943E21917}"/>
                </a:ext>
              </a:extLst>
            </p:cNvPr>
            <p:cNvCxnSpPr>
              <a:cxnSpLocks/>
              <a:endCxn id="72" idx="4"/>
            </p:cNvCxnSpPr>
            <p:nvPr/>
          </p:nvCxnSpPr>
          <p:spPr>
            <a:xfrm flipH="1">
              <a:off x="5820506" y="3292380"/>
              <a:ext cx="1962836" cy="3918"/>
            </a:xfrm>
            <a:prstGeom prst="straightConnector1">
              <a:avLst/>
            </a:prstGeom>
            <a:ln w="5080">
              <a:solidFill>
                <a:srgbClr val="223388"/>
              </a:solidFill>
              <a:headEnd type="none" w="lg" len="lg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Gerader Verbinder 69">
              <a:extLst>
                <a:ext uri="{FF2B5EF4-FFF2-40B4-BE49-F238E27FC236}">
                  <a16:creationId xmlns:a16="http://schemas.microsoft.com/office/drawing/2014/main" id="{F0FA0733-5260-40FE-A97A-0F99A2B42630}"/>
                </a:ext>
              </a:extLst>
            </p:cNvPr>
            <p:cNvCxnSpPr/>
            <p:nvPr/>
          </p:nvCxnSpPr>
          <p:spPr>
            <a:xfrm>
              <a:off x="7783342" y="3293797"/>
              <a:ext cx="0" cy="408776"/>
            </a:xfrm>
            <a:prstGeom prst="line">
              <a:avLst/>
            </a:prstGeom>
            <a:ln w="5080">
              <a:solidFill>
                <a:srgbClr val="223388"/>
              </a:solidFill>
              <a:headEnd type="none" w="lg" len="lg"/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8" name="Gerade Verbindung mit Pfeil 77">
            <a:extLst>
              <a:ext uri="{FF2B5EF4-FFF2-40B4-BE49-F238E27FC236}">
                <a16:creationId xmlns:a16="http://schemas.microsoft.com/office/drawing/2014/main" id="{A72F7660-9F86-4A0C-9BDA-E33D021C1537}"/>
              </a:ext>
            </a:extLst>
          </p:cNvPr>
          <p:cNvCxnSpPr>
            <a:cxnSpLocks/>
          </p:cNvCxnSpPr>
          <p:nvPr/>
        </p:nvCxnSpPr>
        <p:spPr>
          <a:xfrm>
            <a:off x="11918465" y="3192155"/>
            <a:ext cx="0" cy="818856"/>
          </a:xfrm>
          <a:prstGeom prst="straightConnector1">
            <a:avLst/>
          </a:prstGeom>
          <a:ln w="5080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Gerade Verbindung mit Pfeil 104">
            <a:extLst>
              <a:ext uri="{FF2B5EF4-FFF2-40B4-BE49-F238E27FC236}">
                <a16:creationId xmlns:a16="http://schemas.microsoft.com/office/drawing/2014/main" id="{980757CD-9884-4025-A22B-BE72A3C12B24}"/>
              </a:ext>
            </a:extLst>
          </p:cNvPr>
          <p:cNvCxnSpPr>
            <a:cxnSpLocks/>
          </p:cNvCxnSpPr>
          <p:nvPr/>
        </p:nvCxnSpPr>
        <p:spPr>
          <a:xfrm flipH="1">
            <a:off x="11910845" y="5472109"/>
            <a:ext cx="7620" cy="723900"/>
          </a:xfrm>
          <a:prstGeom prst="straightConnector1">
            <a:avLst/>
          </a:prstGeom>
          <a:ln w="5080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feld 106">
            <a:extLst>
              <a:ext uri="{FF2B5EF4-FFF2-40B4-BE49-F238E27FC236}">
                <a16:creationId xmlns:a16="http://schemas.microsoft.com/office/drawing/2014/main" id="{1E41962E-0D5C-4017-802C-0F7ECB0A8FB2}"/>
              </a:ext>
            </a:extLst>
          </p:cNvPr>
          <p:cNvSpPr txBox="1"/>
          <p:nvPr/>
        </p:nvSpPr>
        <p:spPr>
          <a:xfrm>
            <a:off x="4268915" y="8476100"/>
            <a:ext cx="1951825" cy="1040285"/>
          </a:xfrm>
          <a:prstGeom prst="rect">
            <a:avLst/>
          </a:prstGeom>
          <a:ln>
            <a:solidFill>
              <a:srgbClr val="223388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Report Back: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order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state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events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223388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job</a:t>
            </a:r>
            <a:r>
              <a:rPr lang="de-DE" sz="1400" dirty="0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 log </a:t>
            </a:r>
            <a:r>
              <a:rPr lang="de-DE" sz="1400" dirty="0" err="1">
                <a:solidFill>
                  <a:srgbClr val="223388"/>
                </a:solidFill>
                <a:latin typeface="Arial"/>
                <a:ea typeface="ヒラギノ角ゴ Pro W3" pitchFamily="-109" charset="-128"/>
                <a:cs typeface="Arial"/>
              </a:rPr>
              <a:t>events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223388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file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23388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orders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223388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108" name="Gerade Verbindung mit Pfeil 107">
            <a:extLst>
              <a:ext uri="{FF2B5EF4-FFF2-40B4-BE49-F238E27FC236}">
                <a16:creationId xmlns:a16="http://schemas.microsoft.com/office/drawing/2014/main" id="{38A901A2-D95E-4FF4-975B-652FEE0650A9}"/>
              </a:ext>
            </a:extLst>
          </p:cNvPr>
          <p:cNvCxnSpPr>
            <a:cxnSpLocks/>
          </p:cNvCxnSpPr>
          <p:nvPr/>
        </p:nvCxnSpPr>
        <p:spPr>
          <a:xfrm flipH="1">
            <a:off x="11918465" y="7605709"/>
            <a:ext cx="7620" cy="723900"/>
          </a:xfrm>
          <a:prstGeom prst="straightConnector1">
            <a:avLst/>
          </a:prstGeom>
          <a:ln w="5080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Gerade Verbindung mit Pfeil 112">
            <a:extLst>
              <a:ext uri="{FF2B5EF4-FFF2-40B4-BE49-F238E27FC236}">
                <a16:creationId xmlns:a16="http://schemas.microsoft.com/office/drawing/2014/main" id="{0F0F71CC-5963-46B6-8BD6-CA8B12E45E3C}"/>
              </a:ext>
            </a:extLst>
          </p:cNvPr>
          <p:cNvCxnSpPr>
            <a:cxnSpLocks/>
          </p:cNvCxnSpPr>
          <p:nvPr/>
        </p:nvCxnSpPr>
        <p:spPr>
          <a:xfrm flipV="1">
            <a:off x="6180212" y="7605709"/>
            <a:ext cx="0" cy="788896"/>
          </a:xfrm>
          <a:prstGeom prst="straightConnector1">
            <a:avLst/>
          </a:prstGeom>
          <a:ln w="5080">
            <a:solidFill>
              <a:srgbClr val="223388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Gerade Verbindung mit Pfeil 114">
            <a:extLst>
              <a:ext uri="{FF2B5EF4-FFF2-40B4-BE49-F238E27FC236}">
                <a16:creationId xmlns:a16="http://schemas.microsoft.com/office/drawing/2014/main" id="{D723D80F-8B65-4D32-8D7E-834B2CA031D2}"/>
              </a:ext>
            </a:extLst>
          </p:cNvPr>
          <p:cNvCxnSpPr>
            <a:cxnSpLocks/>
          </p:cNvCxnSpPr>
          <p:nvPr/>
        </p:nvCxnSpPr>
        <p:spPr>
          <a:xfrm flipV="1">
            <a:off x="6195844" y="5458619"/>
            <a:ext cx="0" cy="788896"/>
          </a:xfrm>
          <a:prstGeom prst="straightConnector1">
            <a:avLst/>
          </a:prstGeom>
          <a:ln w="5080">
            <a:solidFill>
              <a:srgbClr val="223388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Gerade Verbindung mit Pfeil 115">
            <a:extLst>
              <a:ext uri="{FF2B5EF4-FFF2-40B4-BE49-F238E27FC236}">
                <a16:creationId xmlns:a16="http://schemas.microsoft.com/office/drawing/2014/main" id="{E09EB0F0-9B13-4CF5-8386-401B87355F00}"/>
              </a:ext>
            </a:extLst>
          </p:cNvPr>
          <p:cNvCxnSpPr>
            <a:cxnSpLocks/>
          </p:cNvCxnSpPr>
          <p:nvPr/>
        </p:nvCxnSpPr>
        <p:spPr>
          <a:xfrm>
            <a:off x="10220541" y="3192155"/>
            <a:ext cx="0" cy="316331"/>
          </a:xfrm>
          <a:prstGeom prst="straightConnector1">
            <a:avLst/>
          </a:prstGeom>
          <a:ln w="5080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Verbinder: gewinkelt 13">
            <a:extLst>
              <a:ext uri="{FF2B5EF4-FFF2-40B4-BE49-F238E27FC236}">
                <a16:creationId xmlns:a16="http://schemas.microsoft.com/office/drawing/2014/main" id="{46BBF031-EA11-444B-9BBC-9CB64CBC28A1}"/>
              </a:ext>
            </a:extLst>
          </p:cNvPr>
          <p:cNvCxnSpPr>
            <a:stCxn id="52" idx="2"/>
            <a:endCxn id="54" idx="0"/>
          </p:cNvCxnSpPr>
          <p:nvPr/>
        </p:nvCxnSpPr>
        <p:spPr>
          <a:xfrm rot="10800000" flipV="1">
            <a:off x="7648626" y="4164259"/>
            <a:ext cx="1202548" cy="271056"/>
          </a:xfrm>
          <a:prstGeom prst="bentConnector2">
            <a:avLst/>
          </a:prstGeom>
          <a:ln w="5080">
            <a:gradFill flip="none" rotWithShape="1">
              <a:gsLst>
                <a:gs pos="0">
                  <a:srgbClr val="223388"/>
                </a:gs>
                <a:gs pos="38000">
                  <a:schemeClr val="accent1">
                    <a:lumMod val="45000"/>
                    <a:lumOff val="55000"/>
                  </a:schemeClr>
                </a:gs>
                <a:gs pos="66000">
                  <a:schemeClr val="accent1">
                    <a:lumMod val="45000"/>
                    <a:lumOff val="55000"/>
                  </a:schemeClr>
                </a:gs>
                <a:gs pos="100000">
                  <a:srgbClr val="FF0000"/>
                </a:gs>
              </a:gsLst>
              <a:lin ang="0" scaled="1"/>
              <a:tileRect/>
            </a:gra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212C2203-C526-4774-9E6A-DE3F38DED088}"/>
              </a:ext>
            </a:extLst>
          </p:cNvPr>
          <p:cNvCxnSpPr>
            <a:cxnSpLocks/>
            <a:endCxn id="41" idx="2"/>
          </p:cNvCxnSpPr>
          <p:nvPr/>
        </p:nvCxnSpPr>
        <p:spPr>
          <a:xfrm>
            <a:off x="8623986" y="6809670"/>
            <a:ext cx="963720" cy="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Ellipse 54">
            <a:extLst>
              <a:ext uri="{FF2B5EF4-FFF2-40B4-BE49-F238E27FC236}">
                <a16:creationId xmlns:a16="http://schemas.microsoft.com/office/drawing/2014/main" id="{CA485AD9-583D-4CBD-A9C5-2251BF8308A9}"/>
              </a:ext>
            </a:extLst>
          </p:cNvPr>
          <p:cNvSpPr/>
          <p:nvPr/>
        </p:nvSpPr>
        <p:spPr>
          <a:xfrm>
            <a:off x="4392850" y="9759592"/>
            <a:ext cx="1742540" cy="641708"/>
          </a:xfrm>
          <a:prstGeom prst="ellipse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File </a:t>
            </a: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Watching</a:t>
            </a:r>
            <a:endParaRPr kumimoji="0" lang="de-DE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4" name="Verbinder: gewinkelt 3">
            <a:extLst>
              <a:ext uri="{FF2B5EF4-FFF2-40B4-BE49-F238E27FC236}">
                <a16:creationId xmlns:a16="http://schemas.microsoft.com/office/drawing/2014/main" id="{6533BE5D-7896-498C-863E-068F90E828A3}"/>
              </a:ext>
            </a:extLst>
          </p:cNvPr>
          <p:cNvCxnSpPr>
            <a:stCxn id="33" idx="1"/>
            <a:endCxn id="55" idx="6"/>
          </p:cNvCxnSpPr>
          <p:nvPr/>
        </p:nvCxnSpPr>
        <p:spPr>
          <a:xfrm rot="10800000" flipV="1">
            <a:off x="6135391" y="8867200"/>
            <a:ext cx="539763" cy="1213246"/>
          </a:xfrm>
          <a:prstGeom prst="bentConnector3">
            <a:avLst/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feld 55">
            <a:extLst>
              <a:ext uri="{FF2B5EF4-FFF2-40B4-BE49-F238E27FC236}">
                <a16:creationId xmlns:a16="http://schemas.microsoft.com/office/drawing/2014/main" id="{B49F22F7-213D-449B-8982-28085469E6BE}"/>
              </a:ext>
            </a:extLst>
          </p:cNvPr>
          <p:cNvSpPr txBox="1"/>
          <p:nvPr/>
        </p:nvSpPr>
        <p:spPr>
          <a:xfrm>
            <a:off x="11773684" y="9433139"/>
            <a:ext cx="3375193" cy="824841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Perform: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file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watching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directories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add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file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orders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to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workflows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8103042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/>
              <a:t>Workflows and Orders</a:t>
            </a:r>
          </a:p>
          <a:p>
            <a:pPr lvl="1"/>
            <a:r>
              <a:rPr lang="de-CH" sz="1800" dirty="0"/>
              <a:t>System Architecture</a:t>
            </a:r>
          </a:p>
          <a:p>
            <a:pPr lvl="1"/>
            <a:r>
              <a:rPr lang="de-CH" sz="1800" dirty="0"/>
              <a:t>Workflows</a:t>
            </a:r>
          </a:p>
          <a:p>
            <a:pPr lvl="1"/>
            <a:r>
              <a:rPr lang="de-CH" sz="1800" dirty="0"/>
              <a:t>Orders</a:t>
            </a:r>
          </a:p>
          <a:p>
            <a:pPr marL="279354" lvl="1" indent="0">
              <a:buNone/>
            </a:pPr>
            <a:endParaRPr lang="de-CH" sz="2200" dirty="0"/>
          </a:p>
          <a:p>
            <a:r>
              <a:rPr lang="de-CH" dirty="0"/>
              <a:t>Controller and Agent Implementation Architecture</a:t>
            </a:r>
          </a:p>
          <a:p>
            <a:pPr lvl="1"/>
            <a:r>
              <a:rPr lang="de-CH" sz="1800" dirty="0"/>
              <a:t>Controller Cluster</a:t>
            </a:r>
          </a:p>
          <a:p>
            <a:pPr lvl="1"/>
            <a:r>
              <a:rPr lang="de-CH" sz="1800" dirty="0"/>
              <a:t>Controller Journal</a:t>
            </a:r>
          </a:p>
          <a:p>
            <a:pPr lvl="1"/>
            <a:r>
              <a:rPr lang="de-CH" sz="1800" dirty="0"/>
              <a:t>Controller / Agent</a:t>
            </a:r>
          </a:p>
          <a:p>
            <a:endParaRPr lang="de-CH" dirty="0"/>
          </a:p>
          <a:p>
            <a:r>
              <a:rPr lang="de-CH" dirty="0"/>
              <a:t>JOC Cockpit Implementation Architecture</a:t>
            </a:r>
          </a:p>
          <a:p>
            <a:pPr lvl="1"/>
            <a:r>
              <a:rPr lang="de-CH" sz="1800" dirty="0"/>
              <a:t>JOC Cockpit Cluster</a:t>
            </a:r>
          </a:p>
          <a:p>
            <a:pPr lvl="1"/>
            <a:r>
              <a:rPr lang="de-CH" sz="1800" dirty="0"/>
              <a:t>JOC Cockpit Services</a:t>
            </a:r>
          </a:p>
          <a:p>
            <a:pPr lvl="1"/>
            <a:r>
              <a:rPr lang="de-CH" sz="1800" dirty="0"/>
              <a:t>JOC Cockpit Background Services</a:t>
            </a:r>
          </a:p>
          <a:p>
            <a:pPr lvl="1"/>
            <a:r>
              <a:rPr lang="de-CH" sz="1800" dirty="0"/>
              <a:t>JOC Cockpit Proxy Service</a:t>
            </a:r>
          </a:p>
          <a:p>
            <a:pPr marL="279354" lvl="1" indent="0">
              <a:buNone/>
            </a:pPr>
            <a:endParaRPr lang="de-CH" sz="1800" dirty="0"/>
          </a:p>
          <a:p>
            <a:pPr marL="279354" lvl="1" indent="0">
              <a:buNone/>
            </a:pPr>
            <a:endParaRPr lang="de-CH" sz="22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6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5471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Controller Cluster </a:t>
            </a:r>
            <a:r>
              <a:rPr lang="de-DE" dirty="0" err="1"/>
              <a:t>using</a:t>
            </a:r>
            <a:r>
              <a:rPr lang="de-DE" dirty="0"/>
              <a:t> JOC Cockpit </a:t>
            </a:r>
            <a:r>
              <a:rPr lang="de-DE" dirty="0" err="1"/>
              <a:t>as</a:t>
            </a:r>
            <a:r>
              <a:rPr lang="de-DE" dirty="0"/>
              <a:t> Cluster Watch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Controller Cluster Management</a:t>
            </a:r>
          </a:p>
        </p:txBody>
      </p:sp>
      <p:sp>
        <p:nvSpPr>
          <p:cNvPr id="2" name="Inhaltsplatzhalt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15"/>
          </p:nvPr>
        </p:nvSpPr>
        <p:spPr>
          <a:xfrm>
            <a:off x="342933" y="2400300"/>
            <a:ext cx="3085833" cy="8001000"/>
          </a:xfrm>
        </p:spPr>
        <p:txBody>
          <a:bodyPr/>
          <a:lstStyle/>
          <a:p>
            <a:r>
              <a:rPr lang="de-DE" b="1" dirty="0"/>
              <a:t>Communication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Both </a:t>
            </a:r>
            <a:r>
              <a:rPr lang="de-DE" dirty="0" err="1"/>
              <a:t>Active</a:t>
            </a:r>
            <a:r>
              <a:rPr lang="de-DE" dirty="0"/>
              <a:t>/Standby Controller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establish</a:t>
            </a:r>
            <a:r>
              <a:rPr lang="de-DE" dirty="0"/>
              <a:t> HTTP(S) </a:t>
            </a:r>
            <a:r>
              <a:rPr lang="de-DE" dirty="0" err="1"/>
              <a:t>connections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other</a:t>
            </a:r>
            <a:endParaRPr lang="de-DE" dirty="0"/>
          </a:p>
          <a:p>
            <a:r>
              <a:rPr lang="de-DE" b="1" dirty="0" err="1"/>
              <a:t>Coupling</a:t>
            </a: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</a:t>
            </a:r>
            <a:r>
              <a:rPr lang="de-DE" dirty="0" err="1"/>
              <a:t>Active</a:t>
            </a:r>
            <a:r>
              <a:rPr lang="de-DE" dirty="0"/>
              <a:t> Controller </a:t>
            </a:r>
            <a:r>
              <a:rPr lang="de-DE" dirty="0" err="1"/>
              <a:t>adds</a:t>
            </a:r>
            <a:r>
              <a:rPr lang="de-DE" dirty="0"/>
              <a:t> </a:t>
            </a:r>
            <a:r>
              <a:rPr lang="de-DE" dirty="0" err="1"/>
              <a:t>changes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objects</a:t>
            </a:r>
            <a:r>
              <a:rPr lang="de-DE" dirty="0"/>
              <a:t> and </a:t>
            </a:r>
            <a:r>
              <a:rPr lang="de-DE" dirty="0" err="1"/>
              <a:t>order</a:t>
            </a:r>
            <a:r>
              <a:rPr lang="de-DE" dirty="0"/>
              <a:t> </a:t>
            </a:r>
            <a:r>
              <a:rPr lang="de-DE" dirty="0" err="1"/>
              <a:t>state</a:t>
            </a:r>
            <a:r>
              <a:rPr lang="de-DE" dirty="0"/>
              <a:t> </a:t>
            </a:r>
            <a:r>
              <a:rPr lang="de-DE" dirty="0" err="1"/>
              <a:t>transitions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</a:t>
            </a:r>
            <a:r>
              <a:rPr lang="de-DE" dirty="0" err="1"/>
              <a:t>journal</a:t>
            </a:r>
            <a:r>
              <a:rPr lang="de-DE" dirty="0"/>
              <a:t> and </a:t>
            </a:r>
            <a:r>
              <a:rPr lang="de-DE" dirty="0" err="1"/>
              <a:t>synchronizes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Standby Controller </a:t>
            </a:r>
            <a:r>
              <a:rPr lang="de-DE" dirty="0" err="1"/>
              <a:t>instance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Standby Controller </a:t>
            </a:r>
            <a:r>
              <a:rPr lang="de-DE" dirty="0" err="1"/>
              <a:t>adds</a:t>
            </a:r>
            <a:r>
              <a:rPr lang="de-DE" dirty="0"/>
              <a:t> such information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</a:t>
            </a:r>
            <a:r>
              <a:rPr lang="de-DE" dirty="0" err="1"/>
              <a:t>journal</a:t>
            </a:r>
            <a:r>
              <a:rPr lang="de-DE" dirty="0"/>
              <a:t> and </a:t>
            </a:r>
            <a:r>
              <a:rPr lang="de-DE" dirty="0" err="1"/>
              <a:t>acknowledges</a:t>
            </a:r>
            <a:r>
              <a:rPr lang="de-DE" dirty="0"/>
              <a:t> </a:t>
            </a:r>
            <a:r>
              <a:rPr lang="de-DE" dirty="0" err="1"/>
              <a:t>receipt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Active</a:t>
            </a:r>
            <a:r>
              <a:rPr lang="de-DE" dirty="0"/>
              <a:t> and Standby Controller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in </a:t>
            </a:r>
            <a:r>
              <a:rPr lang="de-DE" dirty="0" err="1"/>
              <a:t>sync</a:t>
            </a:r>
            <a:r>
              <a:rPr lang="de-DE" dirty="0"/>
              <a:t> </a:t>
            </a:r>
            <a:r>
              <a:rPr lang="de-DE" dirty="0" err="1"/>
              <a:t>then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Cluster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considered</a:t>
            </a:r>
            <a:r>
              <a:rPr lang="de-DE" dirty="0"/>
              <a:t> </a:t>
            </a:r>
            <a:r>
              <a:rPr lang="de-DE" dirty="0" err="1"/>
              <a:t>being</a:t>
            </a:r>
            <a:r>
              <a:rPr lang="de-DE" dirty="0"/>
              <a:t> </a:t>
            </a:r>
            <a:r>
              <a:rPr lang="de-DE" dirty="0" err="1"/>
              <a:t>coupled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Recoupling</a:t>
            </a:r>
            <a:r>
              <a:rPr lang="de-DE" dirty="0"/>
              <a:t> </a:t>
            </a:r>
            <a:r>
              <a:rPr lang="de-DE" dirty="0" err="1"/>
              <a:t>occurs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needed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Fail-</a:t>
            </a:r>
            <a:r>
              <a:rPr lang="de-DE" b="1" dirty="0" err="1"/>
              <a:t>over</a:t>
            </a: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In </a:t>
            </a:r>
            <a:r>
              <a:rPr lang="de-DE" dirty="0" err="1"/>
              <a:t>case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failure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Cont</a:t>
            </a:r>
            <a:r>
              <a:rPr lang="de-DE" dirty="0"/>
              <a:t>-roller </a:t>
            </a:r>
            <a:r>
              <a:rPr lang="de-DE" dirty="0" err="1"/>
              <a:t>instance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connection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Cluster Watch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consulted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determine</a:t>
            </a:r>
            <a:r>
              <a:rPr lang="de-DE" dirty="0"/>
              <a:t> </a:t>
            </a:r>
            <a:r>
              <a:rPr lang="de-DE" dirty="0" err="1"/>
              <a:t>which</a:t>
            </a:r>
            <a:r>
              <a:rPr lang="de-DE" dirty="0"/>
              <a:t> Controller </a:t>
            </a:r>
            <a:r>
              <a:rPr lang="de-DE" dirty="0" err="1"/>
              <a:t>instance</a:t>
            </a:r>
            <a:r>
              <a:rPr lang="de-DE" dirty="0"/>
              <a:t> </a:t>
            </a:r>
            <a:r>
              <a:rPr lang="de-DE" dirty="0" err="1"/>
              <a:t>should</a:t>
            </a:r>
            <a:r>
              <a:rPr lang="de-DE" dirty="0"/>
              <a:t> </a:t>
            </a:r>
            <a:r>
              <a:rPr lang="de-DE" dirty="0" err="1"/>
              <a:t>take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active</a:t>
            </a:r>
            <a:r>
              <a:rPr lang="de-DE" dirty="0"/>
              <a:t> </a:t>
            </a:r>
            <a:r>
              <a:rPr lang="de-DE" dirty="0" err="1"/>
              <a:t>role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Fail-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occurs</a:t>
            </a:r>
            <a:r>
              <a:rPr lang="de-DE" dirty="0"/>
              <a:t> </a:t>
            </a:r>
            <a:r>
              <a:rPr lang="de-DE" dirty="0" err="1"/>
              <a:t>within</a:t>
            </a:r>
            <a:r>
              <a:rPr lang="de-DE" dirty="0"/>
              <a:t> 15s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Arial" pitchFamily="34" charset="0"/>
                <a:sym typeface="Gill Sans" pitchFamily="-109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Arial" pitchFamily="34" charset="0"/>
              <a:sym typeface="Gill Sans" pitchFamily="-109" charset="0"/>
            </a:endParaRPr>
          </a:p>
        </p:txBody>
      </p:sp>
      <p:sp>
        <p:nvSpPr>
          <p:cNvPr id="31" name="Abgerundetes Rechteck 30"/>
          <p:cNvSpPr/>
          <p:nvPr/>
        </p:nvSpPr>
        <p:spPr>
          <a:xfrm>
            <a:off x="8702305" y="2950117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Cluster Watch</a:t>
            </a:r>
          </a:p>
        </p:txBody>
      </p:sp>
      <p:sp>
        <p:nvSpPr>
          <p:cNvPr id="33" name="Abgerundetes Rechteck 32"/>
          <p:cNvSpPr/>
          <p:nvPr/>
        </p:nvSpPr>
        <p:spPr>
          <a:xfrm>
            <a:off x="5359832" y="2950117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  <a:br>
              <a:rPr lang="de-DE" sz="1800" b="1" dirty="0">
                <a:solidFill>
                  <a:prstClr val="white"/>
                </a:solidFill>
                <a:latin typeface="Arial"/>
              </a:rPr>
            </a:br>
            <a:r>
              <a:rPr lang="de-DE" sz="1800" b="1" dirty="0">
                <a:solidFill>
                  <a:prstClr val="white"/>
                </a:solidFill>
                <a:latin typeface="Arial"/>
              </a:rPr>
              <a:t>Cluster Watch</a:t>
            </a:r>
          </a:p>
        </p:txBody>
      </p:sp>
      <p:sp>
        <p:nvSpPr>
          <p:cNvPr id="34" name="Rechteck 33"/>
          <p:cNvSpPr/>
          <p:nvPr/>
        </p:nvSpPr>
        <p:spPr>
          <a:xfrm>
            <a:off x="4007070" y="2377144"/>
            <a:ext cx="11366280" cy="2178630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4041418" y="2395040"/>
            <a:ext cx="251420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JOC Cockpit</a:t>
            </a:r>
          </a:p>
        </p:txBody>
      </p:sp>
      <p:cxnSp>
        <p:nvCxnSpPr>
          <p:cNvPr id="84" name="Gewinkelte Verbindung 83"/>
          <p:cNvCxnSpPr>
            <a:cxnSpLocks/>
            <a:stCxn id="31" idx="2"/>
          </p:cNvCxnSpPr>
          <p:nvPr/>
        </p:nvCxnSpPr>
        <p:spPr>
          <a:xfrm rot="16200000" flipH="1">
            <a:off x="9414756" y="4264585"/>
            <a:ext cx="535343" cy="9525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Gerade Verbindung mit Pfeil 70"/>
          <p:cNvCxnSpPr>
            <a:cxnSpLocks/>
            <a:stCxn id="33" idx="2"/>
          </p:cNvCxnSpPr>
          <p:nvPr/>
        </p:nvCxnSpPr>
        <p:spPr>
          <a:xfrm>
            <a:off x="6335192" y="4001677"/>
            <a:ext cx="8687" cy="53534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Abgerundetes Rechteck 32">
            <a:extLst>
              <a:ext uri="{FF2B5EF4-FFF2-40B4-BE49-F238E27FC236}">
                <a16:creationId xmlns:a16="http://schemas.microsoft.com/office/drawing/2014/main" id="{66116539-C269-4A44-8ED3-A4C1C4F5FDF6}"/>
              </a:ext>
            </a:extLst>
          </p:cNvPr>
          <p:cNvSpPr/>
          <p:nvPr/>
        </p:nvSpPr>
        <p:spPr>
          <a:xfrm>
            <a:off x="12025553" y="296887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Cluster Watch</a:t>
            </a:r>
          </a:p>
        </p:txBody>
      </p:sp>
      <p:cxnSp>
        <p:nvCxnSpPr>
          <p:cNvPr id="66" name="Gerade Verbindung mit Pfeil 65">
            <a:extLst>
              <a:ext uri="{FF2B5EF4-FFF2-40B4-BE49-F238E27FC236}">
                <a16:creationId xmlns:a16="http://schemas.microsoft.com/office/drawing/2014/main" id="{7011AC06-2925-42DF-B1D1-2816BDE86DE0}"/>
              </a:ext>
            </a:extLst>
          </p:cNvPr>
          <p:cNvCxnSpPr>
            <a:cxnSpLocks/>
            <a:stCxn id="64" idx="2"/>
          </p:cNvCxnSpPr>
          <p:nvPr/>
        </p:nvCxnSpPr>
        <p:spPr>
          <a:xfrm>
            <a:off x="13000913" y="4020431"/>
            <a:ext cx="8687" cy="53534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Abgerundetes Rechteck 57">
            <a:extLst>
              <a:ext uri="{FF2B5EF4-FFF2-40B4-BE49-F238E27FC236}">
                <a16:creationId xmlns:a16="http://schemas.microsoft.com/office/drawing/2014/main" id="{AE2C7DB9-7C41-CCE3-87B5-D4BE7FC1B0E1}"/>
              </a:ext>
            </a:extLst>
          </p:cNvPr>
          <p:cNvSpPr/>
          <p:nvPr/>
        </p:nvSpPr>
        <p:spPr>
          <a:xfrm>
            <a:off x="6293451" y="7004426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1" name="Zylinder 10">
            <a:extLst>
              <a:ext uri="{FF2B5EF4-FFF2-40B4-BE49-F238E27FC236}">
                <a16:creationId xmlns:a16="http://schemas.microsoft.com/office/drawing/2014/main" id="{2D1523B9-384B-ACB1-C2AB-EF7D3264C23E}"/>
              </a:ext>
            </a:extLst>
          </p:cNvPr>
          <p:cNvSpPr>
            <a:spLocks noChangeAspect="1"/>
          </p:cNvSpPr>
          <p:nvPr/>
        </p:nvSpPr>
        <p:spPr>
          <a:xfrm>
            <a:off x="4395440" y="7082150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A1669941-C48C-849C-481D-2D515E81864A}"/>
              </a:ext>
            </a:extLst>
          </p:cNvPr>
          <p:cNvSpPr/>
          <p:nvPr/>
        </p:nvSpPr>
        <p:spPr>
          <a:xfrm>
            <a:off x="3978444" y="6297190"/>
            <a:ext cx="11394906" cy="2485563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CFAF3588-8943-3A27-1FB9-B684CDAF5DCD}"/>
              </a:ext>
            </a:extLst>
          </p:cNvPr>
          <p:cNvSpPr txBox="1"/>
          <p:nvPr/>
        </p:nvSpPr>
        <p:spPr>
          <a:xfrm>
            <a:off x="3759117" y="6285943"/>
            <a:ext cx="210721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Controller</a:t>
            </a:r>
          </a:p>
        </p:txBody>
      </p: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34583C42-A16B-551A-F2BF-8C46A8B66270}"/>
              </a:ext>
            </a:extLst>
          </p:cNvPr>
          <p:cNvCxnSpPr>
            <a:cxnSpLocks/>
            <a:stCxn id="10" idx="1"/>
            <a:endCxn id="11" idx="4"/>
          </p:cNvCxnSpPr>
          <p:nvPr/>
        </p:nvCxnSpPr>
        <p:spPr>
          <a:xfrm flipH="1">
            <a:off x="5264120" y="7530206"/>
            <a:ext cx="1029331" cy="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Abgerundetes Rechteck 31">
            <a:extLst>
              <a:ext uri="{FF2B5EF4-FFF2-40B4-BE49-F238E27FC236}">
                <a16:creationId xmlns:a16="http://schemas.microsoft.com/office/drawing/2014/main" id="{393C4275-919D-FB7A-D81A-59A38B1DE2AB}"/>
              </a:ext>
            </a:extLst>
          </p:cNvPr>
          <p:cNvSpPr/>
          <p:nvPr/>
        </p:nvSpPr>
        <p:spPr>
          <a:xfrm>
            <a:off x="11016146" y="7004426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7" name="Zylinder 16">
            <a:extLst>
              <a:ext uri="{FF2B5EF4-FFF2-40B4-BE49-F238E27FC236}">
                <a16:creationId xmlns:a16="http://schemas.microsoft.com/office/drawing/2014/main" id="{17EB0CB3-50D3-83C3-D3EA-4C18CAACE602}"/>
              </a:ext>
            </a:extLst>
          </p:cNvPr>
          <p:cNvSpPr>
            <a:spLocks noChangeAspect="1"/>
          </p:cNvSpPr>
          <p:nvPr/>
        </p:nvSpPr>
        <p:spPr>
          <a:xfrm>
            <a:off x="14120904" y="7099340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7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843B31BE-A04C-0279-CAF1-345C691B62CD}"/>
              </a:ext>
            </a:extLst>
          </p:cNvPr>
          <p:cNvCxnSpPr>
            <a:cxnSpLocks/>
            <a:stCxn id="16" idx="3"/>
            <a:endCxn id="17" idx="2"/>
          </p:cNvCxnSpPr>
          <p:nvPr/>
        </p:nvCxnSpPr>
        <p:spPr>
          <a:xfrm>
            <a:off x="12966866" y="7530206"/>
            <a:ext cx="1154038" cy="1719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Verbinder: gewinkelt 19">
            <a:extLst>
              <a:ext uri="{FF2B5EF4-FFF2-40B4-BE49-F238E27FC236}">
                <a16:creationId xmlns:a16="http://schemas.microsoft.com/office/drawing/2014/main" id="{2BE8520B-CDAD-1F71-BD2C-00F095AAF7A3}"/>
              </a:ext>
            </a:extLst>
          </p:cNvPr>
          <p:cNvCxnSpPr>
            <a:stCxn id="10" idx="0"/>
            <a:endCxn id="16" idx="0"/>
          </p:cNvCxnSpPr>
          <p:nvPr/>
        </p:nvCxnSpPr>
        <p:spPr>
          <a:xfrm rot="5400000" flipH="1" flipV="1">
            <a:off x="9630158" y="4643079"/>
            <a:ext cx="12700" cy="4722695"/>
          </a:xfrm>
          <a:prstGeom prst="bentConnector3">
            <a:avLst>
              <a:gd name="adj1" fmla="val 2686150"/>
            </a:avLst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Verbinder: gewinkelt 21">
            <a:extLst>
              <a:ext uri="{FF2B5EF4-FFF2-40B4-BE49-F238E27FC236}">
                <a16:creationId xmlns:a16="http://schemas.microsoft.com/office/drawing/2014/main" id="{1775DBEB-E221-3E2B-F9F5-CEB2E75931C8}"/>
              </a:ext>
            </a:extLst>
          </p:cNvPr>
          <p:cNvCxnSpPr>
            <a:stCxn id="16" idx="2"/>
            <a:endCxn id="10" idx="2"/>
          </p:cNvCxnSpPr>
          <p:nvPr/>
        </p:nvCxnSpPr>
        <p:spPr>
          <a:xfrm rot="5400000">
            <a:off x="9630159" y="5694639"/>
            <a:ext cx="12700" cy="4722695"/>
          </a:xfrm>
          <a:prstGeom prst="bentConnector3">
            <a:avLst>
              <a:gd name="adj1" fmla="val 3129228"/>
            </a:avLst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feld 22">
            <a:extLst>
              <a:ext uri="{FF2B5EF4-FFF2-40B4-BE49-F238E27FC236}">
                <a16:creationId xmlns:a16="http://schemas.microsoft.com/office/drawing/2014/main" id="{9D0C45B6-FDED-8FEF-E771-DBA79684C96F}"/>
              </a:ext>
            </a:extLst>
          </p:cNvPr>
          <p:cNvSpPr txBox="1"/>
          <p:nvPr/>
        </p:nvSpPr>
        <p:spPr>
          <a:xfrm>
            <a:off x="7279384" y="8106792"/>
            <a:ext cx="47184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2)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acknowledge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401940B4-F249-E972-D222-76DAADA41278}"/>
              </a:ext>
            </a:extLst>
          </p:cNvPr>
          <p:cNvSpPr txBox="1"/>
          <p:nvPr/>
        </p:nvSpPr>
        <p:spPr>
          <a:xfrm>
            <a:off x="7279384" y="6679213"/>
            <a:ext cx="471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1)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forward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F589DD96-80C7-1DA0-8CB4-C7E4C7024048}"/>
              </a:ext>
            </a:extLst>
          </p:cNvPr>
          <p:cNvSpPr txBox="1"/>
          <p:nvPr/>
        </p:nvSpPr>
        <p:spPr>
          <a:xfrm>
            <a:off x="5431528" y="7204952"/>
            <a:ext cx="8123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store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7CFE012D-CE08-7C32-E2F9-8DBA60C3E2EA}"/>
              </a:ext>
            </a:extLst>
          </p:cNvPr>
          <p:cNvSpPr txBox="1"/>
          <p:nvPr/>
        </p:nvSpPr>
        <p:spPr>
          <a:xfrm>
            <a:off x="13082008" y="7216805"/>
            <a:ext cx="8123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store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4D04EBFF-90FB-ADBA-E31C-30702D57B996}"/>
              </a:ext>
            </a:extLst>
          </p:cNvPr>
          <p:cNvSpPr/>
          <p:nvPr/>
        </p:nvSpPr>
        <p:spPr>
          <a:xfrm>
            <a:off x="9010761" y="7194310"/>
            <a:ext cx="1331541" cy="660543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 </a:t>
            </a: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Coupled</a:t>
            </a:r>
            <a:endParaRPr kumimoji="0" lang="de-DE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30" name="Verbinder: gewinkelt 29">
            <a:extLst>
              <a:ext uri="{FF2B5EF4-FFF2-40B4-BE49-F238E27FC236}">
                <a16:creationId xmlns:a16="http://schemas.microsoft.com/office/drawing/2014/main" id="{9771E5F7-0E67-2764-30FF-983D80BF8BA3}"/>
              </a:ext>
            </a:extLst>
          </p:cNvPr>
          <p:cNvCxnSpPr>
            <a:cxnSpLocks/>
          </p:cNvCxnSpPr>
          <p:nvPr/>
        </p:nvCxnSpPr>
        <p:spPr>
          <a:xfrm rot="5400000">
            <a:off x="6559682" y="4862416"/>
            <a:ext cx="2468018" cy="1817228"/>
          </a:xfrm>
          <a:prstGeom prst="bentConnector3">
            <a:avLst>
              <a:gd name="adj1" fmla="val 50000"/>
            </a:avLst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Verbinder: gewinkelt 31">
            <a:extLst>
              <a:ext uri="{FF2B5EF4-FFF2-40B4-BE49-F238E27FC236}">
                <a16:creationId xmlns:a16="http://schemas.microsoft.com/office/drawing/2014/main" id="{0EC3E49B-E76E-7A04-D5E5-1EA5B525D1D8}"/>
              </a:ext>
            </a:extLst>
          </p:cNvPr>
          <p:cNvCxnSpPr>
            <a:cxnSpLocks/>
          </p:cNvCxnSpPr>
          <p:nvPr/>
        </p:nvCxnSpPr>
        <p:spPr>
          <a:xfrm rot="16200000" flipH="1">
            <a:off x="10232586" y="4849066"/>
            <a:ext cx="2467403" cy="1843311"/>
          </a:xfrm>
          <a:prstGeom prst="bentConnector3">
            <a:avLst>
              <a:gd name="adj1" fmla="val 50000"/>
            </a:avLst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feld 51">
            <a:extLst>
              <a:ext uri="{FF2B5EF4-FFF2-40B4-BE49-F238E27FC236}">
                <a16:creationId xmlns:a16="http://schemas.microsoft.com/office/drawing/2014/main" id="{77A4DA2D-7330-8BDC-69B4-83BDE200E034}"/>
              </a:ext>
            </a:extLst>
          </p:cNvPr>
          <p:cNvSpPr txBox="1"/>
          <p:nvPr/>
        </p:nvSpPr>
        <p:spPr>
          <a:xfrm>
            <a:off x="4004006" y="4937855"/>
            <a:ext cx="2198015" cy="954107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JOC Cockpit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acts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as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b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</a:b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Cluster Watch: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Automated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fail-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over</a:t>
            </a:r>
            <a:b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</a:b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between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instances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37181765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Controller Cluster </a:t>
            </a:r>
            <a:r>
              <a:rPr lang="de-DE" dirty="0" err="1"/>
              <a:t>using</a:t>
            </a:r>
            <a:r>
              <a:rPr lang="de-DE" dirty="0"/>
              <a:t> an Agent </a:t>
            </a:r>
            <a:r>
              <a:rPr lang="de-DE" dirty="0" err="1"/>
              <a:t>as</a:t>
            </a:r>
            <a:r>
              <a:rPr lang="de-DE" dirty="0"/>
              <a:t> Cluster Watch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Controller Cluster Management</a:t>
            </a:r>
          </a:p>
        </p:txBody>
      </p:sp>
      <p:sp>
        <p:nvSpPr>
          <p:cNvPr id="2" name="Inhaltsplatzhalt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15"/>
          </p:nvPr>
        </p:nvSpPr>
        <p:spPr>
          <a:xfrm>
            <a:off x="342933" y="2400300"/>
            <a:ext cx="3085833" cy="8001000"/>
          </a:xfrm>
        </p:spPr>
        <p:txBody>
          <a:bodyPr/>
          <a:lstStyle/>
          <a:p>
            <a:r>
              <a:rPr lang="de-DE" b="1" dirty="0"/>
              <a:t>Communication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Both </a:t>
            </a:r>
            <a:r>
              <a:rPr lang="de-DE" dirty="0" err="1"/>
              <a:t>Active</a:t>
            </a:r>
            <a:r>
              <a:rPr lang="de-DE" dirty="0"/>
              <a:t>/Standby Controller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establish</a:t>
            </a:r>
            <a:r>
              <a:rPr lang="de-DE" dirty="0"/>
              <a:t> HTTP(S) </a:t>
            </a:r>
            <a:r>
              <a:rPr lang="de-DE" dirty="0" err="1"/>
              <a:t>connections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other</a:t>
            </a:r>
            <a:endParaRPr lang="de-DE" dirty="0"/>
          </a:p>
          <a:p>
            <a:r>
              <a:rPr lang="de-DE" b="1" dirty="0" err="1"/>
              <a:t>Coupling</a:t>
            </a: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</a:t>
            </a:r>
            <a:r>
              <a:rPr lang="de-DE" dirty="0" err="1"/>
              <a:t>Active</a:t>
            </a:r>
            <a:r>
              <a:rPr lang="de-DE" dirty="0"/>
              <a:t> Controller </a:t>
            </a:r>
            <a:r>
              <a:rPr lang="de-DE" dirty="0" err="1"/>
              <a:t>adds</a:t>
            </a:r>
            <a:r>
              <a:rPr lang="de-DE" dirty="0"/>
              <a:t> </a:t>
            </a:r>
            <a:r>
              <a:rPr lang="de-DE" dirty="0" err="1"/>
              <a:t>changes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objects</a:t>
            </a:r>
            <a:r>
              <a:rPr lang="de-DE" dirty="0"/>
              <a:t> and </a:t>
            </a:r>
            <a:r>
              <a:rPr lang="de-DE" dirty="0" err="1"/>
              <a:t>order</a:t>
            </a:r>
            <a:r>
              <a:rPr lang="de-DE" dirty="0"/>
              <a:t> </a:t>
            </a:r>
            <a:r>
              <a:rPr lang="de-DE" dirty="0" err="1"/>
              <a:t>state</a:t>
            </a:r>
            <a:r>
              <a:rPr lang="de-DE" dirty="0"/>
              <a:t> </a:t>
            </a:r>
            <a:r>
              <a:rPr lang="de-DE" dirty="0" err="1"/>
              <a:t>transitions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</a:t>
            </a:r>
            <a:r>
              <a:rPr lang="de-DE" dirty="0" err="1"/>
              <a:t>journal</a:t>
            </a:r>
            <a:r>
              <a:rPr lang="de-DE" dirty="0"/>
              <a:t> and </a:t>
            </a:r>
            <a:r>
              <a:rPr lang="de-DE" dirty="0" err="1"/>
              <a:t>synchronizes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Standby Controller </a:t>
            </a:r>
            <a:r>
              <a:rPr lang="de-DE" dirty="0" err="1"/>
              <a:t>instance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Standby Controller </a:t>
            </a:r>
            <a:r>
              <a:rPr lang="de-DE" dirty="0" err="1"/>
              <a:t>adds</a:t>
            </a:r>
            <a:r>
              <a:rPr lang="de-DE" dirty="0"/>
              <a:t> such information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</a:t>
            </a:r>
            <a:r>
              <a:rPr lang="de-DE" dirty="0" err="1"/>
              <a:t>journal</a:t>
            </a:r>
            <a:r>
              <a:rPr lang="de-DE" dirty="0"/>
              <a:t> and </a:t>
            </a:r>
            <a:r>
              <a:rPr lang="de-DE" dirty="0" err="1"/>
              <a:t>acknowledges</a:t>
            </a:r>
            <a:r>
              <a:rPr lang="de-DE" dirty="0"/>
              <a:t> </a:t>
            </a:r>
            <a:r>
              <a:rPr lang="de-DE" dirty="0" err="1"/>
              <a:t>receipt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Active</a:t>
            </a:r>
            <a:r>
              <a:rPr lang="de-DE" dirty="0"/>
              <a:t> and Standby Controller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in </a:t>
            </a:r>
            <a:r>
              <a:rPr lang="de-DE" dirty="0" err="1"/>
              <a:t>sync</a:t>
            </a:r>
            <a:r>
              <a:rPr lang="de-DE" dirty="0"/>
              <a:t> </a:t>
            </a:r>
            <a:r>
              <a:rPr lang="de-DE" dirty="0" err="1"/>
              <a:t>then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Cluster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considered</a:t>
            </a:r>
            <a:r>
              <a:rPr lang="de-DE" dirty="0"/>
              <a:t> </a:t>
            </a:r>
            <a:r>
              <a:rPr lang="de-DE" dirty="0" err="1"/>
              <a:t>being</a:t>
            </a:r>
            <a:r>
              <a:rPr lang="de-DE" dirty="0"/>
              <a:t> </a:t>
            </a:r>
            <a:r>
              <a:rPr lang="de-DE" dirty="0" err="1"/>
              <a:t>coupled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Recoupling</a:t>
            </a:r>
            <a:r>
              <a:rPr lang="de-DE" dirty="0"/>
              <a:t> </a:t>
            </a:r>
            <a:r>
              <a:rPr lang="de-DE" dirty="0" err="1"/>
              <a:t>occurs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needed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Fail-</a:t>
            </a:r>
            <a:r>
              <a:rPr lang="de-DE" b="1" dirty="0" err="1"/>
              <a:t>over</a:t>
            </a: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In </a:t>
            </a:r>
            <a:r>
              <a:rPr lang="de-DE" dirty="0" err="1"/>
              <a:t>case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failure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Cont</a:t>
            </a:r>
            <a:r>
              <a:rPr lang="de-DE" dirty="0"/>
              <a:t>-roller </a:t>
            </a:r>
            <a:r>
              <a:rPr lang="de-DE" dirty="0" err="1"/>
              <a:t>instance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connection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Cluster Watch Agent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consulted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determine</a:t>
            </a:r>
            <a:r>
              <a:rPr lang="de-DE" dirty="0"/>
              <a:t> </a:t>
            </a:r>
            <a:r>
              <a:rPr lang="de-DE" dirty="0" err="1"/>
              <a:t>which</a:t>
            </a:r>
            <a:r>
              <a:rPr lang="de-DE" dirty="0"/>
              <a:t> Controller </a:t>
            </a:r>
            <a:r>
              <a:rPr lang="de-DE" dirty="0" err="1"/>
              <a:t>instance</a:t>
            </a:r>
            <a:r>
              <a:rPr lang="de-DE" dirty="0"/>
              <a:t> </a:t>
            </a:r>
            <a:r>
              <a:rPr lang="de-DE" dirty="0" err="1"/>
              <a:t>should</a:t>
            </a:r>
            <a:r>
              <a:rPr lang="de-DE" dirty="0"/>
              <a:t> </a:t>
            </a:r>
            <a:r>
              <a:rPr lang="de-DE" dirty="0" err="1"/>
              <a:t>take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active</a:t>
            </a:r>
            <a:r>
              <a:rPr lang="de-DE" dirty="0"/>
              <a:t> </a:t>
            </a:r>
            <a:r>
              <a:rPr lang="de-DE" dirty="0" err="1"/>
              <a:t>role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Fail-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occurs</a:t>
            </a:r>
            <a:r>
              <a:rPr lang="de-DE" dirty="0"/>
              <a:t> </a:t>
            </a:r>
            <a:r>
              <a:rPr lang="de-DE" dirty="0" err="1"/>
              <a:t>within</a:t>
            </a:r>
            <a:r>
              <a:rPr lang="de-DE" dirty="0"/>
              <a:t> 15s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Arial" pitchFamily="34" charset="0"/>
                <a:sym typeface="Gill Sans" pitchFamily="-109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Arial" pitchFamily="34" charset="0"/>
              <a:sym typeface="Gill Sans" pitchFamily="-109" charset="0"/>
            </a:endParaRPr>
          </a:p>
        </p:txBody>
      </p:sp>
      <p:sp>
        <p:nvSpPr>
          <p:cNvPr id="58" name="Abgerundetes Rechteck 57"/>
          <p:cNvSpPr/>
          <p:nvPr/>
        </p:nvSpPr>
        <p:spPr>
          <a:xfrm>
            <a:off x="6293451" y="318117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31" name="Abgerundetes Rechteck 30"/>
          <p:cNvSpPr/>
          <p:nvPr/>
        </p:nvSpPr>
        <p:spPr>
          <a:xfrm>
            <a:off x="8738590" y="7124555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 Watch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</a:p>
        </p:txBody>
      </p:sp>
      <p:sp>
        <p:nvSpPr>
          <p:cNvPr id="33" name="Abgerundetes Rechteck 32"/>
          <p:cNvSpPr/>
          <p:nvPr/>
        </p:nvSpPr>
        <p:spPr>
          <a:xfrm>
            <a:off x="5359832" y="7124555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</a:p>
        </p:txBody>
      </p:sp>
      <p:sp>
        <p:nvSpPr>
          <p:cNvPr id="34" name="Rechteck 33"/>
          <p:cNvSpPr/>
          <p:nvPr/>
        </p:nvSpPr>
        <p:spPr>
          <a:xfrm>
            <a:off x="4007070" y="6551581"/>
            <a:ext cx="11366280" cy="3148021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4041418" y="6569478"/>
            <a:ext cx="251420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Agents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41" name="Zylinder 40"/>
          <p:cNvSpPr>
            <a:spLocks noChangeAspect="1"/>
          </p:cNvSpPr>
          <p:nvPr/>
        </p:nvSpPr>
        <p:spPr>
          <a:xfrm>
            <a:off x="4395440" y="3258898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sp>
        <p:nvSpPr>
          <p:cNvPr id="81" name="Zylinder 80"/>
          <p:cNvSpPr>
            <a:spLocks noChangeAspect="1"/>
          </p:cNvSpPr>
          <p:nvPr/>
        </p:nvSpPr>
        <p:spPr>
          <a:xfrm>
            <a:off x="9289135" y="8711458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sp>
        <p:nvSpPr>
          <p:cNvPr id="86" name="Zylinder 85"/>
          <p:cNvSpPr>
            <a:spLocks noChangeAspect="1"/>
          </p:cNvSpPr>
          <p:nvPr/>
        </p:nvSpPr>
        <p:spPr>
          <a:xfrm>
            <a:off x="5909539" y="8711457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cxnSp>
        <p:nvCxnSpPr>
          <p:cNvPr id="84" name="Gewinkelte Verbindung 83"/>
          <p:cNvCxnSpPr>
            <a:stCxn id="31" idx="2"/>
            <a:endCxn id="81" idx="1"/>
          </p:cNvCxnSpPr>
          <p:nvPr/>
        </p:nvCxnSpPr>
        <p:spPr>
          <a:xfrm rot="16200000" flipH="1">
            <a:off x="9451041" y="8439023"/>
            <a:ext cx="535343" cy="9525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Gerade Verbindung mit Pfeil 111"/>
          <p:cNvCxnSpPr>
            <a:cxnSpLocks/>
          </p:cNvCxnSpPr>
          <p:nvPr/>
        </p:nvCxnSpPr>
        <p:spPr>
          <a:xfrm flipH="1">
            <a:off x="6620202" y="4251784"/>
            <a:ext cx="1" cy="1533913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4" name="Rechteck 123"/>
          <p:cNvSpPr/>
          <p:nvPr/>
        </p:nvSpPr>
        <p:spPr>
          <a:xfrm>
            <a:off x="3978444" y="2473938"/>
            <a:ext cx="11394906" cy="2485563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25" name="Textfeld 124"/>
          <p:cNvSpPr txBox="1"/>
          <p:nvPr/>
        </p:nvSpPr>
        <p:spPr>
          <a:xfrm>
            <a:off x="3759117" y="2462691"/>
            <a:ext cx="210721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Controller</a:t>
            </a:r>
          </a:p>
        </p:txBody>
      </p:sp>
      <p:cxnSp>
        <p:nvCxnSpPr>
          <p:cNvPr id="71" name="Gerade Verbindung mit Pfeil 70"/>
          <p:cNvCxnSpPr>
            <a:stCxn id="33" idx="2"/>
            <a:endCxn id="86" idx="1"/>
          </p:cNvCxnSpPr>
          <p:nvPr/>
        </p:nvCxnSpPr>
        <p:spPr>
          <a:xfrm>
            <a:off x="6335192" y="8176115"/>
            <a:ext cx="8687" cy="53534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638D2F3F-4A82-4D0B-8F69-CABC61FFA696}"/>
              </a:ext>
            </a:extLst>
          </p:cNvPr>
          <p:cNvCxnSpPr>
            <a:cxnSpLocks/>
            <a:stCxn id="58" idx="1"/>
            <a:endCxn id="41" idx="4"/>
          </p:cNvCxnSpPr>
          <p:nvPr/>
        </p:nvCxnSpPr>
        <p:spPr>
          <a:xfrm flipH="1">
            <a:off x="5264120" y="3706954"/>
            <a:ext cx="1029331" cy="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Abgerundetes Rechteck 31">
            <a:extLst>
              <a:ext uri="{FF2B5EF4-FFF2-40B4-BE49-F238E27FC236}">
                <a16:creationId xmlns:a16="http://schemas.microsoft.com/office/drawing/2014/main" id="{D036CA8F-4D8C-4546-AD1B-6050F53BCAA9}"/>
              </a:ext>
            </a:extLst>
          </p:cNvPr>
          <p:cNvSpPr/>
          <p:nvPr/>
        </p:nvSpPr>
        <p:spPr>
          <a:xfrm>
            <a:off x="11016146" y="3181174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42" name="Zylinder 41">
            <a:extLst>
              <a:ext uri="{FF2B5EF4-FFF2-40B4-BE49-F238E27FC236}">
                <a16:creationId xmlns:a16="http://schemas.microsoft.com/office/drawing/2014/main" id="{EA8E4EAC-6AA6-4D4D-A14F-4483591E4A9D}"/>
              </a:ext>
            </a:extLst>
          </p:cNvPr>
          <p:cNvSpPr>
            <a:spLocks noChangeAspect="1"/>
          </p:cNvSpPr>
          <p:nvPr/>
        </p:nvSpPr>
        <p:spPr>
          <a:xfrm>
            <a:off x="14120904" y="3276088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7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07729BEA-50A5-4B7F-ADC4-4E706FDD7746}"/>
              </a:ext>
            </a:extLst>
          </p:cNvPr>
          <p:cNvCxnSpPr>
            <a:cxnSpLocks/>
            <a:stCxn id="40" idx="3"/>
            <a:endCxn id="42" idx="2"/>
          </p:cNvCxnSpPr>
          <p:nvPr/>
        </p:nvCxnSpPr>
        <p:spPr>
          <a:xfrm>
            <a:off x="12966866" y="3706954"/>
            <a:ext cx="1154038" cy="1719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Verbinder: gewinkelt 17">
            <a:extLst>
              <a:ext uri="{FF2B5EF4-FFF2-40B4-BE49-F238E27FC236}">
                <a16:creationId xmlns:a16="http://schemas.microsoft.com/office/drawing/2014/main" id="{80C3E81D-2AA2-41CB-BA75-01C7754BAD3A}"/>
              </a:ext>
            </a:extLst>
          </p:cNvPr>
          <p:cNvCxnSpPr>
            <a:stCxn id="58" idx="0"/>
            <a:endCxn id="40" idx="0"/>
          </p:cNvCxnSpPr>
          <p:nvPr/>
        </p:nvCxnSpPr>
        <p:spPr>
          <a:xfrm rot="5400000" flipH="1" flipV="1">
            <a:off x="9630158" y="819827"/>
            <a:ext cx="12700" cy="4722695"/>
          </a:xfrm>
          <a:prstGeom prst="bentConnector3">
            <a:avLst>
              <a:gd name="adj1" fmla="val 2686150"/>
            </a:avLst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Verbinder: gewinkelt 20">
            <a:extLst>
              <a:ext uri="{FF2B5EF4-FFF2-40B4-BE49-F238E27FC236}">
                <a16:creationId xmlns:a16="http://schemas.microsoft.com/office/drawing/2014/main" id="{9B33ECF6-2F66-427B-9D93-C5F51C863E03}"/>
              </a:ext>
            </a:extLst>
          </p:cNvPr>
          <p:cNvCxnSpPr>
            <a:stCxn id="40" idx="2"/>
            <a:endCxn id="58" idx="2"/>
          </p:cNvCxnSpPr>
          <p:nvPr/>
        </p:nvCxnSpPr>
        <p:spPr>
          <a:xfrm rot="5400000">
            <a:off x="9630159" y="1871387"/>
            <a:ext cx="12700" cy="4722695"/>
          </a:xfrm>
          <a:prstGeom prst="bentConnector3">
            <a:avLst>
              <a:gd name="adj1" fmla="val 3129228"/>
            </a:avLst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feld 53">
            <a:extLst>
              <a:ext uri="{FF2B5EF4-FFF2-40B4-BE49-F238E27FC236}">
                <a16:creationId xmlns:a16="http://schemas.microsoft.com/office/drawing/2014/main" id="{476AB256-17AF-49D6-96D8-30B60077FB55}"/>
              </a:ext>
            </a:extLst>
          </p:cNvPr>
          <p:cNvSpPr txBox="1"/>
          <p:nvPr/>
        </p:nvSpPr>
        <p:spPr>
          <a:xfrm>
            <a:off x="7279384" y="4283540"/>
            <a:ext cx="47184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2)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acknowledge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D7C1A425-31AE-49CA-8A04-5572D6E48046}"/>
              </a:ext>
            </a:extLst>
          </p:cNvPr>
          <p:cNvSpPr txBox="1"/>
          <p:nvPr/>
        </p:nvSpPr>
        <p:spPr>
          <a:xfrm>
            <a:off x="7279384" y="2855961"/>
            <a:ext cx="471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1)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forward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B6E00986-AAD4-4CF0-B70B-FE057B5C61AD}"/>
              </a:ext>
            </a:extLst>
          </p:cNvPr>
          <p:cNvSpPr txBox="1"/>
          <p:nvPr/>
        </p:nvSpPr>
        <p:spPr>
          <a:xfrm>
            <a:off x="5431528" y="3381700"/>
            <a:ext cx="8123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store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F535FABD-FAFC-4269-894B-679E99541873}"/>
              </a:ext>
            </a:extLst>
          </p:cNvPr>
          <p:cNvSpPr txBox="1"/>
          <p:nvPr/>
        </p:nvSpPr>
        <p:spPr>
          <a:xfrm>
            <a:off x="13082008" y="3393553"/>
            <a:ext cx="8123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store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CDDC1B47-AC45-4A7F-9ACD-8EB6545F25EC}"/>
              </a:ext>
            </a:extLst>
          </p:cNvPr>
          <p:cNvSpPr/>
          <p:nvPr/>
        </p:nvSpPr>
        <p:spPr>
          <a:xfrm>
            <a:off x="9010761" y="3371058"/>
            <a:ext cx="1331541" cy="660543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 </a:t>
            </a: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Coupled</a:t>
            </a:r>
            <a:endParaRPr kumimoji="0" lang="de-DE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4" name="Abgerundetes Rechteck 32">
            <a:extLst>
              <a:ext uri="{FF2B5EF4-FFF2-40B4-BE49-F238E27FC236}">
                <a16:creationId xmlns:a16="http://schemas.microsoft.com/office/drawing/2014/main" id="{66116539-C269-4A44-8ED3-A4C1C4F5FDF6}"/>
              </a:ext>
            </a:extLst>
          </p:cNvPr>
          <p:cNvSpPr/>
          <p:nvPr/>
        </p:nvSpPr>
        <p:spPr>
          <a:xfrm>
            <a:off x="12025553" y="714330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</a:p>
        </p:txBody>
      </p:sp>
      <p:sp>
        <p:nvSpPr>
          <p:cNvPr id="65" name="Zylinder 64">
            <a:extLst>
              <a:ext uri="{FF2B5EF4-FFF2-40B4-BE49-F238E27FC236}">
                <a16:creationId xmlns:a16="http://schemas.microsoft.com/office/drawing/2014/main" id="{34861CE6-7911-4B0E-9F3F-48278D2F03BF}"/>
              </a:ext>
            </a:extLst>
          </p:cNvPr>
          <p:cNvSpPr>
            <a:spLocks noChangeAspect="1"/>
          </p:cNvSpPr>
          <p:nvPr/>
        </p:nvSpPr>
        <p:spPr>
          <a:xfrm>
            <a:off x="12575260" y="8730211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cxnSp>
        <p:nvCxnSpPr>
          <p:cNvPr id="66" name="Gerade Verbindung mit Pfeil 65">
            <a:extLst>
              <a:ext uri="{FF2B5EF4-FFF2-40B4-BE49-F238E27FC236}">
                <a16:creationId xmlns:a16="http://schemas.microsoft.com/office/drawing/2014/main" id="{7011AC06-2925-42DF-B1D1-2816BDE86DE0}"/>
              </a:ext>
            </a:extLst>
          </p:cNvPr>
          <p:cNvCxnSpPr>
            <a:stCxn id="64" idx="2"/>
            <a:endCxn id="65" idx="1"/>
          </p:cNvCxnSpPr>
          <p:nvPr/>
        </p:nvCxnSpPr>
        <p:spPr>
          <a:xfrm>
            <a:off x="13000913" y="8194869"/>
            <a:ext cx="8687" cy="53534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Gerader Verbinder 66">
            <a:extLst>
              <a:ext uri="{FF2B5EF4-FFF2-40B4-BE49-F238E27FC236}">
                <a16:creationId xmlns:a16="http://schemas.microsoft.com/office/drawing/2014/main" id="{DC7898F9-27AD-4D15-A8B6-D8820276DB93}"/>
              </a:ext>
            </a:extLst>
          </p:cNvPr>
          <p:cNvCxnSpPr>
            <a:cxnSpLocks/>
          </p:cNvCxnSpPr>
          <p:nvPr/>
        </p:nvCxnSpPr>
        <p:spPr>
          <a:xfrm>
            <a:off x="6293451" y="5813000"/>
            <a:ext cx="7795366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Gerade Verbindung mit Pfeil 67">
            <a:extLst>
              <a:ext uri="{FF2B5EF4-FFF2-40B4-BE49-F238E27FC236}">
                <a16:creationId xmlns:a16="http://schemas.microsoft.com/office/drawing/2014/main" id="{B66EE35B-0E03-42CE-B78F-8A0F09EBE5C9}"/>
              </a:ext>
            </a:extLst>
          </p:cNvPr>
          <p:cNvCxnSpPr>
            <a:cxnSpLocks/>
            <a:endCxn id="33" idx="0"/>
          </p:cNvCxnSpPr>
          <p:nvPr/>
        </p:nvCxnSpPr>
        <p:spPr>
          <a:xfrm>
            <a:off x="6335192" y="5804980"/>
            <a:ext cx="0" cy="1319575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Gerade Verbindung mit Pfeil 68">
            <a:extLst>
              <a:ext uri="{FF2B5EF4-FFF2-40B4-BE49-F238E27FC236}">
                <a16:creationId xmlns:a16="http://schemas.microsoft.com/office/drawing/2014/main" id="{7BD94CDE-5013-4E01-8273-4851B44E87DE}"/>
              </a:ext>
            </a:extLst>
          </p:cNvPr>
          <p:cNvCxnSpPr>
            <a:cxnSpLocks/>
            <a:endCxn id="31" idx="0"/>
          </p:cNvCxnSpPr>
          <p:nvPr/>
        </p:nvCxnSpPr>
        <p:spPr>
          <a:xfrm flipH="1">
            <a:off x="9713950" y="5735626"/>
            <a:ext cx="0" cy="1388929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Gerade Verbindung mit Pfeil 69">
            <a:extLst>
              <a:ext uri="{FF2B5EF4-FFF2-40B4-BE49-F238E27FC236}">
                <a16:creationId xmlns:a16="http://schemas.microsoft.com/office/drawing/2014/main" id="{204DE4AC-9BB0-496C-8EC8-C5023CAE3E91}"/>
              </a:ext>
            </a:extLst>
          </p:cNvPr>
          <p:cNvCxnSpPr>
            <a:cxnSpLocks/>
            <a:endCxn id="64" idx="0"/>
          </p:cNvCxnSpPr>
          <p:nvPr/>
        </p:nvCxnSpPr>
        <p:spPr>
          <a:xfrm flipH="1">
            <a:off x="13000913" y="5813000"/>
            <a:ext cx="8687" cy="1330309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rade Verbindung mit Pfeil 79">
            <a:extLst>
              <a:ext uri="{FF2B5EF4-FFF2-40B4-BE49-F238E27FC236}">
                <a16:creationId xmlns:a16="http://schemas.microsoft.com/office/drawing/2014/main" id="{9EEF60D0-BFC5-427B-B721-F750819FA686}"/>
              </a:ext>
            </a:extLst>
          </p:cNvPr>
          <p:cNvCxnSpPr>
            <a:cxnSpLocks/>
          </p:cNvCxnSpPr>
          <p:nvPr/>
        </p:nvCxnSpPr>
        <p:spPr>
          <a:xfrm flipH="1">
            <a:off x="12703106" y="4239084"/>
            <a:ext cx="3163" cy="1557877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Verbinder: gewinkelt 73">
            <a:extLst>
              <a:ext uri="{FF2B5EF4-FFF2-40B4-BE49-F238E27FC236}">
                <a16:creationId xmlns:a16="http://schemas.microsoft.com/office/drawing/2014/main" id="{E0B75D84-0C2D-442A-9A4C-040D8123A32B}"/>
              </a:ext>
            </a:extLst>
          </p:cNvPr>
          <p:cNvCxnSpPr>
            <a:endCxn id="31" idx="0"/>
          </p:cNvCxnSpPr>
          <p:nvPr/>
        </p:nvCxnSpPr>
        <p:spPr>
          <a:xfrm rot="16200000" flipH="1">
            <a:off x="6878019" y="4288623"/>
            <a:ext cx="2928455" cy="2743408"/>
          </a:xfrm>
          <a:prstGeom prst="bentConnector3">
            <a:avLst>
              <a:gd name="adj1" fmla="val 39432"/>
            </a:avLst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Verbinder: gewinkelt 77">
            <a:extLst>
              <a:ext uri="{FF2B5EF4-FFF2-40B4-BE49-F238E27FC236}">
                <a16:creationId xmlns:a16="http://schemas.microsoft.com/office/drawing/2014/main" id="{99CE5231-9F0C-4A00-948D-318A67EC35C8}"/>
              </a:ext>
            </a:extLst>
          </p:cNvPr>
          <p:cNvCxnSpPr>
            <a:endCxn id="31" idx="0"/>
          </p:cNvCxnSpPr>
          <p:nvPr/>
        </p:nvCxnSpPr>
        <p:spPr>
          <a:xfrm rot="5400000">
            <a:off x="9543846" y="4366204"/>
            <a:ext cx="2928456" cy="2588247"/>
          </a:xfrm>
          <a:prstGeom prst="bentConnector3">
            <a:avLst>
              <a:gd name="adj1" fmla="val 39424"/>
            </a:avLst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feld 2">
            <a:extLst>
              <a:ext uri="{FF2B5EF4-FFF2-40B4-BE49-F238E27FC236}">
                <a16:creationId xmlns:a16="http://schemas.microsoft.com/office/drawing/2014/main" id="{6779D119-B358-9E3B-330D-0C76250A6B6B}"/>
              </a:ext>
            </a:extLst>
          </p:cNvPr>
          <p:cNvSpPr txBox="1"/>
          <p:nvPr/>
        </p:nvSpPr>
        <p:spPr>
          <a:xfrm>
            <a:off x="3789741" y="5253445"/>
            <a:ext cx="2263904" cy="954107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Single Agent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acts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as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b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</a:b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Cluster Watch</a:t>
            </a:r>
          </a:p>
          <a:p>
            <a:pPr marL="285750" marR="0" lvl="0" indent="-28575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No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automated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fail-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over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b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</a:b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between</a:t>
            </a:r>
            <a:r>
              <a:rPr lang="de-DE" sz="1400" dirty="0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instances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08591833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Controller Integration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Controller Integration </a:t>
            </a:r>
            <a:r>
              <a:rPr lang="de-DE" dirty="0" err="1"/>
              <a:t>with</a:t>
            </a:r>
            <a:r>
              <a:rPr lang="de-DE" dirty="0"/>
              <a:t> JOC Cockpit</a:t>
            </a:r>
          </a:p>
        </p:txBody>
      </p:sp>
      <p:sp>
        <p:nvSpPr>
          <p:cNvPr id="2" name="Inhaltsplatzhalt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15"/>
          </p:nvPr>
        </p:nvSpPr>
        <p:spPr>
          <a:xfrm>
            <a:off x="342932" y="2400300"/>
            <a:ext cx="3178543" cy="8001000"/>
          </a:xfrm>
        </p:spPr>
        <p:txBody>
          <a:bodyPr/>
          <a:lstStyle/>
          <a:p>
            <a:r>
              <a:rPr lang="de-DE" b="1" dirty="0"/>
              <a:t>Controller Journal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Journal </a:t>
            </a:r>
            <a:r>
              <a:rPr lang="de-DE" dirty="0" err="1"/>
              <a:t>holds</a:t>
            </a:r>
            <a:r>
              <a:rPr lang="de-DE" dirty="0"/>
              <a:t> </a:t>
            </a:r>
            <a:r>
              <a:rPr lang="de-DE" dirty="0" err="1"/>
              <a:t>objects</a:t>
            </a:r>
            <a:r>
              <a:rPr lang="de-DE" dirty="0"/>
              <a:t> such </a:t>
            </a:r>
            <a:r>
              <a:rPr lang="de-DE" dirty="0" err="1"/>
              <a:t>as</a:t>
            </a:r>
            <a:r>
              <a:rPr lang="de-DE" dirty="0"/>
              <a:t>  </a:t>
            </a:r>
            <a:r>
              <a:rPr lang="de-DE" dirty="0" err="1"/>
              <a:t>order</a:t>
            </a:r>
            <a:r>
              <a:rPr lang="de-DE" dirty="0"/>
              <a:t> </a:t>
            </a:r>
            <a:r>
              <a:rPr lang="de-DE" dirty="0" err="1"/>
              <a:t>state</a:t>
            </a:r>
            <a:r>
              <a:rPr lang="de-DE" dirty="0"/>
              <a:t> </a:t>
            </a:r>
            <a:r>
              <a:rPr lang="de-DE" dirty="0" err="1"/>
              <a:t>transition</a:t>
            </a:r>
            <a:r>
              <a:rPr lang="de-DE" dirty="0"/>
              <a:t> </a:t>
            </a:r>
            <a:r>
              <a:rPr lang="de-DE" dirty="0" err="1"/>
              <a:t>events</a:t>
            </a:r>
            <a:r>
              <a:rPr lang="de-DE" dirty="0"/>
              <a:t> and log </a:t>
            </a:r>
            <a:r>
              <a:rPr lang="de-DE" dirty="0" err="1"/>
              <a:t>events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Such </a:t>
            </a:r>
            <a:r>
              <a:rPr lang="de-DE" dirty="0" err="1"/>
              <a:t>objects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synchronized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Standby </a:t>
            </a:r>
            <a:r>
              <a:rPr lang="de-DE" dirty="0" err="1"/>
              <a:t>instance</a:t>
            </a:r>
            <a:endParaRPr lang="de-DE" dirty="0"/>
          </a:p>
          <a:p>
            <a:r>
              <a:rPr lang="de-DE" b="1" dirty="0" err="1"/>
              <a:t>History</a:t>
            </a:r>
            <a:r>
              <a:rPr lang="de-DE" b="1" dirty="0"/>
              <a:t>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</a:t>
            </a:r>
            <a:r>
              <a:rPr lang="de-DE" dirty="0" err="1"/>
              <a:t>History</a:t>
            </a:r>
            <a:r>
              <a:rPr lang="de-DE" dirty="0"/>
              <a:t> Service </a:t>
            </a:r>
            <a:r>
              <a:rPr lang="de-DE" dirty="0" err="1"/>
              <a:t>subscribes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events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Having </a:t>
            </a:r>
            <a:r>
              <a:rPr lang="de-DE" dirty="0" err="1"/>
              <a:t>received</a:t>
            </a:r>
            <a:r>
              <a:rPr lang="de-DE" dirty="0"/>
              <a:t> </a:t>
            </a:r>
            <a:r>
              <a:rPr lang="de-DE" dirty="0" err="1"/>
              <a:t>events</a:t>
            </a:r>
            <a:r>
              <a:rPr lang="de-DE" dirty="0"/>
              <a:t> and </a:t>
            </a:r>
            <a:r>
              <a:rPr lang="de-DE" dirty="0" err="1"/>
              <a:t>having</a:t>
            </a:r>
            <a:r>
              <a:rPr lang="de-DE" dirty="0"/>
              <a:t> </a:t>
            </a:r>
            <a:r>
              <a:rPr lang="de-DE" dirty="0" err="1"/>
              <a:t>stored</a:t>
            </a:r>
            <a:r>
              <a:rPr lang="de-DE" dirty="0"/>
              <a:t> </a:t>
            </a:r>
            <a:r>
              <a:rPr lang="de-DE" dirty="0" err="1"/>
              <a:t>them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database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service</a:t>
            </a:r>
            <a:r>
              <a:rPr lang="de-DE" dirty="0"/>
              <a:t> </a:t>
            </a:r>
            <a:r>
              <a:rPr lang="de-DE" dirty="0" err="1"/>
              <a:t>forwards</a:t>
            </a:r>
            <a:r>
              <a:rPr lang="de-DE" dirty="0"/>
              <a:t> </a:t>
            </a:r>
            <a:r>
              <a:rPr lang="de-DE" dirty="0" err="1"/>
              <a:t>events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GUI and </a:t>
            </a:r>
            <a:r>
              <a:rPr lang="de-DE" dirty="0" err="1"/>
              <a:t>instructs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Controller </a:t>
            </a:r>
            <a:r>
              <a:rPr lang="de-DE" dirty="0" err="1"/>
              <a:t>to</a:t>
            </a:r>
            <a:r>
              <a:rPr lang="de-DE" dirty="0"/>
              <a:t> release </a:t>
            </a:r>
            <a:r>
              <a:rPr lang="de-DE" dirty="0" err="1"/>
              <a:t>events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Controller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Events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originally</a:t>
            </a:r>
            <a:r>
              <a:rPr lang="de-DE" dirty="0"/>
              <a:t> </a:t>
            </a:r>
            <a:r>
              <a:rPr lang="de-DE" dirty="0" err="1"/>
              <a:t>stored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Journal after </a:t>
            </a:r>
            <a:r>
              <a:rPr lang="de-DE" dirty="0" err="1"/>
              <a:t>receipt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an Agent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originating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workflow</a:t>
            </a:r>
            <a:r>
              <a:rPr lang="de-DE" dirty="0"/>
              <a:t> </a:t>
            </a:r>
            <a:r>
              <a:rPr lang="de-DE" dirty="0" err="1"/>
              <a:t>instructions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Events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removed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Journal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released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History</a:t>
            </a:r>
            <a:r>
              <a:rPr lang="de-DE" dirty="0"/>
              <a:t>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Journal </a:t>
            </a:r>
            <a:r>
              <a:rPr lang="de-DE" dirty="0" err="1"/>
              <a:t>size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grow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objects</a:t>
            </a:r>
            <a:r>
              <a:rPr lang="de-DE" dirty="0"/>
              <a:t>, but will </a:t>
            </a:r>
            <a:r>
              <a:rPr lang="de-DE" dirty="0" err="1"/>
              <a:t>shrink</a:t>
            </a:r>
            <a:r>
              <a:rPr lang="de-DE" dirty="0"/>
              <a:t>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orders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comple-ted</a:t>
            </a:r>
            <a:r>
              <a:rPr lang="de-DE" dirty="0"/>
              <a:t> and </a:t>
            </a:r>
            <a:r>
              <a:rPr lang="de-DE" dirty="0" err="1"/>
              <a:t>events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released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Arial" pitchFamily="34" charset="0"/>
                <a:sym typeface="Gill Sans" pitchFamily="-109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Arial" pitchFamily="34" charset="0"/>
              <a:sym typeface="Gill Sans" pitchFamily="-109" charset="0"/>
            </a:endParaRPr>
          </a:p>
        </p:txBody>
      </p:sp>
      <p:sp>
        <p:nvSpPr>
          <p:cNvPr id="58" name="Abgerundetes Rechteck 57"/>
          <p:cNvSpPr/>
          <p:nvPr/>
        </p:nvSpPr>
        <p:spPr>
          <a:xfrm>
            <a:off x="6293451" y="768986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41" name="Zylinder 40"/>
          <p:cNvSpPr>
            <a:spLocks noChangeAspect="1"/>
          </p:cNvSpPr>
          <p:nvPr/>
        </p:nvSpPr>
        <p:spPr>
          <a:xfrm>
            <a:off x="4395440" y="7767588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sp>
        <p:nvSpPr>
          <p:cNvPr id="124" name="Rechteck 123"/>
          <p:cNvSpPr/>
          <p:nvPr/>
        </p:nvSpPr>
        <p:spPr>
          <a:xfrm>
            <a:off x="3978444" y="6741540"/>
            <a:ext cx="11394906" cy="3000340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25" name="Textfeld 124"/>
          <p:cNvSpPr txBox="1"/>
          <p:nvPr/>
        </p:nvSpPr>
        <p:spPr>
          <a:xfrm>
            <a:off x="3998269" y="6753328"/>
            <a:ext cx="2107215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marL="211501" marR="0" lvl="0" indent="-211501" algn="l" defTabSz="282001" eaLnBrk="0" latinLnBrk="0" hangingPunct="0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34" charset="0"/>
              <a:buNone/>
              <a:tabLst/>
              <a:defRPr kumimoji="0" sz="1400" b="1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defRPr>
            </a:lvl1pPr>
          </a:lstStyle>
          <a:p>
            <a:r>
              <a:rPr lang="de-DE" dirty="0"/>
              <a:t>Controller</a:t>
            </a:r>
          </a:p>
        </p:txBody>
      </p: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638D2F3F-4A82-4D0B-8F69-CABC61FFA696}"/>
              </a:ext>
            </a:extLst>
          </p:cNvPr>
          <p:cNvCxnSpPr>
            <a:cxnSpLocks/>
            <a:stCxn id="58" idx="1"/>
            <a:endCxn id="41" idx="4"/>
          </p:cNvCxnSpPr>
          <p:nvPr/>
        </p:nvCxnSpPr>
        <p:spPr>
          <a:xfrm flipH="1">
            <a:off x="5264120" y="8215644"/>
            <a:ext cx="1029331" cy="0"/>
          </a:xfrm>
          <a:prstGeom prst="straightConnector1">
            <a:avLst/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Abgerundetes Rechteck 31">
            <a:extLst>
              <a:ext uri="{FF2B5EF4-FFF2-40B4-BE49-F238E27FC236}">
                <a16:creationId xmlns:a16="http://schemas.microsoft.com/office/drawing/2014/main" id="{D036CA8F-4D8C-4546-AD1B-6050F53BCAA9}"/>
              </a:ext>
            </a:extLst>
          </p:cNvPr>
          <p:cNvSpPr/>
          <p:nvPr/>
        </p:nvSpPr>
        <p:spPr>
          <a:xfrm>
            <a:off x="11016146" y="7689864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42" name="Zylinder 41">
            <a:extLst>
              <a:ext uri="{FF2B5EF4-FFF2-40B4-BE49-F238E27FC236}">
                <a16:creationId xmlns:a16="http://schemas.microsoft.com/office/drawing/2014/main" id="{EA8E4EAC-6AA6-4D4D-A14F-4483591E4A9D}"/>
              </a:ext>
            </a:extLst>
          </p:cNvPr>
          <p:cNvSpPr>
            <a:spLocks noChangeAspect="1"/>
          </p:cNvSpPr>
          <p:nvPr/>
        </p:nvSpPr>
        <p:spPr>
          <a:xfrm>
            <a:off x="14120904" y="7784778"/>
            <a:ext cx="868680" cy="896112"/>
          </a:xfrm>
          <a:prstGeom prst="can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7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Journal</a:t>
            </a:r>
          </a:p>
        </p:txBody>
      </p: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07729BEA-50A5-4B7F-ADC4-4E706FDD7746}"/>
              </a:ext>
            </a:extLst>
          </p:cNvPr>
          <p:cNvCxnSpPr>
            <a:cxnSpLocks/>
            <a:stCxn id="40" idx="3"/>
            <a:endCxn id="42" idx="2"/>
          </p:cNvCxnSpPr>
          <p:nvPr/>
        </p:nvCxnSpPr>
        <p:spPr>
          <a:xfrm>
            <a:off x="12966866" y="8215644"/>
            <a:ext cx="1154038" cy="17190"/>
          </a:xfrm>
          <a:prstGeom prst="straightConnector1">
            <a:avLst/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Verbinder: gewinkelt 17">
            <a:extLst>
              <a:ext uri="{FF2B5EF4-FFF2-40B4-BE49-F238E27FC236}">
                <a16:creationId xmlns:a16="http://schemas.microsoft.com/office/drawing/2014/main" id="{80C3E81D-2AA2-41CB-BA75-01C7754BAD3A}"/>
              </a:ext>
            </a:extLst>
          </p:cNvPr>
          <p:cNvCxnSpPr>
            <a:stCxn id="58" idx="0"/>
            <a:endCxn id="40" idx="0"/>
          </p:cNvCxnSpPr>
          <p:nvPr/>
        </p:nvCxnSpPr>
        <p:spPr>
          <a:xfrm rot="5400000" flipH="1" flipV="1">
            <a:off x="9630158" y="5328517"/>
            <a:ext cx="12700" cy="4722695"/>
          </a:xfrm>
          <a:prstGeom prst="bentConnector3">
            <a:avLst>
              <a:gd name="adj1" fmla="val 2686150"/>
            </a:avLst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Verbinder: gewinkelt 20">
            <a:extLst>
              <a:ext uri="{FF2B5EF4-FFF2-40B4-BE49-F238E27FC236}">
                <a16:creationId xmlns:a16="http://schemas.microsoft.com/office/drawing/2014/main" id="{9B33ECF6-2F66-427B-9D93-C5F51C863E03}"/>
              </a:ext>
            </a:extLst>
          </p:cNvPr>
          <p:cNvCxnSpPr>
            <a:stCxn id="40" idx="2"/>
            <a:endCxn id="58" idx="2"/>
          </p:cNvCxnSpPr>
          <p:nvPr/>
        </p:nvCxnSpPr>
        <p:spPr>
          <a:xfrm rot="5400000">
            <a:off x="9630159" y="6380077"/>
            <a:ext cx="12700" cy="4722695"/>
          </a:xfrm>
          <a:prstGeom prst="bentConnector3">
            <a:avLst>
              <a:gd name="adj1" fmla="val 3129228"/>
            </a:avLst>
          </a:prstGeom>
          <a:ln w="508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feld 58">
            <a:extLst>
              <a:ext uri="{FF2B5EF4-FFF2-40B4-BE49-F238E27FC236}">
                <a16:creationId xmlns:a16="http://schemas.microsoft.com/office/drawing/2014/main" id="{B6E00986-AAD4-4CF0-B70B-FE057B5C61AD}"/>
              </a:ext>
            </a:extLst>
          </p:cNvPr>
          <p:cNvSpPr txBox="1"/>
          <p:nvPr/>
        </p:nvSpPr>
        <p:spPr>
          <a:xfrm>
            <a:off x="5431528" y="7890390"/>
            <a:ext cx="8123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1)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store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F535FABD-FAFC-4269-894B-679E99541873}"/>
              </a:ext>
            </a:extLst>
          </p:cNvPr>
          <p:cNvSpPr txBox="1"/>
          <p:nvPr/>
        </p:nvSpPr>
        <p:spPr>
          <a:xfrm>
            <a:off x="13082008" y="7902243"/>
            <a:ext cx="8123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1)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store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97" name="Textfeld 96">
            <a:extLst>
              <a:ext uri="{FF2B5EF4-FFF2-40B4-BE49-F238E27FC236}">
                <a16:creationId xmlns:a16="http://schemas.microsoft.com/office/drawing/2014/main" id="{673F6EAD-396A-424C-892F-AC84575954B3}"/>
              </a:ext>
            </a:extLst>
          </p:cNvPr>
          <p:cNvSpPr txBox="1"/>
          <p:nvPr/>
        </p:nvSpPr>
        <p:spPr>
          <a:xfrm>
            <a:off x="5934658" y="3188945"/>
            <a:ext cx="204734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1)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store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history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, logs</a:t>
            </a:r>
          </a:p>
        </p:txBody>
      </p:sp>
      <p:sp>
        <p:nvSpPr>
          <p:cNvPr id="98" name="Abgerundetes Rechteck 39">
            <a:extLst>
              <a:ext uri="{FF2B5EF4-FFF2-40B4-BE49-F238E27FC236}">
                <a16:creationId xmlns:a16="http://schemas.microsoft.com/office/drawing/2014/main" id="{446497A0-2CAA-4DB2-A165-1F71EADEC83F}"/>
              </a:ext>
            </a:extLst>
          </p:cNvPr>
          <p:cNvSpPr/>
          <p:nvPr/>
        </p:nvSpPr>
        <p:spPr>
          <a:xfrm>
            <a:off x="13073205" y="237527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User Interface</a:t>
            </a:r>
          </a:p>
        </p:txBody>
      </p:sp>
      <p:sp>
        <p:nvSpPr>
          <p:cNvPr id="99" name="Rechteck 98">
            <a:extLst>
              <a:ext uri="{FF2B5EF4-FFF2-40B4-BE49-F238E27FC236}">
                <a16:creationId xmlns:a16="http://schemas.microsoft.com/office/drawing/2014/main" id="{BE870212-11B0-4EFE-8712-5B893B956C92}"/>
              </a:ext>
            </a:extLst>
          </p:cNvPr>
          <p:cNvSpPr/>
          <p:nvPr/>
        </p:nvSpPr>
        <p:spPr>
          <a:xfrm>
            <a:off x="3978443" y="2000432"/>
            <a:ext cx="11394907" cy="4053583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00" name="Textfeld 99">
            <a:extLst>
              <a:ext uri="{FF2B5EF4-FFF2-40B4-BE49-F238E27FC236}">
                <a16:creationId xmlns:a16="http://schemas.microsoft.com/office/drawing/2014/main" id="{9E8CA584-12DC-4A9A-B1D1-9D85C6A17F4A}"/>
              </a:ext>
            </a:extLst>
          </p:cNvPr>
          <p:cNvSpPr txBox="1"/>
          <p:nvPr/>
        </p:nvSpPr>
        <p:spPr>
          <a:xfrm>
            <a:off x="4007018" y="2056034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JOC Cockpit</a:t>
            </a:r>
          </a:p>
        </p:txBody>
      </p:sp>
      <p:cxnSp>
        <p:nvCxnSpPr>
          <p:cNvPr id="101" name="Gerade Verbindung mit Pfeil 100">
            <a:extLst>
              <a:ext uri="{FF2B5EF4-FFF2-40B4-BE49-F238E27FC236}">
                <a16:creationId xmlns:a16="http://schemas.microsoft.com/office/drawing/2014/main" id="{E5800089-11AA-44EB-80E0-A5F648ED5DC7}"/>
              </a:ext>
            </a:extLst>
          </p:cNvPr>
          <p:cNvCxnSpPr>
            <a:cxnSpLocks/>
            <a:stCxn id="103" idx="0"/>
            <a:endCxn id="98" idx="2"/>
          </p:cNvCxnSpPr>
          <p:nvPr/>
        </p:nvCxnSpPr>
        <p:spPr>
          <a:xfrm flipH="1" flipV="1">
            <a:off x="14048565" y="3426831"/>
            <a:ext cx="1" cy="341910"/>
          </a:xfrm>
          <a:prstGeom prst="straightConnector1">
            <a:avLst/>
          </a:prstGeom>
          <a:ln w="5080">
            <a:solidFill>
              <a:srgbClr val="00B05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Ellipse 102">
            <a:extLst>
              <a:ext uri="{FF2B5EF4-FFF2-40B4-BE49-F238E27FC236}">
                <a16:creationId xmlns:a16="http://schemas.microsoft.com/office/drawing/2014/main" id="{A8704A21-F2FE-4D35-BDB8-8C0358AA08F2}"/>
              </a:ext>
            </a:extLst>
          </p:cNvPr>
          <p:cNvSpPr/>
          <p:nvPr/>
        </p:nvSpPr>
        <p:spPr>
          <a:xfrm>
            <a:off x="12846390" y="3768741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sp>
        <p:nvSpPr>
          <p:cNvPr id="104" name="Abgerundetes Rechteck 99">
            <a:extLst>
              <a:ext uri="{FF2B5EF4-FFF2-40B4-BE49-F238E27FC236}">
                <a16:creationId xmlns:a16="http://schemas.microsoft.com/office/drawing/2014/main" id="{BA937985-B42F-4746-887E-824985975418}"/>
              </a:ext>
            </a:extLst>
          </p:cNvPr>
          <p:cNvSpPr/>
          <p:nvPr/>
        </p:nvSpPr>
        <p:spPr>
          <a:xfrm>
            <a:off x="5618178" y="5012097"/>
            <a:ext cx="1950720" cy="63422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Controller Proxy</a:t>
            </a:r>
          </a:p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sp>
        <p:nvSpPr>
          <p:cNvPr id="110" name="Zylinder 109">
            <a:extLst>
              <a:ext uri="{FF2B5EF4-FFF2-40B4-BE49-F238E27FC236}">
                <a16:creationId xmlns:a16="http://schemas.microsoft.com/office/drawing/2014/main" id="{9BE5CBA2-96A4-498E-A660-9F9BFC3ABD5A}"/>
              </a:ext>
            </a:extLst>
          </p:cNvPr>
          <p:cNvSpPr>
            <a:spLocks noChangeAspect="1"/>
          </p:cNvSpPr>
          <p:nvPr/>
        </p:nvSpPr>
        <p:spPr>
          <a:xfrm>
            <a:off x="4662266" y="2945080"/>
            <a:ext cx="1158240" cy="119481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22" name="Abgerundetes Rechteck 99">
            <a:extLst>
              <a:ext uri="{FF2B5EF4-FFF2-40B4-BE49-F238E27FC236}">
                <a16:creationId xmlns:a16="http://schemas.microsoft.com/office/drawing/2014/main" id="{FA5C3084-C75A-48ED-AF3D-79763B7E3938}"/>
              </a:ext>
            </a:extLst>
          </p:cNvPr>
          <p:cNvSpPr/>
          <p:nvPr/>
        </p:nvSpPr>
        <p:spPr>
          <a:xfrm>
            <a:off x="8164192" y="4092562"/>
            <a:ext cx="1950720" cy="634229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History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89" name="Gerade Verbindung mit Pfeil 88">
            <a:extLst>
              <a:ext uri="{FF2B5EF4-FFF2-40B4-BE49-F238E27FC236}">
                <a16:creationId xmlns:a16="http://schemas.microsoft.com/office/drawing/2014/main" id="{A87BD5C2-A995-4D94-BA91-E10F823A0482}"/>
              </a:ext>
            </a:extLst>
          </p:cNvPr>
          <p:cNvCxnSpPr>
            <a:cxnSpLocks/>
            <a:stCxn id="122" idx="3"/>
            <a:endCxn id="136" idx="1"/>
          </p:cNvCxnSpPr>
          <p:nvPr/>
        </p:nvCxnSpPr>
        <p:spPr>
          <a:xfrm>
            <a:off x="10114912" y="4409677"/>
            <a:ext cx="384862" cy="5130"/>
          </a:xfrm>
          <a:prstGeom prst="straightConnector1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Verbinder: gewinkelt 90">
            <a:extLst>
              <a:ext uri="{FF2B5EF4-FFF2-40B4-BE49-F238E27FC236}">
                <a16:creationId xmlns:a16="http://schemas.microsoft.com/office/drawing/2014/main" id="{6FC3A643-F3B0-44CA-85B3-43F42EDA1B5E}"/>
              </a:ext>
            </a:extLst>
          </p:cNvPr>
          <p:cNvCxnSpPr>
            <a:stCxn id="122" idx="1"/>
            <a:endCxn id="104" idx="0"/>
          </p:cNvCxnSpPr>
          <p:nvPr/>
        </p:nvCxnSpPr>
        <p:spPr>
          <a:xfrm rot="10800000" flipV="1">
            <a:off x="6593538" y="4409677"/>
            <a:ext cx="1570654" cy="602420"/>
          </a:xfrm>
          <a:prstGeom prst="bentConnector2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Verbinder: gewinkelt 92">
            <a:extLst>
              <a:ext uri="{FF2B5EF4-FFF2-40B4-BE49-F238E27FC236}">
                <a16:creationId xmlns:a16="http://schemas.microsoft.com/office/drawing/2014/main" id="{9D31091F-4B01-497E-B25E-2AF99B5A44ED}"/>
              </a:ext>
            </a:extLst>
          </p:cNvPr>
          <p:cNvCxnSpPr>
            <a:stCxn id="122" idx="0"/>
            <a:endCxn id="110" idx="4"/>
          </p:cNvCxnSpPr>
          <p:nvPr/>
        </p:nvCxnSpPr>
        <p:spPr>
          <a:xfrm rot="16200000" flipV="1">
            <a:off x="7204992" y="2158002"/>
            <a:ext cx="550074" cy="3319046"/>
          </a:xfrm>
          <a:prstGeom prst="bentConnector2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Gerade Verbindung mit Pfeil 125">
            <a:extLst>
              <a:ext uri="{FF2B5EF4-FFF2-40B4-BE49-F238E27FC236}">
                <a16:creationId xmlns:a16="http://schemas.microsoft.com/office/drawing/2014/main" id="{0E447FE5-6C94-4427-8CC6-F1C42B783462}"/>
              </a:ext>
            </a:extLst>
          </p:cNvPr>
          <p:cNvCxnSpPr>
            <a:cxnSpLocks/>
            <a:stCxn id="104" idx="2"/>
          </p:cNvCxnSpPr>
          <p:nvPr/>
        </p:nvCxnSpPr>
        <p:spPr>
          <a:xfrm>
            <a:off x="6593538" y="5646326"/>
            <a:ext cx="14308" cy="2037188"/>
          </a:xfrm>
          <a:prstGeom prst="straightConnector1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0" name="Textfeld 129">
            <a:extLst>
              <a:ext uri="{FF2B5EF4-FFF2-40B4-BE49-F238E27FC236}">
                <a16:creationId xmlns:a16="http://schemas.microsoft.com/office/drawing/2014/main" id="{D834515E-B6E5-4F82-A310-B79B41EC33F7}"/>
              </a:ext>
            </a:extLst>
          </p:cNvPr>
          <p:cNvSpPr txBox="1"/>
          <p:nvPr/>
        </p:nvSpPr>
        <p:spPr>
          <a:xfrm>
            <a:off x="5324442" y="8239738"/>
            <a:ext cx="9817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2)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remove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31" name="Textfeld 130">
            <a:extLst>
              <a:ext uri="{FF2B5EF4-FFF2-40B4-BE49-F238E27FC236}">
                <a16:creationId xmlns:a16="http://schemas.microsoft.com/office/drawing/2014/main" id="{3F439DA4-AF7F-4C85-B0FB-C50E638093EF}"/>
              </a:ext>
            </a:extLst>
          </p:cNvPr>
          <p:cNvSpPr txBox="1"/>
          <p:nvPr/>
        </p:nvSpPr>
        <p:spPr>
          <a:xfrm>
            <a:off x="13037436" y="8223458"/>
            <a:ext cx="10232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2)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remove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32" name="Textfeld 131">
            <a:extLst>
              <a:ext uri="{FF2B5EF4-FFF2-40B4-BE49-F238E27FC236}">
                <a16:creationId xmlns:a16="http://schemas.microsoft.com/office/drawing/2014/main" id="{E50428F1-1411-4AB3-8A8C-AE8EB18F8E11}"/>
              </a:ext>
            </a:extLst>
          </p:cNvPr>
          <p:cNvSpPr txBox="1"/>
          <p:nvPr/>
        </p:nvSpPr>
        <p:spPr>
          <a:xfrm>
            <a:off x="7279384" y="7048121"/>
            <a:ext cx="471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srgbClr val="FF0000"/>
                </a:solidFill>
                <a:latin typeface="Arial"/>
                <a:ea typeface="ヒラギノ角ゴ Pro W3" pitchFamily="-109" charset="-128"/>
                <a:cs typeface="Arial"/>
              </a:rPr>
              <a:t>forward</a:t>
            </a:r>
            <a:endParaRPr lang="de-DE" sz="1400" dirty="0">
              <a:solidFill>
                <a:srgbClr val="FF0000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33" name="Textfeld 132">
            <a:extLst>
              <a:ext uri="{FF2B5EF4-FFF2-40B4-BE49-F238E27FC236}">
                <a16:creationId xmlns:a16="http://schemas.microsoft.com/office/drawing/2014/main" id="{C2DD7AE1-C667-41E8-A861-ECC0EBD7BB7C}"/>
              </a:ext>
            </a:extLst>
          </p:cNvPr>
          <p:cNvSpPr txBox="1"/>
          <p:nvPr/>
        </p:nvSpPr>
        <p:spPr>
          <a:xfrm>
            <a:off x="7279384" y="9136880"/>
            <a:ext cx="47184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acknowledge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34" name="Textfeld 133">
            <a:extLst>
              <a:ext uri="{FF2B5EF4-FFF2-40B4-BE49-F238E27FC236}">
                <a16:creationId xmlns:a16="http://schemas.microsoft.com/office/drawing/2014/main" id="{F8DA2355-B5FA-49B5-9174-E3F9BCAC5107}"/>
              </a:ext>
            </a:extLst>
          </p:cNvPr>
          <p:cNvSpPr txBox="1"/>
          <p:nvPr/>
        </p:nvSpPr>
        <p:spPr>
          <a:xfrm>
            <a:off x="6596126" y="4096598"/>
            <a:ext cx="1654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1)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receive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events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35" name="Textfeld 134">
            <a:extLst>
              <a:ext uri="{FF2B5EF4-FFF2-40B4-BE49-F238E27FC236}">
                <a16:creationId xmlns:a16="http://schemas.microsoft.com/office/drawing/2014/main" id="{50E2EB5C-0874-4B85-BF64-766A53224D82}"/>
              </a:ext>
            </a:extLst>
          </p:cNvPr>
          <p:cNvSpPr txBox="1"/>
          <p:nvPr/>
        </p:nvSpPr>
        <p:spPr>
          <a:xfrm>
            <a:off x="6607846" y="4417813"/>
            <a:ext cx="1654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2) release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events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36" name="Abgerundetes Rechteck 99">
            <a:extLst>
              <a:ext uri="{FF2B5EF4-FFF2-40B4-BE49-F238E27FC236}">
                <a16:creationId xmlns:a16="http://schemas.microsoft.com/office/drawing/2014/main" id="{995665E0-B503-4A31-B4FF-05AB2E5A00BA}"/>
              </a:ext>
            </a:extLst>
          </p:cNvPr>
          <p:cNvSpPr/>
          <p:nvPr/>
        </p:nvSpPr>
        <p:spPr>
          <a:xfrm>
            <a:off x="10499774" y="4097692"/>
            <a:ext cx="1950720" cy="63422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Event Bus</a:t>
            </a:r>
          </a:p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</a:p>
        </p:txBody>
      </p:sp>
      <p:cxnSp>
        <p:nvCxnSpPr>
          <p:cNvPr id="138" name="Gerade Verbindung mit Pfeil 137">
            <a:extLst>
              <a:ext uri="{FF2B5EF4-FFF2-40B4-BE49-F238E27FC236}">
                <a16:creationId xmlns:a16="http://schemas.microsoft.com/office/drawing/2014/main" id="{FBE9F565-5D9E-4D56-9629-E924C55D4115}"/>
              </a:ext>
            </a:extLst>
          </p:cNvPr>
          <p:cNvCxnSpPr>
            <a:cxnSpLocks/>
            <a:stCxn id="136" idx="3"/>
            <a:endCxn id="103" idx="2"/>
          </p:cNvCxnSpPr>
          <p:nvPr/>
        </p:nvCxnSpPr>
        <p:spPr>
          <a:xfrm flipV="1">
            <a:off x="12450494" y="4410449"/>
            <a:ext cx="395896" cy="4358"/>
          </a:xfrm>
          <a:prstGeom prst="straightConnector1">
            <a:avLst/>
          </a:prstGeom>
          <a:ln w="5080"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Ellipse 43">
            <a:extLst>
              <a:ext uri="{FF2B5EF4-FFF2-40B4-BE49-F238E27FC236}">
                <a16:creationId xmlns:a16="http://schemas.microsoft.com/office/drawing/2014/main" id="{F79534C9-274F-4D4E-89A7-8DDC9B625731}"/>
              </a:ext>
            </a:extLst>
          </p:cNvPr>
          <p:cNvSpPr/>
          <p:nvPr/>
        </p:nvSpPr>
        <p:spPr>
          <a:xfrm>
            <a:off x="9010761" y="7917277"/>
            <a:ext cx="1331541" cy="660543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 </a:t>
            </a: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Coupled</a:t>
            </a:r>
            <a:endParaRPr kumimoji="0" lang="de-DE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9988928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sosag_yellow_ultramari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sosag_logo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_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4.xml><?xml version="1.0" encoding="utf-8"?>
<a:theme xmlns:a="http://schemas.openxmlformats.org/drawingml/2006/main" name="2_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5.xml><?xml version="1.0" encoding="utf-8"?>
<a:theme xmlns:a="http://schemas.openxmlformats.org/drawingml/2006/main" name="1_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6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7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sosag_green_red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sosag_dkOrange_pink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sosag_lightBlue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5080">
          <a:solidFill>
            <a:srgbClr val="223388"/>
          </a:solidFill>
          <a:headEnd type="none" w="lg" len="lg"/>
          <a:tailEnd type="triangle" w="lg" len="lg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sosag_dkGrey_violet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sosag_orange_purple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sosag_redBrown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sosag_dkGreen_light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1948</Words>
  <Characters>0</Characters>
  <Application>Microsoft Office PowerPoint</Application>
  <PresentationFormat>Benutzerdefiniert</PresentationFormat>
  <Lines>0</Lines>
  <Paragraphs>556</Paragraphs>
  <Slides>16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15</vt:i4>
      </vt:variant>
      <vt:variant>
        <vt:lpstr>Folientitel</vt:lpstr>
      </vt:variant>
      <vt:variant>
        <vt:i4>16</vt:i4>
      </vt:variant>
    </vt:vector>
  </HeadingPairs>
  <TitlesOfParts>
    <vt:vector size="34" baseType="lpstr">
      <vt:lpstr>Arial</vt:lpstr>
      <vt:lpstr>Gill Sans</vt:lpstr>
      <vt:lpstr>Wingdings</vt:lpstr>
      <vt:lpstr>sosag_blue_green_master</vt:lpstr>
      <vt:lpstr>sosag_red_grey_master</vt:lpstr>
      <vt:lpstr>sosag_green_red_master</vt:lpstr>
      <vt:lpstr>sosag_dkOrange_pink_master</vt:lpstr>
      <vt:lpstr>sosag_lightBlue_brown_master</vt:lpstr>
      <vt:lpstr>sosag_dkGrey_violet_master</vt:lpstr>
      <vt:lpstr>sosag_orange_purple_master</vt:lpstr>
      <vt:lpstr>sosag_redBrown_brown_master</vt:lpstr>
      <vt:lpstr>sosag_dkGreen_lightgrey_master</vt:lpstr>
      <vt:lpstr>sosag_yellow_ultramarin_master</vt:lpstr>
      <vt:lpstr>sosag_logo_blue_green_master</vt:lpstr>
      <vt:lpstr>Benutzerdefiniertes Design</vt:lpstr>
      <vt:lpstr>1_sosag_red_grey_master</vt:lpstr>
      <vt:lpstr>2_sosag_red_grey_master</vt:lpstr>
      <vt:lpstr>1_sosag_blue_green_master</vt:lpstr>
      <vt:lpstr>JS7 JobScheduler</vt:lpstr>
      <vt:lpstr>JS7 JobScheduler</vt:lpstr>
      <vt:lpstr>System Architecture</vt:lpstr>
      <vt:lpstr>Workflows</vt:lpstr>
      <vt:lpstr>Orders</vt:lpstr>
      <vt:lpstr>JS7 JobScheduler</vt:lpstr>
      <vt:lpstr>Controller Cluster using JOC Cockpit as Cluster Watch</vt:lpstr>
      <vt:lpstr>Controller Cluster using an Agent as Cluster Watch</vt:lpstr>
      <vt:lpstr>Controller Integration</vt:lpstr>
      <vt:lpstr>Controller / Agent</vt:lpstr>
      <vt:lpstr>JS7 JobScheduler</vt:lpstr>
      <vt:lpstr>JOC Cockpit Cluster fail-over and switch-over</vt:lpstr>
      <vt:lpstr>JOC Cockpit Frontend/Backend Services, Background Services, Event Bus and Proxy</vt:lpstr>
      <vt:lpstr>JOC Cockpit clustered Background Services </vt:lpstr>
      <vt:lpstr>JOC Cockpit Proxy Service</vt:lpstr>
      <vt:lpstr>JS7 JobScheduler</vt:lpstr>
    </vt:vector>
  </TitlesOfParts>
  <Company>Software- und Organisations-Service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JS7 JobScheduler Implementation Architecture</dc:title>
  <dc:creator>Andreas Püschel</dc:creator>
  <cp:lastModifiedBy>Andreas Püschel</cp:lastModifiedBy>
  <cp:revision>742</cp:revision>
  <dcterms:created xsi:type="dcterms:W3CDTF">2010-11-02T07:26:00Z</dcterms:created>
  <dcterms:modified xsi:type="dcterms:W3CDTF">2023-04-12T17:44:30Z</dcterms:modified>
</cp:coreProperties>
</file>