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29"/>
  </p:notesMasterIdLst>
  <p:handoutMasterIdLst>
    <p:handoutMasterId r:id="rId30"/>
  </p:handoutMasterIdLst>
  <p:sldIdLst>
    <p:sldId id="275" r:id="rId16"/>
    <p:sldId id="300" r:id="rId17"/>
    <p:sldId id="325" r:id="rId18"/>
    <p:sldId id="315" r:id="rId19"/>
    <p:sldId id="327" r:id="rId20"/>
    <p:sldId id="310" r:id="rId21"/>
    <p:sldId id="326" r:id="rId22"/>
    <p:sldId id="317" r:id="rId23"/>
    <p:sldId id="319" r:id="rId24"/>
    <p:sldId id="321" r:id="rId25"/>
    <p:sldId id="320" r:id="rId26"/>
    <p:sldId id="329" r:id="rId27"/>
    <p:sldId id="287" r:id="rId28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83" autoAdjust="0"/>
    <p:restoredTop sz="86532" autoAdjust="0"/>
  </p:normalViewPr>
  <p:slideViewPr>
    <p:cSldViewPr snapToGrid="0">
      <p:cViewPr varScale="1">
        <p:scale>
          <a:sx n="72" d="100"/>
          <a:sy n="72" d="100"/>
        </p:scale>
        <p:origin x="510" y="33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04.03.2023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04.03.2023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250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571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Systems, Components, </a:t>
            </a:r>
            <a:r>
              <a:rPr lang="de-DE" sz="4900" b="1" dirty="0" err="1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Platforms</a:t>
            </a:r>
            <a:endParaRPr lang="de-DE" sz="4900" b="1" dirty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Control-</a:t>
            </a:r>
            <a:r>
              <a:rPr lang="de-DE" sz="1700" dirty="0" err="1"/>
              <a:t>lers</a:t>
            </a:r>
            <a:r>
              <a:rPr lang="de-DE" sz="1700" dirty="0"/>
              <a:t> </a:t>
            </a:r>
            <a:r>
              <a:rPr lang="de-DE" sz="1700" dirty="0" err="1"/>
              <a:t>implement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JOC Cockpit Cluster,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Controller and JOC Cockpit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Web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2855440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10249352" y="2456459"/>
            <a:ext cx="2774717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0249351" y="2480113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Web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77071" cy="1468932"/>
            <a:chOff x="4230848" y="8105916"/>
            <a:chExt cx="1977071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704729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A7EE40BB-89DF-48AE-B555-47286D1D11C8}"/>
              </a:ext>
            </a:extLst>
          </p:cNvPr>
          <p:cNvGrpSpPr/>
          <p:nvPr/>
        </p:nvGrpSpPr>
        <p:grpSpPr>
          <a:xfrm>
            <a:off x="7453081" y="3935490"/>
            <a:ext cx="2439681" cy="2169482"/>
            <a:chOff x="11703039" y="2458046"/>
            <a:chExt cx="2439681" cy="2169482"/>
          </a:xfrm>
        </p:grpSpPr>
        <p:sp>
          <p:nvSpPr>
            <p:cNvPr id="63" name="Zylinder 62">
              <a:extLst>
                <a:ext uri="{FF2B5EF4-FFF2-40B4-BE49-F238E27FC236}">
                  <a16:creationId xmlns:a16="http://schemas.microsoft.com/office/drawing/2014/main" id="{BAF080D9-E724-40D4-934E-BB2B4F10C72C}"/>
                </a:ext>
              </a:extLst>
            </p:cNvPr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068134C4-11C1-48E4-AB40-45A561F372E7}"/>
                </a:ext>
              </a:extLst>
            </p:cNvPr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AC253469-D94D-45E6-8879-7774174FB9D6}"/>
                </a:ext>
              </a:extLst>
            </p:cNvPr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Server</a:t>
              </a:r>
            </a:p>
          </p:txBody>
        </p:sp>
      </p:grp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E0AF84C6-AC14-4C9E-A0E7-E2D59735BB6E}"/>
              </a:ext>
            </a:extLst>
          </p:cNvPr>
          <p:cNvCxnSpPr>
            <a:cxnSpLocks/>
            <a:stCxn id="47" idx="2"/>
            <a:endCxn id="64" idx="3"/>
          </p:cNvCxnSpPr>
          <p:nvPr/>
        </p:nvCxnSpPr>
        <p:spPr>
          <a:xfrm flipH="1" flipV="1">
            <a:off x="9892762" y="5020231"/>
            <a:ext cx="526866" cy="452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453A6F1A-5288-4185-901B-95DAE928A85B}"/>
              </a:ext>
            </a:extLst>
          </p:cNvPr>
          <p:cNvCxnSpPr>
            <a:cxnSpLocks/>
            <a:stCxn id="12" idx="6"/>
            <a:endCxn id="64" idx="1"/>
          </p:cNvCxnSpPr>
          <p:nvPr/>
        </p:nvCxnSpPr>
        <p:spPr>
          <a:xfrm flipV="1">
            <a:off x="6847688" y="5020231"/>
            <a:ext cx="605393" cy="923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32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 Cluster </a:t>
            </a:r>
            <a:r>
              <a:rPr lang="de-DE" sz="1700" dirty="0" err="1"/>
              <a:t>using</a:t>
            </a:r>
            <a:r>
              <a:rPr lang="de-DE" sz="1700" dirty="0"/>
              <a:t> a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and </a:t>
            </a:r>
            <a:r>
              <a:rPr lang="de-DE" sz="1700" dirty="0" err="1"/>
              <a:t>assigned</a:t>
            </a:r>
            <a:r>
              <a:rPr lang="de-DE" sz="1700" dirty="0"/>
              <a:t> per </a:t>
            </a:r>
            <a:r>
              <a:rPr lang="de-DE" sz="1700" dirty="0" err="1"/>
              <a:t>client</a:t>
            </a:r>
            <a:r>
              <a:rPr lang="de-DE" sz="1700" dirty="0"/>
              <a:t>, </a:t>
            </a:r>
            <a:r>
              <a:rPr lang="de-DE" sz="1700" dirty="0" err="1"/>
              <a:t>each</a:t>
            </a:r>
            <a:r>
              <a:rPr lang="de-DE" sz="1700" dirty="0"/>
              <a:t> Controller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specifc</a:t>
            </a:r>
            <a:r>
              <a:rPr lang="de-DE" sz="1700" dirty="0"/>
              <a:t> Controller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acting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a </a:t>
            </a:r>
            <a:r>
              <a:rPr lang="de-DE" sz="1700" dirty="0" err="1"/>
              <a:t>client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Interface Server, Multi-Controller Servers,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Multi-Client </a:t>
            </a:r>
            <a:r>
              <a:rPr lang="de-DE" dirty="0" err="1"/>
              <a:t>Capability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  <a:stCxn id="36" idx="2"/>
          </p:cNvCxnSpPr>
          <p:nvPr/>
        </p:nvCxnSpPr>
        <p:spPr>
          <a:xfrm>
            <a:off x="9228639" y="6730648"/>
            <a:ext cx="0" cy="194186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Interface Server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3178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825327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3"/>
            <a:ext cx="3893954" cy="31789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Server Client 1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19323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Server Client 2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Server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Abgerundetes Rechteck 31">
            <a:extLst>
              <a:ext uri="{FF2B5EF4-FFF2-40B4-BE49-F238E27FC236}">
                <a16:creationId xmlns:a16="http://schemas.microsoft.com/office/drawing/2014/main" id="{388ACA93-8322-4BFE-B625-657D6148B5C7}"/>
              </a:ext>
            </a:extLst>
          </p:cNvPr>
          <p:cNvSpPr/>
          <p:nvPr/>
        </p:nvSpPr>
        <p:spPr>
          <a:xfrm>
            <a:off x="4212021" y="689848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9710032" y="688689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761BA0CF-AB60-47BD-843A-1D5F6CD42F0D}"/>
              </a:ext>
            </a:extLst>
          </p:cNvPr>
          <p:cNvGrpSpPr/>
          <p:nvPr/>
        </p:nvGrpSpPr>
        <p:grpSpPr>
          <a:xfrm>
            <a:off x="6678041" y="9044179"/>
            <a:ext cx="1977829" cy="1468932"/>
            <a:chOff x="6678041" y="9044179"/>
            <a:chExt cx="1977829" cy="1468932"/>
          </a:xfrm>
        </p:grpSpPr>
        <p:sp>
          <p:nvSpPr>
            <p:cNvPr id="75" name="Abgerundetes Rechteck 96">
              <a:extLst>
                <a:ext uri="{FF2B5EF4-FFF2-40B4-BE49-F238E27FC236}">
                  <a16:creationId xmlns:a16="http://schemas.microsoft.com/office/drawing/2014/main" id="{4E16C69D-87B8-406C-9F3A-8B85B893CCEB}"/>
                </a:ext>
              </a:extLst>
            </p:cNvPr>
            <p:cNvSpPr/>
            <p:nvPr/>
          </p:nvSpPr>
          <p:spPr>
            <a:xfrm>
              <a:off x="7124831" y="9519584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04F41349-BCE4-4224-BC99-CCE1FAF6432A}"/>
                </a:ext>
              </a:extLst>
            </p:cNvPr>
            <p:cNvSpPr/>
            <p:nvPr/>
          </p:nvSpPr>
          <p:spPr>
            <a:xfrm>
              <a:off x="6678800" y="9044674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4BA64F7A-39B9-4C38-86D0-2BB1A45001F7}"/>
                </a:ext>
              </a:extLst>
            </p:cNvPr>
            <p:cNvSpPr txBox="1"/>
            <p:nvPr/>
          </p:nvSpPr>
          <p:spPr>
            <a:xfrm>
              <a:off x="6678041" y="9044179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grpSp>
        <p:nvGrpSpPr>
          <p:cNvPr id="107" name="Gruppieren 106">
            <a:extLst>
              <a:ext uri="{FF2B5EF4-FFF2-40B4-BE49-F238E27FC236}">
                <a16:creationId xmlns:a16="http://schemas.microsoft.com/office/drawing/2014/main" id="{9259AED8-A93C-4BF3-9D55-82B2E560AED0}"/>
              </a:ext>
            </a:extLst>
          </p:cNvPr>
          <p:cNvGrpSpPr/>
          <p:nvPr/>
        </p:nvGrpSpPr>
        <p:grpSpPr>
          <a:xfrm>
            <a:off x="4498635" y="9020314"/>
            <a:ext cx="1977071" cy="1468932"/>
            <a:chOff x="4498635" y="9020314"/>
            <a:chExt cx="1977071" cy="1468932"/>
          </a:xfrm>
        </p:grpSpPr>
        <p:sp>
          <p:nvSpPr>
            <p:cNvPr id="79" name="Abgerundetes Rechteck 120">
              <a:extLst>
                <a:ext uri="{FF2B5EF4-FFF2-40B4-BE49-F238E27FC236}">
                  <a16:creationId xmlns:a16="http://schemas.microsoft.com/office/drawing/2014/main" id="{3DF24A98-5B26-4364-9F37-EBCA2E4BC539}"/>
                </a:ext>
              </a:extLst>
            </p:cNvPr>
            <p:cNvSpPr/>
            <p:nvPr/>
          </p:nvSpPr>
          <p:spPr>
            <a:xfrm>
              <a:off x="4944666" y="9495719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4CB0EC97-6A11-45E5-99FB-A071ADEE1BE7}"/>
                </a:ext>
              </a:extLst>
            </p:cNvPr>
            <p:cNvSpPr/>
            <p:nvPr/>
          </p:nvSpPr>
          <p:spPr>
            <a:xfrm>
              <a:off x="4498635" y="9020809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C57F08DB-4EA2-485D-9D00-E8054FACBC47}"/>
                </a:ext>
              </a:extLst>
            </p:cNvPr>
            <p:cNvSpPr txBox="1"/>
            <p:nvPr/>
          </p:nvSpPr>
          <p:spPr>
            <a:xfrm>
              <a:off x="4503600" y="9020314"/>
              <a:ext cx="1704729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5911D0FD-33AA-41CC-8733-21CED0B46633}"/>
              </a:ext>
            </a:extLst>
          </p:cNvPr>
          <p:cNvGrpSpPr/>
          <p:nvPr/>
        </p:nvGrpSpPr>
        <p:grpSpPr>
          <a:xfrm>
            <a:off x="11282966" y="9053703"/>
            <a:ext cx="1977071" cy="1468932"/>
            <a:chOff x="11282966" y="9053703"/>
            <a:chExt cx="1977071" cy="1468932"/>
          </a:xfrm>
        </p:grpSpPr>
        <p:sp>
          <p:nvSpPr>
            <p:cNvPr id="84" name="Abgerundetes Rechteck 96">
              <a:extLst>
                <a:ext uri="{FF2B5EF4-FFF2-40B4-BE49-F238E27FC236}">
                  <a16:creationId xmlns:a16="http://schemas.microsoft.com/office/drawing/2014/main" id="{2DD140C8-DCD6-41F9-8884-A1938FAB902D}"/>
                </a:ext>
              </a:extLst>
            </p:cNvPr>
            <p:cNvSpPr/>
            <p:nvPr/>
          </p:nvSpPr>
          <p:spPr>
            <a:xfrm>
              <a:off x="11728997" y="9529108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4496791" y="8641078"/>
            <a:ext cx="4178103" cy="952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8666514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675447" y="8657041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12174205" y="8659720"/>
            <a:ext cx="0" cy="39398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7D9B1BB8-933A-4CED-8CB2-1087CC49AC60}"/>
              </a:ext>
            </a:extLst>
          </p:cNvPr>
          <p:cNvCxnSpPr>
            <a:cxnSpLocks/>
          </p:cNvCxnSpPr>
          <p:nvPr/>
        </p:nvCxnSpPr>
        <p:spPr>
          <a:xfrm flipV="1">
            <a:off x="9110618" y="8659720"/>
            <a:ext cx="4149419" cy="679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8B3FF817-D675-4321-B96F-048F25C3F7FE}"/>
              </a:ext>
            </a:extLst>
          </p:cNvPr>
          <p:cNvGrpSpPr/>
          <p:nvPr/>
        </p:nvGrpSpPr>
        <p:grpSpPr>
          <a:xfrm>
            <a:off x="9110618" y="9062821"/>
            <a:ext cx="1977071" cy="1468932"/>
            <a:chOff x="9110618" y="9062821"/>
            <a:chExt cx="1977071" cy="1468932"/>
          </a:xfrm>
        </p:grpSpPr>
        <p:sp>
          <p:nvSpPr>
            <p:cNvPr id="99" name="Abgerundetes Rechteck 96">
              <a:extLst>
                <a:ext uri="{FF2B5EF4-FFF2-40B4-BE49-F238E27FC236}">
                  <a16:creationId xmlns:a16="http://schemas.microsoft.com/office/drawing/2014/main" id="{FB5E322B-CA25-4BA0-84A7-4E281E432153}"/>
                </a:ext>
              </a:extLst>
            </p:cNvPr>
            <p:cNvSpPr/>
            <p:nvPr/>
          </p:nvSpPr>
          <p:spPr>
            <a:xfrm>
              <a:off x="9556649" y="953822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00" name="Rechteck 99">
              <a:extLst>
                <a:ext uri="{FF2B5EF4-FFF2-40B4-BE49-F238E27FC236}">
                  <a16:creationId xmlns:a16="http://schemas.microsoft.com/office/drawing/2014/main" id="{8943BA87-622F-4739-9B60-D70BA4B9C509}"/>
                </a:ext>
              </a:extLst>
            </p:cNvPr>
            <p:cNvSpPr/>
            <p:nvPr/>
          </p:nvSpPr>
          <p:spPr>
            <a:xfrm>
              <a:off x="9110618" y="906331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AF490180-B692-4507-8F04-ECBC56A03179}"/>
                </a:ext>
              </a:extLst>
            </p:cNvPr>
            <p:cNvSpPr txBox="1"/>
            <p:nvPr/>
          </p:nvSpPr>
          <p:spPr>
            <a:xfrm>
              <a:off x="9118434" y="906282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10096404" y="865972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35D1157-8D7F-4D8F-89C5-9C461CF70C8C}"/>
              </a:ext>
            </a:extLst>
          </p:cNvPr>
          <p:cNvCxnSpPr>
            <a:stCxn id="69" idx="2"/>
          </p:cNvCxnSpPr>
          <p:nvPr/>
        </p:nvCxnSpPr>
        <p:spPr>
          <a:xfrm>
            <a:off x="10685392" y="7938453"/>
            <a:ext cx="0" cy="7340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2407FD82-15B3-4A67-B3DE-2E13BFBC88C7}"/>
              </a:ext>
            </a:extLst>
          </p:cNvPr>
          <p:cNvCxnSpPr>
            <a:stCxn id="65" idx="2"/>
          </p:cNvCxnSpPr>
          <p:nvPr/>
        </p:nvCxnSpPr>
        <p:spPr>
          <a:xfrm>
            <a:off x="5187381" y="7950040"/>
            <a:ext cx="0" cy="6910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0000B94D-E373-4A57-BB2C-0A81B5EA39C5}"/>
              </a:ext>
            </a:extLst>
          </p:cNvPr>
          <p:cNvCxnSpPr>
            <a:cxnSpLocks/>
          </p:cNvCxnSpPr>
          <p:nvPr/>
        </p:nvCxnSpPr>
        <p:spPr>
          <a:xfrm>
            <a:off x="5110164" y="4811067"/>
            <a:ext cx="0" cy="325296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A83B706-E9AE-4394-9410-B4BADC62F904}"/>
              </a:ext>
            </a:extLst>
          </p:cNvPr>
          <p:cNvCxnSpPr>
            <a:cxnSpLocks/>
          </p:cNvCxnSpPr>
          <p:nvPr/>
        </p:nvCxnSpPr>
        <p:spPr>
          <a:xfrm>
            <a:off x="5110164" y="4817269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A8DB35AC-40B8-41E4-982A-D8EEB415DBC7}"/>
              </a:ext>
            </a:extLst>
          </p:cNvPr>
          <p:cNvCxnSpPr>
            <a:cxnSpLocks/>
          </p:cNvCxnSpPr>
          <p:nvPr/>
        </p:nvCxnSpPr>
        <p:spPr>
          <a:xfrm>
            <a:off x="9228639" y="4833938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8E8381CC-A30B-456E-B4C3-1EA7A469B91A}"/>
              </a:ext>
            </a:extLst>
          </p:cNvPr>
          <p:cNvCxnSpPr>
            <a:cxnSpLocks/>
          </p:cNvCxnSpPr>
          <p:nvPr/>
        </p:nvCxnSpPr>
        <p:spPr>
          <a:xfrm>
            <a:off x="10602795" y="4841081"/>
            <a:ext cx="0" cy="289289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073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connects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Agent Cluster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</a:t>
            </a:r>
            <a:r>
              <a:rPr lang="de-DE" sz="1700" dirty="0" err="1"/>
              <a:t>specifc</a:t>
            </a:r>
            <a:r>
              <a:rPr lang="de-DE" sz="1700" dirty="0"/>
              <a:t>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Standalone</a:t>
            </a:r>
            <a:r>
              <a:rPr lang="de-DE" sz="1700" b="1" dirty="0"/>
              <a:t> </a:t>
            </a: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individual </a:t>
            </a:r>
            <a:r>
              <a:rPr lang="de-DE" sz="1700" dirty="0" err="1"/>
              <a:t>application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Interface Server, Database Server, Controller Cluster, Agent Cluster, Standalone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</p:cNvCxnSpPr>
          <p:nvPr/>
        </p:nvCxnSpPr>
        <p:spPr>
          <a:xfrm>
            <a:off x="9228639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Interface Server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1795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4"/>
            <a:ext cx="3893954" cy="18287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Server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Primary Server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Server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8253279" y="569901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3844326" y="7162310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7187746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270628" y="7178273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</p:cNvCxnSpPr>
          <p:nvPr/>
        </p:nvCxnSpPr>
        <p:spPr>
          <a:xfrm>
            <a:off x="13226726" y="7197537"/>
            <a:ext cx="0" cy="4155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</p:cNvCxnSpPr>
          <p:nvPr/>
        </p:nvCxnSpPr>
        <p:spPr>
          <a:xfrm>
            <a:off x="10525470" y="7188103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Abgerundetes Rechteck 96">
            <a:extLst>
              <a:ext uri="{FF2B5EF4-FFF2-40B4-BE49-F238E27FC236}">
                <a16:creationId xmlns:a16="http://schemas.microsoft.com/office/drawing/2014/main" id="{DC3E616A-CAC6-48CD-B593-F6D1F5399C1C}"/>
              </a:ext>
            </a:extLst>
          </p:cNvPr>
          <p:cNvSpPr/>
          <p:nvPr/>
        </p:nvSpPr>
        <p:spPr>
          <a:xfrm>
            <a:off x="4679861" y="7974544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7A922DC1-09D6-4C81-9C1F-9B87754DD8CD}"/>
              </a:ext>
            </a:extLst>
          </p:cNvPr>
          <p:cNvSpPr/>
          <p:nvPr/>
        </p:nvSpPr>
        <p:spPr>
          <a:xfrm>
            <a:off x="3887258" y="7557734"/>
            <a:ext cx="4834523" cy="30159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9A512475-6F2C-465E-939E-674FEAAB05D6}"/>
              </a:ext>
            </a:extLst>
          </p:cNvPr>
          <p:cNvSpPr txBox="1"/>
          <p:nvPr/>
        </p:nvSpPr>
        <p:spPr>
          <a:xfrm>
            <a:off x="3883752" y="7557239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Application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Servers</a:t>
            </a:r>
          </a:p>
        </p:txBody>
      </p:sp>
      <p:sp>
        <p:nvSpPr>
          <p:cNvPr id="68" name="Abgerundetes Rechteck 120">
            <a:extLst>
              <a:ext uri="{FF2B5EF4-FFF2-40B4-BE49-F238E27FC236}">
                <a16:creationId xmlns:a16="http://schemas.microsoft.com/office/drawing/2014/main" id="{FE5A55E5-BCE6-4779-A15F-05E048670899}"/>
              </a:ext>
            </a:extLst>
          </p:cNvPr>
          <p:cNvSpPr/>
          <p:nvPr/>
        </p:nvSpPr>
        <p:spPr>
          <a:xfrm>
            <a:off x="4001215" y="953701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0" name="Abgerundetes Rechteck 120">
            <a:extLst>
              <a:ext uri="{FF2B5EF4-FFF2-40B4-BE49-F238E27FC236}">
                <a16:creationId xmlns:a16="http://schemas.microsoft.com/office/drawing/2014/main" id="{75B48C0F-ED87-4861-AC4E-FECE92940E9F}"/>
              </a:ext>
            </a:extLst>
          </p:cNvPr>
          <p:cNvSpPr/>
          <p:nvPr/>
        </p:nvSpPr>
        <p:spPr>
          <a:xfrm>
            <a:off x="4320370" y="979836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1" name="Abgerundetes Rechteck 120">
            <a:extLst>
              <a:ext uri="{FF2B5EF4-FFF2-40B4-BE49-F238E27FC236}">
                <a16:creationId xmlns:a16="http://schemas.microsoft.com/office/drawing/2014/main" id="{25025685-A0D4-404E-88C0-B5F2DD822191}"/>
              </a:ext>
            </a:extLst>
          </p:cNvPr>
          <p:cNvSpPr/>
          <p:nvPr/>
        </p:nvSpPr>
        <p:spPr>
          <a:xfrm>
            <a:off x="4639113" y="10049892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2" name="Abgerundetes Rechteck 96">
            <a:extLst>
              <a:ext uri="{FF2B5EF4-FFF2-40B4-BE49-F238E27FC236}">
                <a16:creationId xmlns:a16="http://schemas.microsoft.com/office/drawing/2014/main" id="{DA880CC0-C33E-435F-A321-345401339555}"/>
              </a:ext>
            </a:extLst>
          </p:cNvPr>
          <p:cNvSpPr/>
          <p:nvPr/>
        </p:nvSpPr>
        <p:spPr>
          <a:xfrm>
            <a:off x="6633703" y="7965312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74" name="Abgerundetes Rechteck 120">
            <a:extLst>
              <a:ext uri="{FF2B5EF4-FFF2-40B4-BE49-F238E27FC236}">
                <a16:creationId xmlns:a16="http://schemas.microsoft.com/office/drawing/2014/main" id="{0D23C44C-88F1-4EC9-89EE-CB821CF64E6D}"/>
              </a:ext>
            </a:extLst>
          </p:cNvPr>
          <p:cNvSpPr/>
          <p:nvPr/>
        </p:nvSpPr>
        <p:spPr>
          <a:xfrm>
            <a:off x="6872943" y="95164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83" name="Abgerundetes Rechteck 120">
            <a:extLst>
              <a:ext uri="{FF2B5EF4-FFF2-40B4-BE49-F238E27FC236}">
                <a16:creationId xmlns:a16="http://schemas.microsoft.com/office/drawing/2014/main" id="{2BDAC209-9714-49C2-8E26-CD518430118B}"/>
              </a:ext>
            </a:extLst>
          </p:cNvPr>
          <p:cNvSpPr/>
          <p:nvPr/>
        </p:nvSpPr>
        <p:spPr>
          <a:xfrm>
            <a:off x="6288227" y="1005422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6E716CA9-08D8-401E-98D8-4EAED821749B}"/>
              </a:ext>
            </a:extLst>
          </p:cNvPr>
          <p:cNvSpPr/>
          <p:nvPr/>
        </p:nvSpPr>
        <p:spPr>
          <a:xfrm>
            <a:off x="7454965" y="1004929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6D6A9AE6-4638-4887-A2D2-95DDCED7DC54}"/>
              </a:ext>
            </a:extLst>
          </p:cNvPr>
          <p:cNvCxnSpPr>
            <a:cxnSpLocks/>
            <a:stCxn id="74" idx="3"/>
            <a:endCxn id="97" idx="0"/>
          </p:cNvCxnSpPr>
          <p:nvPr/>
        </p:nvCxnSpPr>
        <p:spPr>
          <a:xfrm>
            <a:off x="7792255" y="9710065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>
            <a:extLst>
              <a:ext uri="{FF2B5EF4-FFF2-40B4-BE49-F238E27FC236}">
                <a16:creationId xmlns:a16="http://schemas.microsoft.com/office/drawing/2014/main" id="{539E3382-12FA-41D1-A4F0-6738084D5450}"/>
              </a:ext>
            </a:extLst>
          </p:cNvPr>
          <p:cNvCxnSpPr>
            <a:cxnSpLocks/>
            <a:stCxn id="97" idx="1"/>
            <a:endCxn id="83" idx="3"/>
          </p:cNvCxnSpPr>
          <p:nvPr/>
        </p:nvCxnSpPr>
        <p:spPr>
          <a:xfrm flipH="1">
            <a:off x="7207539" y="10242868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winkelte Verbindung 38">
            <a:extLst>
              <a:ext uri="{FF2B5EF4-FFF2-40B4-BE49-F238E27FC236}">
                <a16:creationId xmlns:a16="http://schemas.microsoft.com/office/drawing/2014/main" id="{51DE2903-8E67-48F3-B9AD-D127F66282CA}"/>
              </a:ext>
            </a:extLst>
          </p:cNvPr>
          <p:cNvCxnSpPr>
            <a:cxnSpLocks/>
            <a:stCxn id="74" idx="1"/>
            <a:endCxn id="83" idx="0"/>
          </p:cNvCxnSpPr>
          <p:nvPr/>
        </p:nvCxnSpPr>
        <p:spPr>
          <a:xfrm rot="10800000" flipV="1">
            <a:off x="6747883" y="9710064"/>
            <a:ext cx="125060" cy="34416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4234308-34CA-4EA3-B319-68E30D25C7C9}"/>
              </a:ext>
            </a:extLst>
          </p:cNvPr>
          <p:cNvGrpSpPr/>
          <p:nvPr/>
        </p:nvGrpSpPr>
        <p:grpSpPr>
          <a:xfrm>
            <a:off x="9548774" y="7601522"/>
            <a:ext cx="1977071" cy="1468932"/>
            <a:chOff x="11282966" y="9053703"/>
            <a:chExt cx="1977071" cy="1468932"/>
          </a:xfrm>
        </p:grpSpPr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11" name="Abgerundetes Rechteck 96">
              <a:extLst>
                <a:ext uri="{FF2B5EF4-FFF2-40B4-BE49-F238E27FC236}">
                  <a16:creationId xmlns:a16="http://schemas.microsoft.com/office/drawing/2014/main" id="{9F5CE830-EF7E-4AAE-9E2D-2873248E0139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D54A1E97-3F2E-4BAB-98B4-8EB12002D6CB}"/>
              </a:ext>
            </a:extLst>
          </p:cNvPr>
          <p:cNvGrpSpPr/>
          <p:nvPr/>
        </p:nvGrpSpPr>
        <p:grpSpPr>
          <a:xfrm>
            <a:off x="12259074" y="7624433"/>
            <a:ext cx="1977071" cy="1468932"/>
            <a:chOff x="11282966" y="9053703"/>
            <a:chExt cx="1977071" cy="1468932"/>
          </a:xfrm>
        </p:grpSpPr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B69FEFB6-69E7-423D-B728-AE7DF18A323F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285CC479-7813-44B3-8BF2-6086BD82487A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15" name="Abgerundetes Rechteck 96">
              <a:extLst>
                <a:ext uri="{FF2B5EF4-FFF2-40B4-BE49-F238E27FC236}">
                  <a16:creationId xmlns:a16="http://schemas.microsoft.com/office/drawing/2014/main" id="{CDFA89D9-552F-474B-9C62-BA451F2FD8ED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cxnSp>
        <p:nvCxnSpPr>
          <p:cNvPr id="117" name="Gewinkelte Verbindung 38">
            <a:extLst>
              <a:ext uri="{FF2B5EF4-FFF2-40B4-BE49-F238E27FC236}">
                <a16:creationId xmlns:a16="http://schemas.microsoft.com/office/drawing/2014/main" id="{8A4E8761-8AB2-45CF-AC13-ACF1E39A5D44}"/>
              </a:ext>
            </a:extLst>
          </p:cNvPr>
          <p:cNvCxnSpPr>
            <a:cxnSpLocks/>
            <a:stCxn id="60" idx="2"/>
            <a:endCxn id="74" idx="0"/>
          </p:cNvCxnSpPr>
          <p:nvPr/>
        </p:nvCxnSpPr>
        <p:spPr>
          <a:xfrm rot="16200000" flipH="1">
            <a:off x="5913312" y="8097200"/>
            <a:ext cx="874539" cy="196403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Gewinkelte Verbindung 38">
            <a:extLst>
              <a:ext uri="{FF2B5EF4-FFF2-40B4-BE49-F238E27FC236}">
                <a16:creationId xmlns:a16="http://schemas.microsoft.com/office/drawing/2014/main" id="{A3F673DB-554A-466B-B376-9CD6B8191B12}"/>
              </a:ext>
            </a:extLst>
          </p:cNvPr>
          <p:cNvCxnSpPr>
            <a:cxnSpLocks/>
            <a:stCxn id="60" idx="1"/>
            <a:endCxn id="68" idx="0"/>
          </p:cNvCxnSpPr>
          <p:nvPr/>
        </p:nvCxnSpPr>
        <p:spPr>
          <a:xfrm rot="10800000" flipV="1">
            <a:off x="4460871" y="8308246"/>
            <a:ext cx="218990" cy="122876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FCD8E2E-A3F2-4D9D-AAB6-81554902583E}"/>
              </a:ext>
            </a:extLst>
          </p:cNvPr>
          <p:cNvCxnSpPr>
            <a:cxnSpLocks/>
            <a:stCxn id="60" idx="3"/>
            <a:endCxn id="72" idx="1"/>
          </p:cNvCxnSpPr>
          <p:nvPr/>
        </p:nvCxnSpPr>
        <p:spPr>
          <a:xfrm flipV="1">
            <a:off x="6057264" y="8299015"/>
            <a:ext cx="576439" cy="92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345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13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Basic System Architecture</a:t>
            </a:r>
          </a:p>
          <a:p>
            <a:pPr lvl="1"/>
            <a:r>
              <a:rPr lang="de-CH" sz="1800" dirty="0"/>
              <a:t>Components and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Setup Scenarios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Web Service</a:t>
            </a:r>
          </a:p>
          <a:p>
            <a:r>
              <a:rPr lang="de-DE" sz="1700" dirty="0"/>
              <a:t>JOC Cockpit Services </a:t>
            </a:r>
            <a:r>
              <a:rPr lang="de-DE" sz="1700" dirty="0" err="1"/>
              <a:t>make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The Controller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orchestrate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Connections</a:t>
            </a:r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</a:t>
            </a:r>
            <a:r>
              <a:rPr lang="de-DE" sz="1700" dirty="0" err="1"/>
              <a:t>components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scope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Basic 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Primary JOC Cockpit Server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6"/>
            <a:ext cx="4198675" cy="1468932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412096" y="5205808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Server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 Server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56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Primary Controller Server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liennummernplatzhalter 5">
            <a:extLst>
              <a:ext uri="{FF2B5EF4-FFF2-40B4-BE49-F238E27FC236}">
                <a16:creationId xmlns:a16="http://schemas.microsoft.com/office/drawing/2014/main" id="{4BBB2947-7EDE-42E0-846B-D970308A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18A9D19-8D45-4E83-B381-503D0EA00538}"/>
              </a:ext>
            </a:extLst>
          </p:cNvPr>
          <p:cNvGrpSpPr/>
          <p:nvPr/>
        </p:nvGrpSpPr>
        <p:grpSpPr>
          <a:xfrm>
            <a:off x="12112036" y="8077164"/>
            <a:ext cx="1971570" cy="1503104"/>
            <a:chOff x="12112036" y="8077164"/>
            <a:chExt cx="1971570" cy="1503104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077164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679626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438110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5072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21761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</a:t>
            </a:r>
            <a:r>
              <a:rPr lang="de-DE" sz="1700" dirty="0" err="1"/>
              <a:t>user</a:t>
            </a:r>
            <a:r>
              <a:rPr lang="de-DE" sz="1700" dirty="0"/>
              <a:t> interface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subject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and </a:t>
            </a:r>
            <a:r>
              <a:rPr lang="de-DE" sz="1700" dirty="0" err="1"/>
              <a:t>autho-rization</a:t>
            </a:r>
            <a:r>
              <a:rPr lang="de-DE" sz="1700" dirty="0"/>
              <a:t> –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an LDAP Directory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Interfaces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PowerShell Command Line Interface and External </a:t>
            </a:r>
            <a:r>
              <a:rPr lang="de-DE" sz="1700" dirty="0" err="1"/>
              <a:t>Applications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same Web Service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individual </a:t>
            </a:r>
            <a:r>
              <a:rPr lang="de-DE" sz="1700" dirty="0" err="1"/>
              <a:t>permissions</a:t>
            </a:r>
            <a:r>
              <a:rPr lang="de-DE" sz="1700" dirty="0"/>
              <a:t> on </a:t>
            </a:r>
            <a:r>
              <a:rPr lang="de-DE" sz="1700" dirty="0" err="1"/>
              <a:t>operations</a:t>
            </a:r>
            <a:r>
              <a:rPr lang="de-DE" sz="1700" dirty="0"/>
              <a:t> </a:t>
            </a:r>
            <a:r>
              <a:rPr lang="de-DE" sz="1700" dirty="0" err="1"/>
              <a:t>grouped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roles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/ 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Controller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</a:t>
            </a:r>
            <a:r>
              <a:rPr lang="de-DE" sz="1700" dirty="0"/>
              <a:t> and 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Components and Connections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Components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14166348" y="4562802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9" name="Abgerundetes Rechteck 98"/>
          <p:cNvSpPr/>
          <p:nvPr/>
        </p:nvSpPr>
        <p:spPr>
          <a:xfrm>
            <a:off x="9159479" y="690470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45885" y="690470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60736" y="690470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19" name="Textfeld 41"/>
          <p:cNvSpPr txBox="1"/>
          <p:nvPr/>
        </p:nvSpPr>
        <p:spPr>
          <a:xfrm>
            <a:off x="11477253" y="4836235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 Access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452156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Web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10128308" y="3358464"/>
            <a:ext cx="1" cy="116310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636358" y="4841609"/>
            <a:ext cx="31836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Authentication and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Authorization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4085240" y="457692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357001" y="5163274"/>
            <a:ext cx="3569132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17" name="Gewinkelte Verbindung 116"/>
          <p:cNvCxnSpPr>
            <a:cxnSpLocks/>
            <a:stCxn id="113" idx="2"/>
            <a:endCxn id="12" idx="7"/>
          </p:cNvCxnSpPr>
          <p:nvPr/>
        </p:nvCxnSpPr>
        <p:spPr>
          <a:xfrm rot="10800000" flipV="1">
            <a:off x="10978375" y="3860380"/>
            <a:ext cx="1849430" cy="84913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944886" y="9057555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8072795" y="9059831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897566" y="9057027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8670" y="2912133"/>
            <a:ext cx="12700" cy="7985149"/>
          </a:xfrm>
          <a:prstGeom prst="bentConnector3">
            <a:avLst>
              <a:gd name="adj1" fmla="val 3057142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>
            <a:off x="10128309" y="5804982"/>
            <a:ext cx="6530" cy="109972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26959" y="355526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Programming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7" name="Ellipse 46"/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cxnSp>
        <p:nvCxnSpPr>
          <p:cNvPr id="48" name="Gewinkelte Verbindung 47"/>
          <p:cNvCxnSpPr>
            <a:cxnSpLocks/>
            <a:stCxn id="47" idx="6"/>
            <a:endCxn id="12" idx="1"/>
          </p:cNvCxnSpPr>
          <p:nvPr/>
        </p:nvCxnSpPr>
        <p:spPr>
          <a:xfrm>
            <a:off x="7727646" y="3860380"/>
            <a:ext cx="1550596" cy="84913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42950" y="3567819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Scripting Interface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08D59408-9435-44C8-9F85-34FF23B40987}"/>
              </a:ext>
            </a:extLst>
          </p:cNvPr>
          <p:cNvCxnSpPr>
            <a:stCxn id="12" idx="6"/>
            <a:endCxn id="98" idx="2"/>
          </p:cNvCxnSpPr>
          <p:nvPr/>
        </p:nvCxnSpPr>
        <p:spPr>
          <a:xfrm flipV="1">
            <a:off x="11330484" y="5149602"/>
            <a:ext cx="2835864" cy="136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15203812-7778-4112-94F1-22C5F6DD9844}"/>
              </a:ext>
            </a:extLst>
          </p:cNvPr>
          <p:cNvCxnSpPr/>
          <p:nvPr/>
        </p:nvCxnSpPr>
        <p:spPr>
          <a:xfrm>
            <a:off x="3774106" y="8500785"/>
            <a:ext cx="11342885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F4F3B426-2E39-42FA-B8F3-80BAFCE50890}"/>
              </a:ext>
            </a:extLst>
          </p:cNvPr>
          <p:cNvCxnSpPr>
            <a:stCxn id="101" idx="2"/>
          </p:cNvCxnSpPr>
          <p:nvPr/>
        </p:nvCxnSpPr>
        <p:spPr>
          <a:xfrm>
            <a:off x="6036096" y="7956267"/>
            <a:ext cx="6349" cy="56615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96410D00-6D81-47F9-B9EF-236351CC3667}"/>
              </a:ext>
            </a:extLst>
          </p:cNvPr>
          <p:cNvCxnSpPr>
            <a:stCxn id="99" idx="2"/>
          </p:cNvCxnSpPr>
          <p:nvPr/>
        </p:nvCxnSpPr>
        <p:spPr>
          <a:xfrm>
            <a:off x="10134839" y="7956267"/>
            <a:ext cx="0" cy="5646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F895AEF2-8643-4C84-9A57-F5C285DDD345}"/>
              </a:ext>
            </a:extLst>
          </p:cNvPr>
          <p:cNvCxnSpPr>
            <a:stCxn id="100" idx="2"/>
          </p:cNvCxnSpPr>
          <p:nvPr/>
        </p:nvCxnSpPr>
        <p:spPr>
          <a:xfrm>
            <a:off x="14021245" y="7956267"/>
            <a:ext cx="6350" cy="54451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BAB0FF7A-72E3-41EE-AF20-5C4B96FF4074}"/>
              </a:ext>
            </a:extLst>
          </p:cNvPr>
          <p:cNvCxnSpPr>
            <a:cxnSpLocks/>
            <a:endCxn id="94" idx="0"/>
          </p:cNvCxnSpPr>
          <p:nvPr/>
        </p:nvCxnSpPr>
        <p:spPr>
          <a:xfrm flipH="1">
            <a:off x="4644786" y="8500785"/>
            <a:ext cx="11004" cy="5562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0592F4AD-8B9B-4AF5-9BCC-231BEBE3626D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8820015" y="8500785"/>
            <a:ext cx="0" cy="5590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A6F25D8C-EE79-4880-898F-317786D2E0FA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12692106" y="8500785"/>
            <a:ext cx="0" cy="55677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98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</a:t>
            </a:r>
            <a:r>
              <a:rPr lang="de-DE" sz="1700" b="1" dirty="0" err="1"/>
              <a:t>user</a:t>
            </a:r>
            <a:r>
              <a:rPr lang="de-DE" sz="1700" b="1" dirty="0"/>
              <a:t> </a:t>
            </a:r>
            <a:r>
              <a:rPr lang="de-DE" sz="1700" b="1" dirty="0" err="1"/>
              <a:t>access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have</a:t>
            </a:r>
            <a:r>
              <a:rPr lang="de-DE" sz="1700" dirty="0"/>
              <a:t> limited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Connections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are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configured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LDAP </a:t>
            </a:r>
            <a:r>
              <a:rPr lang="de-DE" sz="1700" dirty="0" err="1"/>
              <a:t>over</a:t>
            </a:r>
            <a:r>
              <a:rPr lang="de-DE" sz="1700" dirty="0"/>
              <a:t> TLS </a:t>
            </a:r>
            <a:r>
              <a:rPr lang="de-DE" sz="1700" dirty="0" err="1"/>
              <a:t>or</a:t>
            </a:r>
            <a:r>
              <a:rPr lang="de-DE" sz="1700" dirty="0"/>
              <a:t> 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 err="1"/>
              <a:t>user</a:t>
            </a:r>
            <a:r>
              <a:rPr lang="de-DE" sz="1700" b="1" dirty="0"/>
              <a:t> </a:t>
            </a:r>
            <a:r>
              <a:rPr lang="de-DE" sz="1700" b="1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direct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452265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64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6753497" y="4862193"/>
            <a:ext cx="219697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 TLS/SSL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2" name="Gerade Verbindung mit Pfeil 101"/>
          <p:cNvCxnSpPr>
            <a:cxnSpLocks/>
            <a:stCxn id="12" idx="2"/>
            <a:endCxn id="106" idx="4"/>
          </p:cNvCxnSpPr>
          <p:nvPr/>
        </p:nvCxnSpPr>
        <p:spPr>
          <a:xfrm flipH="1" flipV="1">
            <a:off x="5357001" y="5163274"/>
            <a:ext cx="3569132" cy="108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Gewinkelte Verbindung 116"/>
          <p:cNvCxnSpPr>
            <a:cxnSpLocks/>
            <a:stCxn id="109" idx="2"/>
            <a:endCxn id="12" idx="7"/>
          </p:cNvCxnSpPr>
          <p:nvPr/>
        </p:nvCxnSpPr>
        <p:spPr>
          <a:xfrm rot="10800000" flipV="1">
            <a:off x="10978375" y="3860380"/>
            <a:ext cx="1849430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902189"/>
            <a:ext cx="12700" cy="7985149"/>
          </a:xfrm>
          <a:prstGeom prst="bentConnector3">
            <a:avLst>
              <a:gd name="adj1" fmla="val 2107126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06066"/>
            <a:ext cx="1" cy="108869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952571" y="3534653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  <a:endCxn id="12" idx="1"/>
          </p:cNvCxnSpPr>
          <p:nvPr/>
        </p:nvCxnSpPr>
        <p:spPr>
          <a:xfrm>
            <a:off x="7727646" y="3860380"/>
            <a:ext cx="1550596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55" name="Textfeld 41"/>
          <p:cNvSpPr txBox="1"/>
          <p:nvPr/>
        </p:nvSpPr>
        <p:spPr>
          <a:xfrm>
            <a:off x="6168678" y="823444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345333" y="484260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12" idx="6"/>
            <a:endCxn id="104" idx="2"/>
          </p:cNvCxnSpPr>
          <p:nvPr/>
        </p:nvCxnSpPr>
        <p:spPr>
          <a:xfrm flipV="1">
            <a:off x="11330484" y="5149602"/>
            <a:ext cx="2835864" cy="14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1944886" y="907061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907288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3897566" y="907008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DCF50558-8575-4EC7-A1C4-07F02B30F076}"/>
              </a:ext>
            </a:extLst>
          </p:cNvPr>
          <p:cNvCxnSpPr>
            <a:cxnSpLocks/>
          </p:cNvCxnSpPr>
          <p:nvPr/>
        </p:nvCxnSpPr>
        <p:spPr>
          <a:xfrm flipV="1">
            <a:off x="3774106" y="8499653"/>
            <a:ext cx="11642107" cy="1419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FF70D282-8D7D-41E5-BAA0-DCB8861C7A1F}"/>
              </a:ext>
            </a:extLst>
          </p:cNvPr>
          <p:cNvCxnSpPr>
            <a:cxnSpLocks/>
            <a:stCxn id="101" idx="2"/>
          </p:cNvCxnSpPr>
          <p:nvPr/>
        </p:nvCxnSpPr>
        <p:spPr>
          <a:xfrm>
            <a:off x="6029565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875693D0-F9DF-4B2D-9D09-FED3155D4865}"/>
              </a:ext>
            </a:extLst>
          </p:cNvPr>
          <p:cNvCxnSpPr>
            <a:cxnSpLocks/>
            <a:stCxn id="99" idx="2"/>
          </p:cNvCxnSpPr>
          <p:nvPr/>
        </p:nvCxnSpPr>
        <p:spPr>
          <a:xfrm>
            <a:off x="10128308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6A024028-560F-4944-8343-A9902403AC04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14014714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endCxn id="76" idx="0"/>
          </p:cNvCxnSpPr>
          <p:nvPr/>
        </p:nvCxnSpPr>
        <p:spPr>
          <a:xfrm flipH="1">
            <a:off x="4644786" y="8513843"/>
            <a:ext cx="11004" cy="5562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endCxn id="72" idx="0"/>
          </p:cNvCxnSpPr>
          <p:nvPr/>
        </p:nvCxnSpPr>
        <p:spPr>
          <a:xfrm>
            <a:off x="8820015" y="8513843"/>
            <a:ext cx="0" cy="5590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endCxn id="67" idx="0"/>
          </p:cNvCxnSpPr>
          <p:nvPr/>
        </p:nvCxnSpPr>
        <p:spPr>
          <a:xfrm>
            <a:off x="12692106" y="8513843"/>
            <a:ext cx="0" cy="55677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4166348" y="4562802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6" name="Zylinder 105">
            <a:extLst>
              <a:ext uri="{FF2B5EF4-FFF2-40B4-BE49-F238E27FC236}">
                <a16:creationId xmlns:a16="http://schemas.microsoft.com/office/drawing/2014/main" id="{5AB98877-CE6D-4057-86AE-F33CE8F4EEF4}"/>
              </a:ext>
            </a:extLst>
          </p:cNvPr>
          <p:cNvSpPr/>
          <p:nvPr/>
        </p:nvSpPr>
        <p:spPr>
          <a:xfrm>
            <a:off x="4085240" y="457692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10253253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4133128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</p:spTree>
    <p:extLst>
      <p:ext uri="{BB962C8B-B14F-4D97-AF65-F5344CB8AC3E}">
        <p14:creationId xmlns:p14="http://schemas.microsoft.com/office/powerpoint/2010/main" val="3038890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336628" y="2400300"/>
            <a:ext cx="2736894" cy="8001000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JOC Cockpit and REST Web Service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r>
              <a:rPr lang="de-DE" b="1" dirty="0"/>
              <a:t>Controller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JOC Cockpit Web Service </a:t>
            </a:r>
            <a:r>
              <a:rPr lang="de-DE" dirty="0" err="1"/>
              <a:t>uses</a:t>
            </a:r>
            <a:r>
              <a:rPr lang="de-DE" dirty="0"/>
              <a:t> a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Workflows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Workflows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Agent</a:t>
            </a:r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Solaris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Docker Image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6092413" y="388896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79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supported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DBMS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including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Oracle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SQL Server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MariaDB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/MySQL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PostgreSQL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1400" dirty="0">
                <a:solidFill>
                  <a:srgbClr val="696969"/>
                </a:solidFill>
              </a:rPr>
              <a:t>H2 (</a:t>
            </a:r>
            <a:r>
              <a:rPr lang="de-DE" altLang="de-DE" sz="1400" dirty="0" err="1">
                <a:solidFill>
                  <a:srgbClr val="696969"/>
                </a:solidFill>
              </a:rPr>
              <a:t>embedded</a:t>
            </a:r>
            <a:r>
              <a:rPr lang="de-DE" altLang="de-DE" sz="1400" dirty="0">
                <a:solidFill>
                  <a:srgbClr val="696969"/>
                </a:solidFill>
              </a:rPr>
              <a:t>)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AIX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Mac OS</a:t>
            </a:r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Raspberry Pi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Docker Image</a:t>
            </a:r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any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that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a Java Virtual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Machine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HP-UX</a:t>
            </a: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...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any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platform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Docker Image</a:t>
            </a:r>
          </a:p>
        </p:txBody>
      </p: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Verbinder: gewinkelt 7">
            <a:extLst>
              <a:ext uri="{FF2B5EF4-FFF2-40B4-BE49-F238E27FC236}">
                <a16:creationId xmlns:a16="http://schemas.microsoft.com/office/drawing/2014/main" id="{90D3984B-816C-42F6-B96D-A0DF932EDDFF}"/>
              </a:ext>
            </a:extLst>
          </p:cNvPr>
          <p:cNvCxnSpPr>
            <a:cxnSpLocks/>
          </p:cNvCxnSpPr>
          <p:nvPr/>
        </p:nvCxnSpPr>
        <p:spPr>
          <a:xfrm rot="5400000">
            <a:off x="6349528" y="3781767"/>
            <a:ext cx="1491096" cy="1116129"/>
          </a:xfrm>
          <a:prstGeom prst="bentConnector3">
            <a:avLst>
              <a:gd name="adj1" fmla="val 39779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6C7726B-EC83-498D-8975-D90638430C3C}"/>
              </a:ext>
            </a:extLst>
          </p:cNvPr>
          <p:cNvCxnSpPr>
            <a:stCxn id="63" idx="2"/>
          </p:cNvCxnSpPr>
          <p:nvPr/>
        </p:nvCxnSpPr>
        <p:spPr>
          <a:xfrm>
            <a:off x="12198470" y="3606188"/>
            <a:ext cx="0" cy="580046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8785DF6-C84E-42F7-81B5-853E76C705E6}"/>
              </a:ext>
            </a:extLst>
          </p:cNvPr>
          <p:cNvCxnSpPr>
            <a:endCxn id="25" idx="0"/>
          </p:cNvCxnSpPr>
          <p:nvPr/>
        </p:nvCxnSpPr>
        <p:spPr>
          <a:xfrm flipH="1">
            <a:off x="11049956" y="4186234"/>
            <a:ext cx="7419" cy="9110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16266A07-3D91-4E66-B4C0-F74B50C8B5FE}"/>
              </a:ext>
            </a:extLst>
          </p:cNvPr>
          <p:cNvSpPr txBox="1"/>
          <p:nvPr/>
        </p:nvSpPr>
        <p:spPr>
          <a:xfrm>
            <a:off x="12161357" y="3856001"/>
            <a:ext cx="16080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Database</a:t>
            </a:r>
          </a:p>
        </p:txBody>
      </p:sp>
      <p:sp>
        <p:nvSpPr>
          <p:cNvPr id="2" name="Abgerundetes Rechteck 61">
            <a:extLst>
              <a:ext uri="{FF2B5EF4-FFF2-40B4-BE49-F238E27FC236}">
                <a16:creationId xmlns:a16="http://schemas.microsoft.com/office/drawing/2014/main" id="{2AB8F53F-6A69-E02A-6250-2D26ED74A809}"/>
              </a:ext>
            </a:extLst>
          </p:cNvPr>
          <p:cNvSpPr/>
          <p:nvPr/>
        </p:nvSpPr>
        <p:spPr>
          <a:xfrm>
            <a:off x="8955656" y="25311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10" name="Abgerundetes Rechteck 57">
            <a:extLst>
              <a:ext uri="{FF2B5EF4-FFF2-40B4-BE49-F238E27FC236}">
                <a16:creationId xmlns:a16="http://schemas.microsoft.com/office/drawing/2014/main" id="{9D9066B8-3C36-7605-841A-32E2B2FC335B}"/>
              </a:ext>
            </a:extLst>
          </p:cNvPr>
          <p:cNvSpPr/>
          <p:nvPr/>
        </p:nvSpPr>
        <p:spPr>
          <a:xfrm>
            <a:off x="7792462" y="50714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BB2FC05F-3C9C-D86A-7D2E-53CDCBA84E0E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767822" y="4186234"/>
            <a:ext cx="0" cy="885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4C85E7C-203B-91C8-25D8-83D1D4C60D68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8763755" y="6122980"/>
            <a:ext cx="4067" cy="879303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15724D0-AA1A-19D5-510E-D679135757E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9931016" y="3582703"/>
            <a:ext cx="0" cy="614035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Foliennummernplatzhalter 5">
            <a:extLst>
              <a:ext uri="{FF2B5EF4-FFF2-40B4-BE49-F238E27FC236}">
                <a16:creationId xmlns:a16="http://schemas.microsoft.com/office/drawing/2014/main" id="{A6752017-D131-6B26-F66D-A936CC156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Basic System Architecture</a:t>
            </a:r>
          </a:p>
          <a:p>
            <a:pPr lvl="1"/>
            <a:r>
              <a:rPr lang="de-CH" sz="1800" dirty="0"/>
              <a:t>Components and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Setup Scenarios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7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88699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information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Standalone Server for User Interface, Controller and Database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</a:t>
            </a:r>
            <a:r>
              <a:rPr lang="de-DE" dirty="0" err="1"/>
              <a:t>Standalone</a:t>
            </a:r>
            <a:r>
              <a:rPr lang="de-DE" dirty="0"/>
              <a:t> Server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Standalone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cxnSp>
        <p:nvCxnSpPr>
          <p:cNvPr id="105" name="Gewinkelte Verbindung 104"/>
          <p:cNvCxnSpPr>
            <a:cxnSpLocks/>
            <a:endCxn id="118" idx="1"/>
          </p:cNvCxnSpPr>
          <p:nvPr/>
        </p:nvCxnSpPr>
        <p:spPr>
          <a:xfrm flipV="1">
            <a:off x="11312434" y="3191174"/>
            <a:ext cx="1258033" cy="355902"/>
          </a:xfrm>
          <a:prstGeom prst="bentConnector3">
            <a:avLst>
              <a:gd name="adj1" fmla="val 7044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48568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66804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0"/>
            <a:ext cx="7950380" cy="3971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</a:t>
            </a: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Standalone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cxnSpLocks/>
            <a:stCxn id="99" idx="3"/>
            <a:endCxn id="122" idx="1"/>
          </p:cNvCxnSpPr>
          <p:nvPr/>
        </p:nvCxnSpPr>
        <p:spPr>
          <a:xfrm>
            <a:off x="11233567" y="3547075"/>
            <a:ext cx="1344238" cy="2132014"/>
          </a:xfrm>
          <a:prstGeom prst="bentConnector3">
            <a:avLst>
              <a:gd name="adj1" fmla="val 71257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using</a:t>
            </a:r>
            <a:r>
              <a:rPr lang="de-DE" sz="1700" dirty="0"/>
              <a:t> a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Controllers </a:t>
            </a:r>
            <a:r>
              <a:rPr lang="de-DE" sz="1700" dirty="0" err="1"/>
              <a:t>act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synchronize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journal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Control-</a:t>
            </a:r>
            <a:r>
              <a:rPr lang="de-DE" sz="1700" dirty="0" err="1"/>
              <a:t>ler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Standalone Interface Server,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3" y="2457451"/>
            <a:ext cx="7260654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11074121-1561-4E2C-AAF1-9F448B1C3F92}"/>
              </a:ext>
            </a:extLst>
          </p:cNvPr>
          <p:cNvGrpSpPr/>
          <p:nvPr/>
        </p:nvGrpSpPr>
        <p:grpSpPr>
          <a:xfrm>
            <a:off x="6684568" y="8129781"/>
            <a:ext cx="1977829" cy="1468932"/>
            <a:chOff x="6684568" y="8129781"/>
            <a:chExt cx="1977829" cy="1468932"/>
          </a:xfrm>
        </p:grpSpPr>
        <p:sp>
          <p:nvSpPr>
            <p:cNvPr id="97" name="Abgerundetes Rechteck 96"/>
            <p:cNvSpPr/>
            <p:nvPr/>
          </p:nvSpPr>
          <p:spPr>
            <a:xfrm>
              <a:off x="713135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18" name="Rechteck 117"/>
            <p:cNvSpPr/>
            <p:nvPr/>
          </p:nvSpPr>
          <p:spPr>
            <a:xfrm>
              <a:off x="668532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9" name="Textfeld 118"/>
            <p:cNvSpPr txBox="1"/>
            <p:nvPr/>
          </p:nvSpPr>
          <p:spPr>
            <a:xfrm>
              <a:off x="668456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FDEA085F-4795-49D2-9369-920ED46DFEB5}"/>
              </a:ext>
            </a:extLst>
          </p:cNvPr>
          <p:cNvGrpSpPr/>
          <p:nvPr/>
        </p:nvGrpSpPr>
        <p:grpSpPr>
          <a:xfrm>
            <a:off x="4230848" y="8105916"/>
            <a:ext cx="1977071" cy="1468932"/>
            <a:chOff x="4230848" y="8105916"/>
            <a:chExt cx="1977071" cy="1468932"/>
          </a:xfrm>
        </p:grpSpPr>
        <p:sp>
          <p:nvSpPr>
            <p:cNvPr id="121" name="Abgerundetes Rechteck 120"/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22" name="Rechteck 121"/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23" name="Textfeld 122"/>
            <p:cNvSpPr txBox="1"/>
            <p:nvPr/>
          </p:nvSpPr>
          <p:spPr>
            <a:xfrm>
              <a:off x="4235813" y="8105916"/>
              <a:ext cx="1704729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7521A293-E882-4661-A7A6-F10D6A66F373}"/>
              </a:ext>
            </a:extLst>
          </p:cNvPr>
          <p:cNvGrpSpPr/>
          <p:nvPr/>
        </p:nvGrpSpPr>
        <p:grpSpPr>
          <a:xfrm>
            <a:off x="11703039" y="2458046"/>
            <a:ext cx="2439681" cy="2169482"/>
            <a:chOff x="11703039" y="2458046"/>
            <a:chExt cx="2439681" cy="2169482"/>
          </a:xfrm>
        </p:grpSpPr>
        <p:sp>
          <p:nvSpPr>
            <p:cNvPr id="103" name="Zylinder 102"/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Server</a:t>
              </a:r>
            </a:p>
          </p:txBody>
        </p:sp>
      </p:grpSp>
      <p:sp>
        <p:nvSpPr>
          <p:cNvPr id="30" name="Rechteck 29"/>
          <p:cNvSpPr/>
          <p:nvPr/>
        </p:nvSpPr>
        <p:spPr>
          <a:xfrm>
            <a:off x="4229005" y="5136364"/>
            <a:ext cx="2855440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81365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355245" y="5136364"/>
            <a:ext cx="2774717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369229" y="5136364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767243" y="5679088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  <a:endCxn id="35" idx="0"/>
          </p:cNvCxnSpPr>
          <p:nvPr/>
        </p:nvCxnSpPr>
        <p:spPr>
          <a:xfrm rot="16200000" flipH="1">
            <a:off x="8592812" y="3979579"/>
            <a:ext cx="1135533" cy="1178036"/>
          </a:xfrm>
          <a:prstGeom prst="bentConnector3">
            <a:avLst>
              <a:gd name="adj1" fmla="val 75165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7C147899-D7B0-4A6D-B809-EA554FBE2590}"/>
              </a:ext>
            </a:extLst>
          </p:cNvPr>
          <p:cNvCxnSpPr>
            <a:cxnSpLocks/>
            <a:stCxn id="12" idx="6"/>
            <a:endCxn id="26" idx="1"/>
          </p:cNvCxnSpPr>
          <p:nvPr/>
        </p:nvCxnSpPr>
        <p:spPr>
          <a:xfrm flipV="1">
            <a:off x="8923669" y="3542787"/>
            <a:ext cx="2779370" cy="428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483B06F8-9F5F-42AC-825B-D11AED34452D}"/>
              </a:ext>
            </a:extLst>
          </p:cNvPr>
          <p:cNvGrpSpPr/>
          <p:nvPr/>
        </p:nvGrpSpPr>
        <p:grpSpPr>
          <a:xfrm>
            <a:off x="9153729" y="8129781"/>
            <a:ext cx="1977071" cy="1468932"/>
            <a:chOff x="9153729" y="8129781"/>
            <a:chExt cx="1977071" cy="1468932"/>
          </a:xfrm>
        </p:grpSpPr>
        <p:sp>
          <p:nvSpPr>
            <p:cNvPr id="48" name="Abgerundetes Rechteck 96">
              <a:extLst>
                <a:ext uri="{FF2B5EF4-FFF2-40B4-BE49-F238E27FC236}">
                  <a16:creationId xmlns:a16="http://schemas.microsoft.com/office/drawing/2014/main" id="{BBDE4A46-E00F-439C-8C8E-49364B46E7B3}"/>
                </a:ext>
              </a:extLst>
            </p:cNvPr>
            <p:cNvSpPr/>
            <p:nvPr/>
          </p:nvSpPr>
          <p:spPr>
            <a:xfrm>
              <a:off x="9599760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5B07988D-23F6-4E80-A9B2-7DED3586E5ED}"/>
                </a:ext>
              </a:extLst>
            </p:cNvPr>
            <p:cNvSpPr/>
            <p:nvPr/>
          </p:nvSpPr>
          <p:spPr>
            <a:xfrm>
              <a:off x="9153729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C10082BF-ABE3-4212-B645-953FF25ECBF6}"/>
                </a:ext>
              </a:extLst>
            </p:cNvPr>
            <p:cNvSpPr txBox="1"/>
            <p:nvPr/>
          </p:nvSpPr>
          <p:spPr>
            <a:xfrm>
              <a:off x="9161545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Application Server</a:t>
              </a:r>
            </a:p>
          </p:txBody>
        </p:sp>
      </p:grp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16078AE5-EE8C-4A68-8D98-CFE7A2B5C0AA}"/>
              </a:ext>
            </a:extLst>
          </p:cNvPr>
          <p:cNvCxnSpPr/>
          <p:nvPr/>
        </p:nvCxnSpPr>
        <p:spPr>
          <a:xfrm>
            <a:off x="4229004" y="7726680"/>
            <a:ext cx="689703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F6D0532-6D58-47AF-8AAA-24D23208506D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656724" y="6730648"/>
            <a:ext cx="1" cy="97093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C2E327B-FF79-40DD-B682-0CE0C867BDA4}"/>
              </a:ext>
            </a:extLst>
          </p:cNvPr>
          <p:cNvCxnSpPr>
            <a:stCxn id="36" idx="2"/>
          </p:cNvCxnSpPr>
          <p:nvPr/>
        </p:nvCxnSpPr>
        <p:spPr>
          <a:xfrm>
            <a:off x="9742603" y="6730648"/>
            <a:ext cx="6992" cy="9960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CD899A1-7871-41F7-868F-4576119ED922}"/>
              </a:ext>
            </a:extLst>
          </p:cNvPr>
          <p:cNvCxnSpPr>
            <a:cxnSpLocks/>
            <a:endCxn id="122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A8C3385-922D-46E5-80D1-BE536C7CB503}"/>
              </a:ext>
            </a:extLst>
          </p:cNvPr>
          <p:cNvCxnSpPr>
            <a:cxnSpLocks/>
            <a:endCxn id="118" idx="0"/>
          </p:cNvCxnSpPr>
          <p:nvPr/>
        </p:nvCxnSpPr>
        <p:spPr>
          <a:xfrm>
            <a:off x="7667055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C17BED17-0710-4269-9B46-2BB556ECBC99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0139515" y="772668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winkelte Verbindung 38">
            <a:extLst>
              <a:ext uri="{FF2B5EF4-FFF2-40B4-BE49-F238E27FC236}">
                <a16:creationId xmlns:a16="http://schemas.microsoft.com/office/drawing/2014/main" id="{F65BFCAC-A577-4CA9-901A-020590D37724}"/>
              </a:ext>
            </a:extLst>
          </p:cNvPr>
          <p:cNvCxnSpPr>
            <a:cxnSpLocks/>
            <a:stCxn id="12" idx="3"/>
            <a:endCxn id="31" idx="0"/>
          </p:cNvCxnSpPr>
          <p:nvPr/>
        </p:nvCxnSpPr>
        <p:spPr>
          <a:xfrm rot="5400000">
            <a:off x="5696310" y="3961246"/>
            <a:ext cx="1135533" cy="1214702"/>
          </a:xfrm>
          <a:prstGeom prst="bentConnector3">
            <a:avLst>
              <a:gd name="adj1" fmla="val 743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F10E10C-7662-48F4-BC75-A4EDFB833801}"/>
              </a:ext>
            </a:extLst>
          </p:cNvPr>
          <p:cNvCxnSpPr>
            <a:stCxn id="30" idx="3"/>
            <a:endCxn id="34" idx="1"/>
          </p:cNvCxnSpPr>
          <p:nvPr/>
        </p:nvCxnSpPr>
        <p:spPr>
          <a:xfrm>
            <a:off x="7084445" y="6229358"/>
            <a:ext cx="1270800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717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1401</Words>
  <Characters>0</Characters>
  <Application>Microsoft Office PowerPoint</Application>
  <PresentationFormat>Benutzerdefiniert</PresentationFormat>
  <Lines>0</Lines>
  <Paragraphs>424</Paragraphs>
  <Slides>13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13</vt:i4>
      </vt:variant>
    </vt:vector>
  </HeadingPairs>
  <TitlesOfParts>
    <vt:vector size="31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Basic System Architecture</vt:lpstr>
      <vt:lpstr>Components and Connections</vt:lpstr>
      <vt:lpstr>Secure Network Connections </vt:lpstr>
      <vt:lpstr>Supported Platforms</vt:lpstr>
      <vt:lpstr>JS7 JobScheduler</vt:lpstr>
      <vt:lpstr>Scenario: Standalone Server for User Interface, Controller and Database Service</vt:lpstr>
      <vt:lpstr>Scenario: Standalone Interface Server, Controller Cluster, Database Server</vt:lpstr>
      <vt:lpstr>Scenario: JOC Cockpit Cluster, Controller Cluster, Database Server</vt:lpstr>
      <vt:lpstr>Scenario: Interface Server, Multi-Controller Servers, Database Server</vt:lpstr>
      <vt:lpstr>Scenario: Interface Server, Database Server, Controller Cluster, Agent Cluster, Standalone Agents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System Architecture</dc:title>
  <dc:creator>Andreas Püschel</dc:creator>
  <cp:lastModifiedBy>Andreas Püschel</cp:lastModifiedBy>
  <cp:revision>719</cp:revision>
  <dcterms:created xsi:type="dcterms:W3CDTF">2010-11-02T07:26:00Z</dcterms:created>
  <dcterms:modified xsi:type="dcterms:W3CDTF">2023-03-04T16:31:18Z</dcterms:modified>
</cp:coreProperties>
</file>