
<file path=[Content_Types].xml><?xml version="1.0" encoding="utf-8"?>
<Types xmlns="http://schemas.openxmlformats.org/package/2006/content-types">
  <Default Extension="jpeg" ContentType="image/jpeg"/>
  <Default Extension="pdf" ContentType="application/pd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3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4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5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6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7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8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9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10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11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12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13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14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15.xml" ContentType="application/vnd.openxmlformats-officedocument.theme+xml"/>
  <Override PartName="/ppt/theme/theme16.xml" ContentType="application/vnd.openxmlformats-officedocument.theme+xml"/>
  <Override PartName="/ppt/theme/theme1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69" r:id="rId1"/>
    <p:sldMasterId id="2147483722" r:id="rId2"/>
    <p:sldMasterId id="2147483726" r:id="rId3"/>
    <p:sldMasterId id="2147483730" r:id="rId4"/>
    <p:sldMasterId id="2147483734" r:id="rId5"/>
    <p:sldMasterId id="2147483738" r:id="rId6"/>
    <p:sldMasterId id="2147483742" r:id="rId7"/>
    <p:sldMasterId id="2147483746" r:id="rId8"/>
    <p:sldMasterId id="2147483750" r:id="rId9"/>
    <p:sldMasterId id="2147483754" r:id="rId10"/>
    <p:sldMasterId id="2147483718" r:id="rId11"/>
    <p:sldMasterId id="2147483657" r:id="rId12"/>
    <p:sldMasterId id="2147483759" r:id="rId13"/>
    <p:sldMasterId id="2147483763" r:id="rId14"/>
    <p:sldMasterId id="2147483768" r:id="rId15"/>
  </p:sldMasterIdLst>
  <p:notesMasterIdLst>
    <p:notesMasterId r:id="rId33"/>
  </p:notesMasterIdLst>
  <p:handoutMasterIdLst>
    <p:handoutMasterId r:id="rId34"/>
  </p:handoutMasterIdLst>
  <p:sldIdLst>
    <p:sldId id="275" r:id="rId16"/>
    <p:sldId id="331" r:id="rId17"/>
    <p:sldId id="325" r:id="rId18"/>
    <p:sldId id="335" r:id="rId19"/>
    <p:sldId id="334" r:id="rId20"/>
    <p:sldId id="310" r:id="rId21"/>
    <p:sldId id="326" r:id="rId22"/>
    <p:sldId id="330" r:id="rId23"/>
    <p:sldId id="332" r:id="rId24"/>
    <p:sldId id="333" r:id="rId25"/>
    <p:sldId id="300" r:id="rId26"/>
    <p:sldId id="317" r:id="rId27"/>
    <p:sldId id="319" r:id="rId28"/>
    <p:sldId id="321" r:id="rId29"/>
    <p:sldId id="320" r:id="rId30"/>
    <p:sldId id="329" r:id="rId31"/>
    <p:sldId id="287" r:id="rId32"/>
  </p:sldIdLst>
  <p:sldSz cx="16257588" cy="10917238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1pPr>
    <a:lvl2pPr marL="457124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2pPr>
    <a:lvl3pPr marL="914247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3pPr>
    <a:lvl4pPr marL="1371371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4pPr>
    <a:lvl5pPr marL="1828494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5pPr>
    <a:lvl6pPr marL="2285618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6pPr>
    <a:lvl7pPr marL="2742742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7pPr>
    <a:lvl8pPr marL="3199865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8pPr>
    <a:lvl9pPr marL="3656989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438">
          <p15:clr>
            <a:srgbClr val="A4A3A4"/>
          </p15:clr>
        </p15:guide>
        <p15:guide id="2" pos="5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ndreas Püschel" initials="ap" lastIdx="1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3388"/>
    <a:srgbClr val="883388"/>
    <a:srgbClr val="FFBB33"/>
    <a:srgbClr val="8F9090"/>
    <a:srgbClr val="335544"/>
    <a:srgbClr val="775533"/>
    <a:srgbClr val="883300"/>
    <a:srgbClr val="FF9911"/>
    <a:srgbClr val="69505A"/>
    <a:srgbClr val="4949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883" autoAdjust="0"/>
    <p:restoredTop sz="86532" autoAdjust="0"/>
  </p:normalViewPr>
  <p:slideViewPr>
    <p:cSldViewPr snapToGrid="0">
      <p:cViewPr varScale="1">
        <p:scale>
          <a:sx n="66" d="100"/>
          <a:sy n="66" d="100"/>
        </p:scale>
        <p:origin x="93" y="237"/>
      </p:cViewPr>
      <p:guideLst>
        <p:guide orient="horz" pos="3438"/>
        <p:guide pos="5120"/>
      </p:guideLst>
    </p:cSldViewPr>
  </p:slideViewPr>
  <p:outlineViewPr>
    <p:cViewPr>
      <p:scale>
        <a:sx n="33" d="100"/>
        <a:sy n="33" d="100"/>
      </p:scale>
      <p:origin x="0" y="221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1" d="100"/>
          <a:sy n="71" d="100"/>
        </p:scale>
        <p:origin x="-4086" y="-11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3.xml"/><Relationship Id="rId26" Type="http://schemas.openxmlformats.org/officeDocument/2006/relationships/slide" Target="slides/slide11.xml"/><Relationship Id="rId39" Type="http://schemas.openxmlformats.org/officeDocument/2006/relationships/tableStyles" Target="tableStyles.xml"/><Relationship Id="rId21" Type="http://schemas.openxmlformats.org/officeDocument/2006/relationships/slide" Target="slides/slide6.xml"/><Relationship Id="rId34" Type="http://schemas.openxmlformats.org/officeDocument/2006/relationships/handoutMaster" Target="handoutMasters/handoutMaster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2.xml"/><Relationship Id="rId25" Type="http://schemas.openxmlformats.org/officeDocument/2006/relationships/slide" Target="slides/slide10.xml"/><Relationship Id="rId33" Type="http://schemas.openxmlformats.org/officeDocument/2006/relationships/notesMaster" Target="notesMasters/notesMaster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.xml"/><Relationship Id="rId20" Type="http://schemas.openxmlformats.org/officeDocument/2006/relationships/slide" Target="slides/slide5.xml"/><Relationship Id="rId29" Type="http://schemas.openxmlformats.org/officeDocument/2006/relationships/slide" Target="slides/slide14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9.xml"/><Relationship Id="rId32" Type="http://schemas.openxmlformats.org/officeDocument/2006/relationships/slide" Target="slides/slide17.xml"/><Relationship Id="rId37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8.xml"/><Relationship Id="rId28" Type="http://schemas.openxmlformats.org/officeDocument/2006/relationships/slide" Target="slides/slide13.xml"/><Relationship Id="rId36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4.xml"/><Relationship Id="rId31" Type="http://schemas.openxmlformats.org/officeDocument/2006/relationships/slide" Target="slides/slide16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7.xml"/><Relationship Id="rId27" Type="http://schemas.openxmlformats.org/officeDocument/2006/relationships/slide" Target="slides/slide12.xml"/><Relationship Id="rId30" Type="http://schemas.openxmlformats.org/officeDocument/2006/relationships/slide" Target="slides/slide15.xml"/><Relationship Id="rId35" Type="http://schemas.openxmlformats.org/officeDocument/2006/relationships/commentAuthors" Target="commentAuthors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>
              <a:latin typeface="Arial" pitchFamily="34" charset="0"/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A77D9D-567E-4DCD-AF3D-FB7D65DAB282}" type="datetimeFigureOut">
              <a:rPr lang="de-DE" smtClean="0">
                <a:latin typeface="Arial" pitchFamily="34" charset="0"/>
              </a:rPr>
              <a:pPr/>
              <a:t>28.05.2023</a:t>
            </a:fld>
            <a:endParaRPr lang="de-DE" dirty="0">
              <a:latin typeface="Arial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>
              <a:latin typeface="Arial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8CF673-9E20-4209-8502-CD7DD9231143}" type="slidenum">
              <a:rPr lang="de-DE" smtClean="0">
                <a:latin typeface="Arial" pitchFamily="34" charset="0"/>
              </a:rPr>
              <a:pPr/>
              <a:t>‹Nr.›</a:t>
            </a:fld>
            <a:endParaRPr lang="de-DE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258703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cs typeface="ヒラギノ角ゴ ProN W3" pitchFamily="-109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4305CFAF-47CF-4119-B3BF-42EE36961089}" type="datetime1">
              <a:rPr lang="de-DE" smtClean="0"/>
              <a:pPr/>
              <a:t>28.05.2023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76300" y="685800"/>
            <a:ext cx="5105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cs typeface="ヒラギノ角ゴ ProN W3" pitchFamily="-109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2C97E04B-A4A8-4114-B910-1288D0691D2F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2131988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ヒラギノ角ゴ Pro W3" pitchFamily="-109" charset="-128"/>
      </a:defRPr>
    </a:lvl1pPr>
    <a:lvl2pPr marL="457124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2pPr>
    <a:lvl3pPr marL="914247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3pPr>
    <a:lvl4pPr marL="1371371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4pPr>
    <a:lvl5pPr marL="1828494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5pPr>
    <a:lvl6pPr marL="2285618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742742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3199865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656989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65710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00353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19562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33748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84820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0930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22508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blue_gree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107F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99CC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148224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Orange_pink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66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ED1E7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Orange_pink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66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ED1E7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Orange_pink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ightBlue_brow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77BB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6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ightBlue_brow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77BB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6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ightBlue_brow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y_violet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49494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9505A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y_violet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49494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9505A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y_violet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orange_purple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9911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8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blue_gree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p:hf sldNum="0"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orange_purple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9911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8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orange_purple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Brown_brow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8833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7755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Brown_brow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8833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7755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Brown_brow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en_lightgrey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33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F909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en_lightgrey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33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F909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en_lightgrey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yellow_ultramari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BB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22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yellow_ultramari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BB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22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3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yellow_ultramari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ogo_blue_gree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wrap="none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0" name="Inhaltsplatzhalter 9"/>
          <p:cNvSpPr>
            <a:spLocks noGrp="1"/>
          </p:cNvSpPr>
          <p:nvPr>
            <p:ph sz="quarter" idx="11"/>
          </p:nvPr>
        </p:nvSpPr>
        <p:spPr>
          <a:xfrm>
            <a:off x="342934" y="10223500"/>
            <a:ext cx="2679700" cy="304800"/>
          </a:xfrm>
          <a:prstGeom prst="rect">
            <a:avLst/>
          </a:prstGeom>
        </p:spPr>
        <p:txBody>
          <a:bodyPr vert="horz" lIns="0" tIns="0" rIns="0" bIns="0"/>
          <a:lstStyle>
            <a:lvl1pPr marL="279353" marR="0" indent="-279353" algn="l" defTabSz="914247" rtl="0" eaLnBrk="0" fontAlgn="base" latinLnBrk="0" hangingPunct="0">
              <a:lnSpc>
                <a:spcPct val="100000"/>
              </a:lnSpc>
              <a:spcBef>
                <a:spcPts val="900"/>
              </a:spcBef>
              <a:spcAft>
                <a:spcPct val="0"/>
              </a:spcAft>
              <a:buClr>
                <a:srgbClr val="BB0000"/>
              </a:buClr>
              <a:buSzPct val="72000"/>
              <a:buFontTx/>
              <a:buNone/>
              <a:tabLst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noProof="0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1" name="Inhaltsplatzhalter 10"/>
          <p:cNvSpPr>
            <a:spLocks noGrp="1"/>
          </p:cNvSpPr>
          <p:nvPr>
            <p:ph sz="quarter" idx="12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spcBef>
                <a:spcPts val="900"/>
              </a:spcBef>
              <a:buFontTx/>
              <a:buNone/>
              <a:defRPr lang="de-DE" sz="3600" b="0" i="0" smtClean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ogo_blue_gree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osag_blue_gree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107F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99CC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58739640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219319" y="3391421"/>
            <a:ext cx="13818950" cy="2340130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438638" y="6186435"/>
            <a:ext cx="11380312" cy="278996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411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822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233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644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7056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446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1878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9289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84454" y="7015337"/>
            <a:ext cx="13818950" cy="2168285"/>
          </a:xfrm>
        </p:spPr>
        <p:txBody>
          <a:bodyPr anchor="t"/>
          <a:lstStyle>
            <a:lvl1pPr algn="l">
              <a:defRPr sz="65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284454" y="4627192"/>
            <a:ext cx="13818950" cy="2388145"/>
          </a:xfrm>
        </p:spPr>
        <p:txBody>
          <a:bodyPr anchor="b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741121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2pPr>
            <a:lvl3pPr marL="1482242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2223364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296448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705606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444672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5187848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592897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12880" y="2547357"/>
            <a:ext cx="7190856" cy="720487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253852" y="2547357"/>
            <a:ext cx="7190856" cy="720487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12879" y="2443744"/>
            <a:ext cx="7183041" cy="1018436"/>
          </a:xfrm>
        </p:spPr>
        <p:txBody>
          <a:bodyPr anchor="b">
            <a:noAutofit/>
          </a:bodyPr>
          <a:lstStyle>
            <a:lvl1pPr marL="0" indent="0">
              <a:buNone/>
              <a:defRPr sz="3200" b="1"/>
            </a:lvl1pPr>
            <a:lvl2pPr marL="741121" indent="0">
              <a:buNone/>
              <a:defRPr sz="3200" b="1"/>
            </a:lvl2pPr>
            <a:lvl3pPr marL="1482242" indent="0">
              <a:buNone/>
              <a:defRPr sz="2900" b="1"/>
            </a:lvl3pPr>
            <a:lvl4pPr marL="2223364" indent="0">
              <a:buNone/>
              <a:defRPr sz="2600" b="1"/>
            </a:lvl4pPr>
            <a:lvl5pPr marL="2964485" indent="0">
              <a:buNone/>
              <a:defRPr sz="2600" b="1"/>
            </a:lvl5pPr>
            <a:lvl6pPr marL="3705606" indent="0">
              <a:buNone/>
              <a:defRPr sz="2600" b="1"/>
            </a:lvl6pPr>
            <a:lvl7pPr marL="4446727" indent="0">
              <a:buNone/>
              <a:defRPr sz="2600" b="1"/>
            </a:lvl7pPr>
            <a:lvl8pPr marL="5187848" indent="0">
              <a:buNone/>
              <a:defRPr sz="2600" b="1"/>
            </a:lvl8pPr>
            <a:lvl9pPr marL="5928970" indent="0">
              <a:buNone/>
              <a:defRPr sz="2600" b="1"/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12879" y="3462180"/>
            <a:ext cx="7183041" cy="629004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8259064" y="2443744"/>
            <a:ext cx="7185645" cy="1018436"/>
          </a:xfrm>
        </p:spPr>
        <p:txBody>
          <a:bodyPr anchor="b">
            <a:noAutofit/>
          </a:bodyPr>
          <a:lstStyle>
            <a:lvl1pPr marL="0" indent="0">
              <a:buNone/>
              <a:defRPr sz="3200" b="1"/>
            </a:lvl1pPr>
            <a:lvl2pPr marL="741121" indent="0">
              <a:buNone/>
              <a:defRPr sz="3200" b="1"/>
            </a:lvl2pPr>
            <a:lvl3pPr marL="1482242" indent="0">
              <a:buNone/>
              <a:defRPr sz="2900" b="1"/>
            </a:lvl3pPr>
            <a:lvl4pPr marL="2223364" indent="0">
              <a:buNone/>
              <a:defRPr sz="2600" b="1"/>
            </a:lvl4pPr>
            <a:lvl5pPr marL="2964485" indent="0">
              <a:buNone/>
              <a:defRPr sz="2600" b="1"/>
            </a:lvl5pPr>
            <a:lvl6pPr marL="3705606" indent="0">
              <a:buNone/>
              <a:defRPr sz="2600" b="1"/>
            </a:lvl6pPr>
            <a:lvl7pPr marL="4446727" indent="0">
              <a:buNone/>
              <a:defRPr sz="2600" b="1"/>
            </a:lvl7pPr>
            <a:lvl8pPr marL="5187848" indent="0">
              <a:buNone/>
              <a:defRPr sz="2600" b="1"/>
            </a:lvl8pPr>
            <a:lvl9pPr marL="5928970" indent="0">
              <a:buNone/>
              <a:defRPr sz="2600" b="1"/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8259064" y="3462180"/>
            <a:ext cx="7185645" cy="629004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12880" y="434668"/>
            <a:ext cx="5348851" cy="1849865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357134" y="434669"/>
            <a:ext cx="9087575" cy="9317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12880" y="2284534"/>
            <a:ext cx="5348851" cy="7467695"/>
          </a:xfrm>
        </p:spPr>
        <p:txBody>
          <a:bodyPr/>
          <a:lstStyle>
            <a:lvl1pPr marL="0" indent="0">
              <a:buNone/>
              <a:defRPr sz="2300"/>
            </a:lvl1pPr>
            <a:lvl2pPr marL="741121" indent="0">
              <a:buNone/>
              <a:defRPr sz="1900"/>
            </a:lvl2pPr>
            <a:lvl3pPr marL="1482242" indent="0">
              <a:buNone/>
              <a:defRPr sz="1600"/>
            </a:lvl3pPr>
            <a:lvl4pPr marL="2223364" indent="0">
              <a:buNone/>
              <a:defRPr sz="1500"/>
            </a:lvl4pPr>
            <a:lvl5pPr marL="2964485" indent="0">
              <a:buNone/>
              <a:defRPr sz="1500"/>
            </a:lvl5pPr>
            <a:lvl6pPr marL="3705606" indent="0">
              <a:buNone/>
              <a:defRPr sz="1500"/>
            </a:lvl6pPr>
            <a:lvl7pPr marL="4446727" indent="0">
              <a:buNone/>
              <a:defRPr sz="1500"/>
            </a:lvl7pPr>
            <a:lvl8pPr marL="5187848" indent="0">
              <a:buNone/>
              <a:defRPr sz="1500"/>
            </a:lvl8pPr>
            <a:lvl9pPr marL="5928970" indent="0">
              <a:buNone/>
              <a:defRPr sz="1500"/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186384" y="7642067"/>
            <a:ext cx="9754553" cy="902189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186384" y="975475"/>
            <a:ext cx="9754553" cy="6550343"/>
          </a:xfrm>
        </p:spPr>
        <p:txBody>
          <a:bodyPr/>
          <a:lstStyle>
            <a:lvl1pPr marL="0" indent="0">
              <a:buNone/>
              <a:defRPr sz="5200"/>
            </a:lvl1pPr>
            <a:lvl2pPr marL="741121" indent="0">
              <a:buNone/>
              <a:defRPr sz="4500"/>
            </a:lvl2pPr>
            <a:lvl3pPr marL="1482242" indent="0">
              <a:buNone/>
              <a:defRPr sz="3900"/>
            </a:lvl3pPr>
            <a:lvl4pPr marL="2223364" indent="0">
              <a:buNone/>
              <a:defRPr sz="3200"/>
            </a:lvl4pPr>
            <a:lvl5pPr marL="2964485" indent="0">
              <a:buNone/>
              <a:defRPr sz="3200"/>
            </a:lvl5pPr>
            <a:lvl6pPr marL="3705606" indent="0">
              <a:buNone/>
              <a:defRPr sz="3200"/>
            </a:lvl6pPr>
            <a:lvl7pPr marL="4446727" indent="0">
              <a:buNone/>
              <a:defRPr sz="3200"/>
            </a:lvl7pPr>
            <a:lvl8pPr marL="5187848" indent="0">
              <a:buNone/>
              <a:defRPr sz="3200"/>
            </a:lvl8pPr>
            <a:lvl9pPr marL="5928970" indent="0">
              <a:buNone/>
              <a:defRPr sz="32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186384" y="8544256"/>
            <a:ext cx="9754553" cy="1281258"/>
          </a:xfrm>
        </p:spPr>
        <p:txBody>
          <a:bodyPr/>
          <a:lstStyle>
            <a:lvl1pPr marL="0" indent="0">
              <a:buNone/>
              <a:defRPr sz="2300"/>
            </a:lvl1pPr>
            <a:lvl2pPr marL="741121" indent="0">
              <a:buNone/>
              <a:defRPr sz="1900"/>
            </a:lvl2pPr>
            <a:lvl3pPr marL="1482242" indent="0">
              <a:buNone/>
              <a:defRPr sz="1600"/>
            </a:lvl3pPr>
            <a:lvl4pPr marL="2223364" indent="0">
              <a:buNone/>
              <a:defRPr sz="1500"/>
            </a:lvl4pPr>
            <a:lvl5pPr marL="2964485" indent="0">
              <a:buNone/>
              <a:defRPr sz="1500"/>
            </a:lvl5pPr>
            <a:lvl6pPr marL="3705606" indent="0">
              <a:buNone/>
              <a:defRPr sz="1500"/>
            </a:lvl6pPr>
            <a:lvl7pPr marL="4446727" indent="0">
              <a:buNone/>
              <a:defRPr sz="1500"/>
            </a:lvl7pPr>
            <a:lvl8pPr marL="5187848" indent="0">
              <a:buNone/>
              <a:defRPr sz="1500"/>
            </a:lvl8pPr>
            <a:lvl9pPr marL="5928970" indent="0">
              <a:buNone/>
              <a:defRPr sz="1500"/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11786751" y="437197"/>
            <a:ext cx="3657957" cy="9315032"/>
          </a:xfrm>
        </p:spPr>
        <p:txBody>
          <a:bodyPr vert="eaVert"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12879" y="437197"/>
            <a:ext cx="10723755" cy="9315032"/>
          </a:xfrm>
        </p:spPr>
        <p:txBody>
          <a:bodyPr vert="eaVert"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0366043"/>
      </p:ext>
    </p:extLst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>
                <a:solidFill>
                  <a:prstClr val="white"/>
                </a:solidFill>
              </a:rPr>
              <a:pPr algn="l"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5313200"/>
      </p:ext>
    </p:extLst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8879924"/>
      </p:ext>
    </p:extLst>
  </p:cSld>
  <p:clrMapOvr>
    <a:masterClrMapping/>
  </p:clrMapOvr>
  <p:hf sldNum="0" hdr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27861"/>
      </p:ext>
    </p:extLst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>
                <a:solidFill>
                  <a:prstClr val="white"/>
                </a:solidFill>
              </a:rPr>
              <a:pPr algn="l"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4418718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p:hf sldNum="0" hdr="0" ftr="0" dt="0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7763167"/>
      </p:ext>
    </p:extLst>
  </p:cSld>
  <p:clrMapOvr>
    <a:masterClrMapping/>
  </p:clrMapOvr>
  <p:hf sldNum="0" hdr="0" ftr="0" dt="0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blue_gree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107F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99CC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148224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>
                <a:solidFill>
                  <a:prstClr val="white"/>
                </a:solidFill>
              </a:rPr>
              <a:pPr algn="l"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2984631"/>
      </p:ext>
    </p:extLst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blue_gree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1376461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green_red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55AA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BB2222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green_red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55AA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BB2222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green_red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osag_blue_gree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79686114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image" Target="../media/image1.pdf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10.png"/><Relationship Id="rId5" Type="http://schemas.openxmlformats.org/officeDocument/2006/relationships/image" Target="../media/image11.pdf"/><Relationship Id="rId4" Type="http://schemas.openxmlformats.org/officeDocument/2006/relationships/theme" Target="../theme/theme10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11.png"/><Relationship Id="rId5" Type="http://schemas.openxmlformats.org/officeDocument/2006/relationships/image" Target="../media/image12.pdf"/><Relationship Id="rId4" Type="http://schemas.openxmlformats.org/officeDocument/2006/relationships/theme" Target="../theme/theme11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7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image" Target="../media/image2.png"/><Relationship Id="rId5" Type="http://schemas.openxmlformats.org/officeDocument/2006/relationships/image" Target="../media/image2.pdf"/><Relationship Id="rId4" Type="http://schemas.openxmlformats.org/officeDocument/2006/relationships/theme" Target="../theme/theme13.xml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0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image" Target="../media/image2.png"/><Relationship Id="rId5" Type="http://schemas.openxmlformats.org/officeDocument/2006/relationships/image" Target="../media/image2.pdf"/><Relationship Id="rId4" Type="http://schemas.openxmlformats.org/officeDocument/2006/relationships/theme" Target="../theme/theme14.xml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theme" Target="../theme/theme15.xml"/><Relationship Id="rId2" Type="http://schemas.openxmlformats.org/officeDocument/2006/relationships/slideLayout" Target="../slideLayouts/slideLayout52.xml"/><Relationship Id="rId1" Type="http://schemas.openxmlformats.org/officeDocument/2006/relationships/slideLayout" Target="../slideLayouts/slideLayout51.xml"/><Relationship Id="rId6" Type="http://schemas.openxmlformats.org/officeDocument/2006/relationships/image" Target="../media/image1.png"/><Relationship Id="rId5" Type="http://schemas.openxmlformats.org/officeDocument/2006/relationships/image" Target="../media/image1.pdf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png"/><Relationship Id="rId5" Type="http://schemas.openxmlformats.org/officeDocument/2006/relationships/image" Target="../media/image2.pdf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pdf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9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4.png"/><Relationship Id="rId5" Type="http://schemas.openxmlformats.org/officeDocument/2006/relationships/image" Target="../media/image4.pdf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.pdf"/><Relationship Id="rId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6.png"/><Relationship Id="rId5" Type="http://schemas.openxmlformats.org/officeDocument/2006/relationships/image" Target="../media/image6.pdf"/><Relationship Id="rId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7.png"/><Relationship Id="rId5" Type="http://schemas.openxmlformats.org/officeDocument/2006/relationships/image" Target="../media/image7.pdf"/><Relationship Id="rId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8.png"/><Relationship Id="rId5" Type="http://schemas.openxmlformats.org/officeDocument/2006/relationships/image" Target="../media/image9.pdf"/><Relationship Id="rId4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9.png"/><Relationship Id="rId5" Type="http://schemas.openxmlformats.org/officeDocument/2006/relationships/image" Target="../media/image10.pdf"/><Relationship Id="rId4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sos_pp_back_master_standard.pdf"/>
          <p:cNvPicPr preferRelativeResize="0">
            <a:picLocks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1"/>
            <a:ext cx="16256000" cy="10922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9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6" r:id="rId2"/>
    <p:sldLayoutId id="2147483755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sos_pp_back_master_title.pdf"/>
          <p:cNvPicPr preferRelativeResize="0">
            <a:picLocks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56000" cy="10922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67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12880" y="437196"/>
            <a:ext cx="14631829" cy="1819540"/>
          </a:xfrm>
          <a:prstGeom prst="rect">
            <a:avLst/>
          </a:prstGeom>
        </p:spPr>
        <p:txBody>
          <a:bodyPr vert="horz" lIns="148224" tIns="74112" rIns="148224" bIns="74112" rtlCol="0" anchor="ctr">
            <a:norm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12880" y="2547357"/>
            <a:ext cx="14631829" cy="7204872"/>
          </a:xfrm>
          <a:prstGeom prst="rect">
            <a:avLst/>
          </a:prstGeom>
        </p:spPr>
        <p:txBody>
          <a:bodyPr vert="horz" lIns="148224" tIns="74112" rIns="148224" bIns="74112" rtlCol="0">
            <a:normAutofit/>
          </a:bodyPr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12880" y="10118663"/>
            <a:ext cx="3793437" cy="581242"/>
          </a:xfrm>
          <a:prstGeom prst="rect">
            <a:avLst/>
          </a:prstGeom>
        </p:spPr>
        <p:txBody>
          <a:bodyPr vert="horz" lIns="148224" tIns="74112" rIns="148224" bIns="74112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5554676" y="10118663"/>
            <a:ext cx="5148236" cy="581242"/>
          </a:xfrm>
          <a:prstGeom prst="rect">
            <a:avLst/>
          </a:prstGeom>
        </p:spPr>
        <p:txBody>
          <a:bodyPr vert="horz" lIns="148224" tIns="74112" rIns="148224" bIns="74112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651272" y="10118663"/>
            <a:ext cx="3793437" cy="581242"/>
          </a:xfrm>
          <a:prstGeom prst="rect">
            <a:avLst/>
          </a:prstGeom>
        </p:spPr>
        <p:txBody>
          <a:bodyPr vert="horz" lIns="148224" tIns="74112" rIns="148224" bIns="74112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hf hdr="0" ftr="0" dt="0"/>
  <p:txStyles>
    <p:titleStyle>
      <a:lvl1pPr algn="ctr" defTabSz="1482242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555841" indent="-555841" algn="l" defTabSz="1482242" rtl="0" eaLnBrk="1" latinLnBrk="0" hangingPunct="1">
        <a:spcBef>
          <a:spcPct val="20000"/>
        </a:spcBef>
        <a:buFont typeface="Wingdings" pitchFamily="2" charset="2"/>
        <a:buChar char="§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1204322" indent="-463201" algn="l" defTabSz="1482242" rtl="0" eaLnBrk="1" latinLnBrk="0" hangingPunct="1">
        <a:spcBef>
          <a:spcPct val="20000"/>
        </a:spcBef>
        <a:buFont typeface="Wingdings" pitchFamily="2" charset="2"/>
        <a:buChar char="§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852803" indent="-370561" algn="l" defTabSz="1482242" rtl="0" eaLnBrk="1" latinLnBrk="0" hangingPunct="1">
        <a:spcBef>
          <a:spcPct val="20000"/>
        </a:spcBef>
        <a:buFont typeface="Wingdings" pitchFamily="2" charset="2"/>
        <a:buChar char="§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2593924" indent="-370561" algn="l" defTabSz="1482242" rtl="0" eaLnBrk="1" latinLnBrk="0" hangingPunct="1">
        <a:spcBef>
          <a:spcPct val="20000"/>
        </a:spcBef>
        <a:buFont typeface="Wingdings" pitchFamily="2" charset="2"/>
        <a:buChar char="§"/>
        <a:defRPr sz="23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3335045" indent="-370561" algn="l" defTabSz="1482242" rtl="0" eaLnBrk="1" latinLnBrk="0" hangingPunct="1">
        <a:spcBef>
          <a:spcPct val="20000"/>
        </a:spcBef>
        <a:buFont typeface="Wingdings" pitchFamily="2" charset="2"/>
        <a:buChar char="§"/>
        <a:defRPr sz="23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4076167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817288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58409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99530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41121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82242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223364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64485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705606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446727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87848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928970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1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7695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61" r:id="rId2"/>
    <p:sldLayoutId id="2147483762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1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78987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3765" r:id="rId2"/>
    <p:sldLayoutId id="2147483766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sos_pp_back_master_standard.pdf"/>
          <p:cNvPicPr preferRelativeResize="0">
            <a:picLocks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1"/>
            <a:ext cx="16256000" cy="10922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8794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1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4" r:id="rId2"/>
    <p:sldLayoutId id="2147483723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2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28" r:id="rId2"/>
    <p:sldLayoutId id="2147483727" r:id="rId3"/>
    <p:sldLayoutId id="2147483758" r:id="rId4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3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2" r:id="rId2"/>
    <p:sldLayoutId id="2147483731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4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6" r:id="rId2"/>
    <p:sldLayoutId id="2147483735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5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0" r:id="rId2"/>
    <p:sldLayoutId id="2147483739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6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Foliennummernplatzhalter 7"/>
          <p:cNvSpPr txBox="1">
            <a:spLocks/>
          </p:cNvSpPr>
          <p:nvPr userDrawn="1"/>
        </p:nvSpPr>
        <p:spPr>
          <a:xfrm>
            <a:off x="495300" y="4953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4" r:id="rId2"/>
    <p:sldLayoutId id="2147483743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7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48" r:id="rId2"/>
    <p:sldLayoutId id="2147483747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8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2" r:id="rId2"/>
    <p:sldLayoutId id="2147483751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JS7 JobScheduler</a:t>
            </a:r>
          </a:p>
        </p:txBody>
      </p:sp>
      <p:sp>
        <p:nvSpPr>
          <p:cNvPr id="9" name="Inhaltsplatzhalter 8"/>
          <p:cNvSpPr txBox="1">
            <a:spLocks/>
          </p:cNvSpPr>
          <p:nvPr/>
        </p:nvSpPr>
        <p:spPr>
          <a:xfrm>
            <a:off x="3543299" y="2400300"/>
            <a:ext cx="12498805" cy="6159500"/>
          </a:xfrm>
          <a:prstGeom prst="rect">
            <a:avLst/>
          </a:prstGeom>
        </p:spPr>
        <p:txBody>
          <a:bodyPr lIns="0" tIns="0" rIns="0" bIns="0" anchor="ctr" anchorCtr="0"/>
          <a:lstStyle/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6500" b="1" i="0" u="none" strike="noStrike" kern="1200" cap="none" spc="0" normalizeH="0" baseline="0" noProof="0" dirty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JS7 JobScheduler Architecture</a:t>
            </a:r>
          </a:p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DE" sz="3200" b="1" i="0" u="none" strike="noStrike" kern="1200" cap="none" spc="0" normalizeH="0" baseline="0" noProof="0" dirty="0">
              <a:ln>
                <a:noFill/>
              </a:ln>
              <a:solidFill>
                <a:srgbClr val="7FA4CC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4900" b="1" dirty="0">
                <a:solidFill>
                  <a:srgbClr val="7FA4CC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System Architecture:</a:t>
            </a:r>
          </a:p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4900" b="1" dirty="0">
                <a:solidFill>
                  <a:srgbClr val="7FA4CC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Systems, Products, </a:t>
            </a:r>
            <a:r>
              <a:rPr lang="de-DE" sz="4900" b="1" dirty="0" err="1">
                <a:solidFill>
                  <a:srgbClr val="7FA4CC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Platforms</a:t>
            </a:r>
            <a:endParaRPr lang="de-DE" sz="4900" b="1" dirty="0">
              <a:solidFill>
                <a:srgbClr val="7FA4CC"/>
              </a:solidFill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DE" sz="4900" b="1" i="0" u="none" strike="noStrike" kern="1200" cap="none" spc="0" normalizeH="0" noProof="0" dirty="0">
              <a:ln>
                <a:noFill/>
              </a:ln>
              <a:solidFill>
                <a:srgbClr val="7FA4CC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</p:txBody>
      </p:sp>
      <p:sp>
        <p:nvSpPr>
          <p:cNvPr id="4" name="Abgerundetes Rechteck 1">
            <a:extLst>
              <a:ext uri="{FF2B5EF4-FFF2-40B4-BE49-F238E27FC236}">
                <a16:creationId xmlns:a16="http://schemas.microsoft.com/office/drawing/2014/main" id="{20A263DE-B30D-4C56-A192-3ACAD9A24A21}"/>
              </a:ext>
            </a:extLst>
          </p:cNvPr>
          <p:cNvSpPr/>
          <p:nvPr/>
        </p:nvSpPr>
        <p:spPr>
          <a:xfrm rot="20636374">
            <a:off x="154863" y="7942257"/>
            <a:ext cx="5174735" cy="1274164"/>
          </a:xfrm>
          <a:prstGeom prst="roundRect">
            <a:avLst/>
          </a:prstGeom>
          <a:solidFill>
            <a:srgbClr val="223388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Information </a:t>
            </a:r>
            <a:r>
              <a:rPr lang="de-DE" dirty="0" err="1"/>
              <a:t>for</a:t>
            </a:r>
            <a:endParaRPr lang="de-DE" dirty="0"/>
          </a:p>
          <a:p>
            <a:pPr algn="ctr"/>
            <a:r>
              <a:rPr lang="de-DE" dirty="0" err="1"/>
              <a:t>Interested</a:t>
            </a:r>
            <a:r>
              <a:rPr lang="de-DE" dirty="0"/>
              <a:t> </a:t>
            </a:r>
            <a:r>
              <a:rPr lang="de-DE" dirty="0" err="1"/>
              <a:t>Parties</a:t>
            </a:r>
            <a:endParaRPr lang="de-DE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Rechteck 55">
            <a:extLst>
              <a:ext uri="{FF2B5EF4-FFF2-40B4-BE49-F238E27FC236}">
                <a16:creationId xmlns:a16="http://schemas.microsoft.com/office/drawing/2014/main" id="{47B44A2C-E1D6-4D35-5DC5-AF5291C192FD}"/>
              </a:ext>
            </a:extLst>
          </p:cNvPr>
          <p:cNvSpPr/>
          <p:nvPr/>
        </p:nvSpPr>
        <p:spPr>
          <a:xfrm>
            <a:off x="3265338" y="8126289"/>
            <a:ext cx="10543427" cy="2275011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7" name="Rechteck 56">
            <a:extLst>
              <a:ext uri="{FF2B5EF4-FFF2-40B4-BE49-F238E27FC236}">
                <a16:creationId xmlns:a16="http://schemas.microsoft.com/office/drawing/2014/main" id="{D1E13B15-CCFA-5EA5-8D2A-F443EB2466A4}"/>
              </a:ext>
            </a:extLst>
          </p:cNvPr>
          <p:cNvSpPr/>
          <p:nvPr/>
        </p:nvSpPr>
        <p:spPr>
          <a:xfrm>
            <a:off x="3265338" y="2052975"/>
            <a:ext cx="10543427" cy="584502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4" y="2400300"/>
            <a:ext cx="2738412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JOC Cockpit / API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JOC Cockpit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User Interface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workflow</a:t>
            </a:r>
            <a:r>
              <a:rPr lang="de-DE" sz="1700" dirty="0"/>
              <a:t> </a:t>
            </a:r>
            <a:r>
              <a:rPr lang="de-DE" sz="1700" dirty="0" err="1"/>
              <a:t>management</a:t>
            </a:r>
            <a:r>
              <a:rPr lang="de-DE" sz="1700" dirty="0"/>
              <a:t> and </a:t>
            </a:r>
            <a:r>
              <a:rPr lang="de-DE" sz="1700" dirty="0" err="1"/>
              <a:t>control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Controller Cluster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Active</a:t>
            </a:r>
            <a:r>
              <a:rPr lang="de-DE" sz="1700" dirty="0"/>
              <a:t> and Standby Controller </a:t>
            </a:r>
            <a:r>
              <a:rPr lang="de-DE" sz="1700" dirty="0" err="1"/>
              <a:t>implement</a:t>
            </a:r>
            <a:r>
              <a:rPr lang="de-DE" sz="1700" dirty="0"/>
              <a:t> a passive </a:t>
            </a:r>
            <a:r>
              <a:rPr lang="de-DE" sz="1700" dirty="0" err="1"/>
              <a:t>cluster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automated</a:t>
            </a:r>
            <a:r>
              <a:rPr lang="de-DE" sz="1700" dirty="0"/>
              <a:t> fail-</a:t>
            </a:r>
            <a:r>
              <a:rPr lang="de-DE" sz="1700" dirty="0" err="1"/>
              <a:t>over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b="1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 err="1"/>
              <a:t>Agents</a:t>
            </a:r>
            <a:endParaRPr lang="de-DE" sz="1700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Any </a:t>
            </a:r>
            <a:r>
              <a:rPr lang="de-DE" sz="1700" dirty="0" err="1"/>
              <a:t>number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Cluster </a:t>
            </a:r>
            <a:r>
              <a:rPr lang="de-DE" sz="1700" dirty="0" err="1"/>
              <a:t>Agents</a:t>
            </a:r>
            <a:r>
              <a:rPr lang="de-DE" sz="1700" dirty="0"/>
              <a:t> and </a:t>
            </a:r>
            <a:r>
              <a:rPr lang="de-DE" sz="1700" dirty="0" err="1"/>
              <a:t>Standalone</a:t>
            </a:r>
            <a:r>
              <a:rPr lang="de-DE" sz="1700" dirty="0"/>
              <a:t> </a:t>
            </a:r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can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operated</a:t>
            </a:r>
            <a:r>
              <a:rPr lang="de-DE" sz="1700" dirty="0"/>
              <a:t> on </a:t>
            </a:r>
            <a:r>
              <a:rPr lang="de-DE" sz="1700" dirty="0" err="1"/>
              <a:t>any</a:t>
            </a:r>
            <a:r>
              <a:rPr lang="de-DE" sz="1700" dirty="0"/>
              <a:t> </a:t>
            </a:r>
            <a:r>
              <a:rPr lang="de-DE" sz="1700" dirty="0" err="1"/>
              <a:t>platform</a:t>
            </a:r>
            <a:r>
              <a:rPr lang="de-DE" sz="1700" dirty="0"/>
              <a:t> </a:t>
            </a:r>
            <a:r>
              <a:rPr lang="de-DE" sz="1700" dirty="0" err="1"/>
              <a:t>used</a:t>
            </a:r>
            <a:r>
              <a:rPr lang="de-DE" sz="1700" dirty="0"/>
              <a:t> on </a:t>
            </a:r>
            <a:r>
              <a:rPr lang="de-DE" sz="1700" dirty="0" err="1"/>
              <a:t>premises</a:t>
            </a:r>
            <a:r>
              <a:rPr lang="de-DE" sz="1700" dirty="0"/>
              <a:t> 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Users </a:t>
            </a:r>
            <a:r>
              <a:rPr lang="de-DE" sz="1700" dirty="0" err="1"/>
              <a:t>set</a:t>
            </a:r>
            <a:r>
              <a:rPr lang="de-DE" sz="1700" dirty="0"/>
              <a:t> </a:t>
            </a:r>
            <a:r>
              <a:rPr lang="de-DE" sz="1700" dirty="0" err="1"/>
              <a:t>up</a:t>
            </a:r>
            <a:r>
              <a:rPr lang="de-DE" sz="1700" dirty="0"/>
              <a:t> a Virtual Private Cloud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allow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indicated</a:t>
            </a:r>
            <a:r>
              <a:rPr lang="de-DE" sz="1700" dirty="0"/>
              <a:t> </a:t>
            </a:r>
            <a:r>
              <a:rPr lang="de-DE" sz="1700" dirty="0" err="1"/>
              <a:t>connections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operated</a:t>
            </a:r>
            <a:r>
              <a:rPr lang="de-DE" sz="1700" dirty="0"/>
              <a:t> </a:t>
            </a:r>
            <a:r>
              <a:rPr lang="de-DE" sz="1700" dirty="0" err="1"/>
              <a:t>from</a:t>
            </a:r>
            <a:r>
              <a:rPr lang="de-DE" sz="1700" dirty="0"/>
              <a:t> </a:t>
            </a:r>
            <a:r>
              <a:rPr lang="de-DE" sz="1700" dirty="0" err="1"/>
              <a:t>cloud</a:t>
            </a:r>
            <a:r>
              <a:rPr lang="de-DE" sz="1700" dirty="0"/>
              <a:t> </a:t>
            </a:r>
            <a:r>
              <a:rPr lang="de-DE" sz="1700" dirty="0" err="1"/>
              <a:t>platforms</a:t>
            </a:r>
            <a:r>
              <a:rPr lang="de-DE" sz="1700" dirty="0"/>
              <a:t> and </a:t>
            </a:r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operated</a:t>
            </a:r>
            <a:r>
              <a:rPr lang="de-DE" sz="1700" dirty="0"/>
              <a:t> on </a:t>
            </a:r>
            <a:r>
              <a:rPr lang="de-DE" sz="1700" dirty="0" err="1"/>
              <a:t>premises</a:t>
            </a:r>
            <a:r>
              <a:rPr lang="de-DE" sz="1700" dirty="0"/>
              <a:t> </a:t>
            </a:r>
            <a:r>
              <a:rPr lang="de-DE" sz="1700" dirty="0" err="1"/>
              <a:t>can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used</a:t>
            </a:r>
            <a:r>
              <a:rPr lang="de-DE" sz="1700" dirty="0"/>
              <a:t> in parallel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Cloud Setup: Hybrid Use of Agents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Cloud Setup: Hybrid Use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Agents</a:t>
            </a:r>
            <a:endParaRPr lang="en-US" dirty="0"/>
          </a:p>
        </p:txBody>
      </p:sp>
      <p:sp>
        <p:nvSpPr>
          <p:cNvPr id="24" name="Abgerundetes Rechteck 99"/>
          <p:cNvSpPr/>
          <p:nvPr/>
        </p:nvSpPr>
        <p:spPr>
          <a:xfrm>
            <a:off x="4670152" y="2991245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err="1">
                <a:solidFill>
                  <a:prstClr val="white"/>
                </a:solidFill>
                <a:latin typeface="Arial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JOC Cockpit</a:t>
            </a:r>
          </a:p>
        </p:txBody>
      </p:sp>
      <p:sp>
        <p:nvSpPr>
          <p:cNvPr id="12" name="Ellipse 11"/>
          <p:cNvSpPr/>
          <p:nvPr/>
        </p:nvSpPr>
        <p:spPr>
          <a:xfrm>
            <a:off x="4443337" y="4387754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err="1">
                <a:solidFill>
                  <a:prstClr val="white"/>
                </a:solidFill>
                <a:latin typeface="Arial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API Service</a:t>
            </a:r>
          </a:p>
        </p:txBody>
      </p:sp>
      <p:cxnSp>
        <p:nvCxnSpPr>
          <p:cNvPr id="16" name="Gerade Verbindung mit Pfeil 15"/>
          <p:cNvCxnSpPr>
            <a:cxnSpLocks/>
            <a:stCxn id="24" idx="2"/>
            <a:endCxn id="12" idx="0"/>
          </p:cNvCxnSpPr>
          <p:nvPr/>
        </p:nvCxnSpPr>
        <p:spPr>
          <a:xfrm>
            <a:off x="5645512" y="4042805"/>
            <a:ext cx="1" cy="344949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sp>
        <p:nvSpPr>
          <p:cNvPr id="30" name="Rechteck 29"/>
          <p:cNvSpPr/>
          <p:nvPr/>
        </p:nvSpPr>
        <p:spPr>
          <a:xfrm>
            <a:off x="3641917" y="2456460"/>
            <a:ext cx="4826992" cy="496293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1" name="Textfeld 30"/>
          <p:cNvSpPr txBox="1"/>
          <p:nvPr/>
        </p:nvSpPr>
        <p:spPr>
          <a:xfrm>
            <a:off x="3680432" y="2495515"/>
            <a:ext cx="3263392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Site /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Availability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Zone</a:t>
            </a:r>
          </a:p>
        </p:txBody>
      </p:sp>
      <p:sp>
        <p:nvSpPr>
          <p:cNvPr id="32" name="Abgerundetes Rechteck 31"/>
          <p:cNvSpPr/>
          <p:nvPr/>
        </p:nvSpPr>
        <p:spPr>
          <a:xfrm>
            <a:off x="4670152" y="603242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err="1">
                <a:solidFill>
                  <a:prstClr val="white"/>
                </a:solidFill>
                <a:latin typeface="Arial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Controller</a:t>
            </a:r>
          </a:p>
        </p:txBody>
      </p:sp>
      <p:sp>
        <p:nvSpPr>
          <p:cNvPr id="34" name="Rechteck 33"/>
          <p:cNvSpPr/>
          <p:nvPr/>
        </p:nvSpPr>
        <p:spPr>
          <a:xfrm>
            <a:off x="8833129" y="2456459"/>
            <a:ext cx="4612587" cy="494742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8845032" y="2477494"/>
            <a:ext cx="3435388" cy="307777"/>
          </a:xfrm>
          <a:prstGeom prst="rect">
            <a:avLst/>
          </a:prstGeom>
        </p:spPr>
        <p:txBody>
          <a:bodyPr wrap="square" rIns="36000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Secondary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Site /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Availability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Zone</a:t>
            </a:r>
          </a:p>
        </p:txBody>
      </p:sp>
      <p:sp>
        <p:nvSpPr>
          <p:cNvPr id="36" name="Abgerundetes Rechteck 35"/>
          <p:cNvSpPr/>
          <p:nvPr/>
        </p:nvSpPr>
        <p:spPr>
          <a:xfrm>
            <a:off x="10646443" y="6054553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Standby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Controller</a:t>
            </a:r>
          </a:p>
        </p:txBody>
      </p:sp>
      <p:sp>
        <p:nvSpPr>
          <p:cNvPr id="44" name="Abgerundetes Rechteck 99">
            <a:extLst>
              <a:ext uri="{FF2B5EF4-FFF2-40B4-BE49-F238E27FC236}">
                <a16:creationId xmlns:a16="http://schemas.microsoft.com/office/drawing/2014/main" id="{1B2F1056-67E4-4597-819B-56CF81C7C87C}"/>
              </a:ext>
            </a:extLst>
          </p:cNvPr>
          <p:cNvSpPr/>
          <p:nvPr/>
        </p:nvSpPr>
        <p:spPr>
          <a:xfrm>
            <a:off x="10646443" y="2968091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Standby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JOC Cockpit</a:t>
            </a:r>
          </a:p>
        </p:txBody>
      </p:sp>
      <p:sp>
        <p:nvSpPr>
          <p:cNvPr id="47" name="Ellipse 46">
            <a:extLst>
              <a:ext uri="{FF2B5EF4-FFF2-40B4-BE49-F238E27FC236}">
                <a16:creationId xmlns:a16="http://schemas.microsoft.com/office/drawing/2014/main" id="{F2B18706-B0D3-4B7B-BCD4-2E68A0A8C5D6}"/>
              </a:ext>
            </a:extLst>
          </p:cNvPr>
          <p:cNvSpPr/>
          <p:nvPr/>
        </p:nvSpPr>
        <p:spPr>
          <a:xfrm>
            <a:off x="10419628" y="4383047"/>
            <a:ext cx="2404351" cy="1283416"/>
          </a:xfrm>
          <a:prstGeom prst="ellipse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Standby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API Service</a:t>
            </a:r>
          </a:p>
        </p:txBody>
      </p:sp>
      <p:cxnSp>
        <p:nvCxnSpPr>
          <p:cNvPr id="48" name="Gerade Verbindung mit Pfeil 47">
            <a:extLst>
              <a:ext uri="{FF2B5EF4-FFF2-40B4-BE49-F238E27FC236}">
                <a16:creationId xmlns:a16="http://schemas.microsoft.com/office/drawing/2014/main" id="{932CC20A-F73C-4C5E-9BE1-83DF1A58C1E5}"/>
              </a:ext>
            </a:extLst>
          </p:cNvPr>
          <p:cNvCxnSpPr>
            <a:cxnSpLocks/>
            <a:stCxn id="44" idx="2"/>
            <a:endCxn id="47" idx="0"/>
          </p:cNvCxnSpPr>
          <p:nvPr/>
        </p:nvCxnSpPr>
        <p:spPr>
          <a:xfrm>
            <a:off x="11621803" y="4019651"/>
            <a:ext cx="1" cy="363396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Gerade Verbindung mit Pfeil 49">
            <a:extLst>
              <a:ext uri="{FF2B5EF4-FFF2-40B4-BE49-F238E27FC236}">
                <a16:creationId xmlns:a16="http://schemas.microsoft.com/office/drawing/2014/main" id="{748CBA17-32AD-4793-AF14-CFA0DDE254CA}"/>
              </a:ext>
            </a:extLst>
          </p:cNvPr>
          <p:cNvCxnSpPr>
            <a:cxnSpLocks/>
            <a:stCxn id="47" idx="4"/>
            <a:endCxn id="36" idx="0"/>
          </p:cNvCxnSpPr>
          <p:nvPr/>
        </p:nvCxnSpPr>
        <p:spPr>
          <a:xfrm flipH="1">
            <a:off x="11621803" y="5666463"/>
            <a:ext cx="1" cy="388090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Gerade Verbindung mit Pfeil 52">
            <a:extLst>
              <a:ext uri="{FF2B5EF4-FFF2-40B4-BE49-F238E27FC236}">
                <a16:creationId xmlns:a16="http://schemas.microsoft.com/office/drawing/2014/main" id="{023C3076-F293-4664-8B28-0793855ECD51}"/>
              </a:ext>
            </a:extLst>
          </p:cNvPr>
          <p:cNvCxnSpPr>
            <a:cxnSpLocks/>
            <a:stCxn id="12" idx="4"/>
            <a:endCxn id="32" idx="0"/>
          </p:cNvCxnSpPr>
          <p:nvPr/>
        </p:nvCxnSpPr>
        <p:spPr>
          <a:xfrm flipH="1">
            <a:off x="5645512" y="5671170"/>
            <a:ext cx="1" cy="361254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Gerade Verbindung mit Pfeil 7">
            <a:extLst>
              <a:ext uri="{FF2B5EF4-FFF2-40B4-BE49-F238E27FC236}">
                <a16:creationId xmlns:a16="http://schemas.microsoft.com/office/drawing/2014/main" id="{52E331CF-C3CE-4A11-A282-4010425BBF2B}"/>
              </a:ext>
            </a:extLst>
          </p:cNvPr>
          <p:cNvCxnSpPr>
            <a:cxnSpLocks/>
            <a:stCxn id="32" idx="2"/>
          </p:cNvCxnSpPr>
          <p:nvPr/>
        </p:nvCxnSpPr>
        <p:spPr>
          <a:xfrm>
            <a:off x="5645512" y="7083984"/>
            <a:ext cx="0" cy="664604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36D7806F-A44C-45D5-8E2C-547FBA1BE9C8}"/>
              </a:ext>
            </a:extLst>
          </p:cNvPr>
          <p:cNvCxnSpPr>
            <a:cxnSpLocks/>
            <a:stCxn id="36" idx="2"/>
          </p:cNvCxnSpPr>
          <p:nvPr/>
        </p:nvCxnSpPr>
        <p:spPr>
          <a:xfrm>
            <a:off x="11621803" y="7106113"/>
            <a:ext cx="0" cy="642475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Abgerundetes Rechteck 96">
            <a:extLst>
              <a:ext uri="{FF2B5EF4-FFF2-40B4-BE49-F238E27FC236}">
                <a16:creationId xmlns:a16="http://schemas.microsoft.com/office/drawing/2014/main" id="{7FEC8839-2DD4-5579-232D-7D230FA6C6BC}"/>
              </a:ext>
            </a:extLst>
          </p:cNvPr>
          <p:cNvSpPr/>
          <p:nvPr/>
        </p:nvSpPr>
        <p:spPr>
          <a:xfrm>
            <a:off x="8163325" y="9055756"/>
            <a:ext cx="1085009" cy="518615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 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1023A84D-3C98-1306-90D7-FE1CC3B9B65F}"/>
              </a:ext>
            </a:extLst>
          </p:cNvPr>
          <p:cNvSpPr/>
          <p:nvPr/>
        </p:nvSpPr>
        <p:spPr>
          <a:xfrm>
            <a:off x="7717294" y="8580846"/>
            <a:ext cx="1977070" cy="146843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336EF2B1-FF43-DF3A-EB00-E5ABA3414027}"/>
              </a:ext>
            </a:extLst>
          </p:cNvPr>
          <p:cNvSpPr txBox="1"/>
          <p:nvPr/>
        </p:nvSpPr>
        <p:spPr>
          <a:xfrm>
            <a:off x="7716535" y="8580351"/>
            <a:ext cx="1766846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Agent Instance</a:t>
            </a:r>
          </a:p>
        </p:txBody>
      </p:sp>
      <p:sp>
        <p:nvSpPr>
          <p:cNvPr id="14" name="Abgerundetes Rechteck 120">
            <a:extLst>
              <a:ext uri="{FF2B5EF4-FFF2-40B4-BE49-F238E27FC236}">
                <a16:creationId xmlns:a16="http://schemas.microsoft.com/office/drawing/2014/main" id="{845D6E8B-AFF8-DEAB-1FD3-0D372AC2D2FC}"/>
              </a:ext>
            </a:extLst>
          </p:cNvPr>
          <p:cNvSpPr/>
          <p:nvPr/>
        </p:nvSpPr>
        <p:spPr>
          <a:xfrm>
            <a:off x="4617245" y="9031891"/>
            <a:ext cx="1085009" cy="518615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Cluster</a:t>
            </a:r>
            <a:b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 </a:t>
            </a: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0CB03180-8C12-CBF3-F757-C119C1D91142}"/>
              </a:ext>
            </a:extLst>
          </p:cNvPr>
          <p:cNvSpPr/>
          <p:nvPr/>
        </p:nvSpPr>
        <p:spPr>
          <a:xfrm>
            <a:off x="4230848" y="8556981"/>
            <a:ext cx="3109155" cy="146843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B6F4C079-7997-CCED-EC80-506DD665A133}"/>
              </a:ext>
            </a:extLst>
          </p:cNvPr>
          <p:cNvSpPr txBox="1"/>
          <p:nvPr/>
        </p:nvSpPr>
        <p:spPr>
          <a:xfrm>
            <a:off x="4235812" y="8556486"/>
            <a:ext cx="2900349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Clustered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JS7 Agent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Instances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19" name="Abgerundetes Rechteck 96">
            <a:extLst>
              <a:ext uri="{FF2B5EF4-FFF2-40B4-BE49-F238E27FC236}">
                <a16:creationId xmlns:a16="http://schemas.microsoft.com/office/drawing/2014/main" id="{DAB4D279-527D-07DE-620D-7BBA266727F5}"/>
              </a:ext>
            </a:extLst>
          </p:cNvPr>
          <p:cNvSpPr/>
          <p:nvPr/>
        </p:nvSpPr>
        <p:spPr>
          <a:xfrm>
            <a:off x="11461210" y="9065280"/>
            <a:ext cx="1085009" cy="518615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 </a:t>
            </a:r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FDD6C184-1E1E-FBC6-D3F8-98A601A6D840}"/>
              </a:ext>
            </a:extLst>
          </p:cNvPr>
          <p:cNvSpPr/>
          <p:nvPr/>
        </p:nvSpPr>
        <p:spPr>
          <a:xfrm>
            <a:off x="11015179" y="8590370"/>
            <a:ext cx="1977071" cy="146843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4E46A1E9-B95A-D907-D9FA-7903C90DB58F}"/>
              </a:ext>
            </a:extLst>
          </p:cNvPr>
          <p:cNvSpPr txBox="1"/>
          <p:nvPr/>
        </p:nvSpPr>
        <p:spPr>
          <a:xfrm>
            <a:off x="11022995" y="8589875"/>
            <a:ext cx="1766846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Agent Instance</a:t>
            </a:r>
          </a:p>
        </p:txBody>
      </p:sp>
      <p:cxnSp>
        <p:nvCxnSpPr>
          <p:cNvPr id="41" name="Gerader Verbinder 40">
            <a:extLst>
              <a:ext uri="{FF2B5EF4-FFF2-40B4-BE49-F238E27FC236}">
                <a16:creationId xmlns:a16="http://schemas.microsoft.com/office/drawing/2014/main" id="{8251DC6E-97CF-BDC8-808B-2603C5375C05}"/>
              </a:ext>
            </a:extLst>
          </p:cNvPr>
          <p:cNvCxnSpPr>
            <a:cxnSpLocks/>
          </p:cNvCxnSpPr>
          <p:nvPr/>
        </p:nvCxnSpPr>
        <p:spPr>
          <a:xfrm>
            <a:off x="4229004" y="7746558"/>
            <a:ext cx="8795065" cy="21908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Gerade Verbindung mit Pfeil 41">
            <a:extLst>
              <a:ext uri="{FF2B5EF4-FFF2-40B4-BE49-F238E27FC236}">
                <a16:creationId xmlns:a16="http://schemas.microsoft.com/office/drawing/2014/main" id="{E55CA8E8-3898-5724-4FE4-A9F86C3FF76E}"/>
              </a:ext>
            </a:extLst>
          </p:cNvPr>
          <p:cNvCxnSpPr>
            <a:cxnSpLocks/>
          </p:cNvCxnSpPr>
          <p:nvPr/>
        </p:nvCxnSpPr>
        <p:spPr>
          <a:xfrm>
            <a:off x="5226192" y="7768466"/>
            <a:ext cx="0" cy="811885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Gerade Verbindung mit Pfeil 42">
            <a:extLst>
              <a:ext uri="{FF2B5EF4-FFF2-40B4-BE49-F238E27FC236}">
                <a16:creationId xmlns:a16="http://schemas.microsoft.com/office/drawing/2014/main" id="{463DCA32-0D1A-E5E0-7701-B49795627E4A}"/>
              </a:ext>
            </a:extLst>
          </p:cNvPr>
          <p:cNvCxnSpPr>
            <a:cxnSpLocks/>
            <a:endCxn id="6" idx="0"/>
          </p:cNvCxnSpPr>
          <p:nvPr/>
        </p:nvCxnSpPr>
        <p:spPr>
          <a:xfrm>
            <a:off x="8699022" y="7768466"/>
            <a:ext cx="6807" cy="812380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Gerade Verbindung mit Pfeil 44">
            <a:extLst>
              <a:ext uri="{FF2B5EF4-FFF2-40B4-BE49-F238E27FC236}">
                <a16:creationId xmlns:a16="http://schemas.microsoft.com/office/drawing/2014/main" id="{9AC8809F-4807-0A57-FC78-99B973027C3A}"/>
              </a:ext>
            </a:extLst>
          </p:cNvPr>
          <p:cNvCxnSpPr>
            <a:cxnSpLocks/>
          </p:cNvCxnSpPr>
          <p:nvPr/>
        </p:nvCxnSpPr>
        <p:spPr>
          <a:xfrm>
            <a:off x="12000965" y="7756082"/>
            <a:ext cx="2749" cy="808833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Textfeld 57">
            <a:extLst>
              <a:ext uri="{FF2B5EF4-FFF2-40B4-BE49-F238E27FC236}">
                <a16:creationId xmlns:a16="http://schemas.microsoft.com/office/drawing/2014/main" id="{1BEE3F57-1901-4875-56B2-72E123AAEB77}"/>
              </a:ext>
            </a:extLst>
          </p:cNvPr>
          <p:cNvSpPr txBox="1"/>
          <p:nvPr/>
        </p:nvSpPr>
        <p:spPr>
          <a:xfrm>
            <a:off x="3277968" y="2046349"/>
            <a:ext cx="3263392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Cloud</a:t>
            </a:r>
          </a:p>
        </p:txBody>
      </p:sp>
      <p:sp>
        <p:nvSpPr>
          <p:cNvPr id="60" name="Textfeld 59">
            <a:extLst>
              <a:ext uri="{FF2B5EF4-FFF2-40B4-BE49-F238E27FC236}">
                <a16:creationId xmlns:a16="http://schemas.microsoft.com/office/drawing/2014/main" id="{D84D2FE0-0746-9254-FBDF-355A3765B714}"/>
              </a:ext>
            </a:extLst>
          </p:cNvPr>
          <p:cNvSpPr txBox="1"/>
          <p:nvPr/>
        </p:nvSpPr>
        <p:spPr>
          <a:xfrm>
            <a:off x="3263306" y="8148830"/>
            <a:ext cx="3263392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On </a:t>
            </a: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Premises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84" name="Abgerundetes Rechteck 120">
            <a:extLst>
              <a:ext uri="{FF2B5EF4-FFF2-40B4-BE49-F238E27FC236}">
                <a16:creationId xmlns:a16="http://schemas.microsoft.com/office/drawing/2014/main" id="{02981A58-1673-4498-B9DF-D5F8B8473A8B}"/>
              </a:ext>
            </a:extLst>
          </p:cNvPr>
          <p:cNvSpPr/>
          <p:nvPr/>
        </p:nvSpPr>
        <p:spPr>
          <a:xfrm>
            <a:off x="5915959" y="9045145"/>
            <a:ext cx="1085009" cy="518615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Cluster</a:t>
            </a:r>
            <a:b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 </a:t>
            </a:r>
          </a:p>
        </p:txBody>
      </p:sp>
    </p:spTree>
    <p:extLst>
      <p:ext uri="{BB962C8B-B14F-4D97-AF65-F5344CB8AC3E}">
        <p14:creationId xmlns:p14="http://schemas.microsoft.com/office/powerpoint/2010/main" val="28306258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Inhaltsplatzhalter 27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de-CH" dirty="0"/>
              <a:t>System Architecture</a:t>
            </a:r>
          </a:p>
          <a:p>
            <a:pPr lvl="1"/>
            <a:r>
              <a:rPr lang="de-CH" sz="1800" dirty="0"/>
              <a:t>System Architecture</a:t>
            </a:r>
          </a:p>
          <a:p>
            <a:pPr lvl="1"/>
            <a:r>
              <a:rPr lang="de-CH" sz="1800" dirty="0" err="1"/>
              <a:t>Product</a:t>
            </a:r>
            <a:r>
              <a:rPr lang="de-CH" sz="1800" dirty="0"/>
              <a:t> Architecture</a:t>
            </a:r>
          </a:p>
          <a:p>
            <a:pPr lvl="1"/>
            <a:r>
              <a:rPr lang="de-CH" sz="1800" dirty="0"/>
              <a:t>Secure Network Connections</a:t>
            </a:r>
          </a:p>
          <a:p>
            <a:pPr lvl="1"/>
            <a:r>
              <a:rPr lang="de-CH" sz="1800" dirty="0" err="1"/>
              <a:t>Supported</a:t>
            </a:r>
            <a:r>
              <a:rPr lang="de-CH" sz="1800" dirty="0"/>
              <a:t> </a:t>
            </a:r>
            <a:r>
              <a:rPr lang="de-CH" sz="1800" dirty="0" err="1"/>
              <a:t>Platforms</a:t>
            </a:r>
            <a:endParaRPr lang="de-CH" sz="1800" dirty="0"/>
          </a:p>
          <a:p>
            <a:pPr marL="279354" lvl="1" indent="0">
              <a:buNone/>
            </a:pPr>
            <a:endParaRPr lang="de-CH" sz="1800" dirty="0"/>
          </a:p>
          <a:p>
            <a:r>
              <a:rPr lang="de-CH" dirty="0"/>
              <a:t>Cloud Setup</a:t>
            </a:r>
          </a:p>
          <a:p>
            <a:pPr lvl="1"/>
            <a:r>
              <a:rPr lang="de-DE" sz="1800" dirty="0"/>
              <a:t>JOC Cockpit and Controller High </a:t>
            </a:r>
            <a:r>
              <a:rPr lang="de-DE" sz="1800" dirty="0" err="1"/>
              <a:t>Availability</a:t>
            </a:r>
            <a:endParaRPr lang="de-DE" sz="1800" dirty="0"/>
          </a:p>
          <a:p>
            <a:pPr lvl="1"/>
            <a:r>
              <a:rPr lang="de-DE" sz="1800" dirty="0"/>
              <a:t>Agent High </a:t>
            </a:r>
            <a:r>
              <a:rPr lang="de-DE" sz="1800" dirty="0" err="1"/>
              <a:t>Availability</a:t>
            </a:r>
            <a:endParaRPr lang="de-DE" sz="1800" dirty="0"/>
          </a:p>
          <a:p>
            <a:pPr lvl="1"/>
            <a:r>
              <a:rPr lang="de-DE" sz="1800" dirty="0"/>
              <a:t>Hybrid Use </a:t>
            </a:r>
            <a:r>
              <a:rPr lang="de-DE" sz="1800" dirty="0" err="1"/>
              <a:t>of</a:t>
            </a:r>
            <a:r>
              <a:rPr lang="de-DE" sz="1800" dirty="0"/>
              <a:t> </a:t>
            </a:r>
            <a:r>
              <a:rPr lang="de-DE" sz="1800" dirty="0" err="1"/>
              <a:t>Agents</a:t>
            </a:r>
            <a:endParaRPr lang="de-DE" sz="1800" dirty="0"/>
          </a:p>
          <a:p>
            <a:pPr lvl="1"/>
            <a:endParaRPr lang="de-CH" sz="1800" dirty="0"/>
          </a:p>
          <a:p>
            <a:r>
              <a:rPr lang="de-CH" u="sng" dirty="0"/>
              <a:t>On </a:t>
            </a:r>
            <a:r>
              <a:rPr lang="de-CH" u="sng" dirty="0" err="1"/>
              <a:t>Premises</a:t>
            </a:r>
            <a:r>
              <a:rPr lang="de-CH" u="sng" dirty="0"/>
              <a:t> Setup</a:t>
            </a:r>
          </a:p>
          <a:p>
            <a:pPr lvl="1"/>
            <a:r>
              <a:rPr lang="de-CH" sz="1800" dirty="0" err="1"/>
              <a:t>Standalone</a:t>
            </a:r>
            <a:r>
              <a:rPr lang="de-CH" sz="1800" dirty="0"/>
              <a:t> Server</a:t>
            </a:r>
          </a:p>
          <a:p>
            <a:pPr lvl="1"/>
            <a:r>
              <a:rPr lang="de-DE" sz="1800" dirty="0"/>
              <a:t>Controller High </a:t>
            </a:r>
            <a:r>
              <a:rPr lang="de-DE" sz="1800" dirty="0" err="1"/>
              <a:t>Availability</a:t>
            </a:r>
            <a:endParaRPr lang="de-DE" sz="1800" dirty="0"/>
          </a:p>
          <a:p>
            <a:pPr lvl="1"/>
            <a:r>
              <a:rPr lang="de-DE" sz="1800" dirty="0"/>
              <a:t>Controller and JOC Cockpit High </a:t>
            </a:r>
            <a:r>
              <a:rPr lang="de-DE" sz="1800" dirty="0" err="1"/>
              <a:t>Availability</a:t>
            </a:r>
            <a:endParaRPr lang="de-DE" sz="1800" dirty="0"/>
          </a:p>
          <a:p>
            <a:pPr lvl="1"/>
            <a:r>
              <a:rPr lang="de-DE" sz="1800" dirty="0"/>
              <a:t>Multi-Client </a:t>
            </a:r>
            <a:r>
              <a:rPr lang="de-DE" sz="1800" dirty="0" err="1"/>
              <a:t>Capability</a:t>
            </a:r>
            <a:endParaRPr lang="de-DE" sz="1800" dirty="0"/>
          </a:p>
          <a:p>
            <a:pPr lvl="1"/>
            <a:r>
              <a:rPr lang="de-DE" sz="1800" dirty="0"/>
              <a:t>Agent High </a:t>
            </a:r>
            <a:r>
              <a:rPr lang="de-DE" sz="1800" dirty="0" err="1"/>
              <a:t>Availability</a:t>
            </a:r>
            <a:endParaRPr lang="de-DE" sz="1800" dirty="0"/>
          </a:p>
          <a:p>
            <a:pPr lvl="1"/>
            <a:endParaRPr lang="de-CH" sz="1800" dirty="0"/>
          </a:p>
          <a:p>
            <a:pPr marL="279354" lvl="1" indent="0">
              <a:buNone/>
            </a:pPr>
            <a:endParaRPr lang="de-CH" sz="2200" dirty="0"/>
          </a:p>
          <a:p>
            <a:endParaRPr lang="de-DE" sz="600" dirty="0"/>
          </a:p>
          <a:p>
            <a:pPr lvl="1"/>
            <a:endParaRPr lang="de-DE" sz="6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JS7 JobScheduler</a:t>
            </a:r>
          </a:p>
        </p:txBody>
      </p:sp>
      <p:sp>
        <p:nvSpPr>
          <p:cNvPr id="30" name="Inhaltsplatzhalter 29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1" name="Inhaltsplatzhalter 30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>
                <a:solidFill>
                  <a:prstClr val="white"/>
                </a:solidFill>
              </a:rPr>
              <a:pPr algn="l"/>
              <a:t>11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13186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88699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JOC Cockpit / API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JOC Cockpit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User Interface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workflow</a:t>
            </a:r>
            <a:r>
              <a:rPr lang="de-DE" sz="1700" dirty="0"/>
              <a:t> </a:t>
            </a:r>
            <a:r>
              <a:rPr lang="de-DE" sz="1700" dirty="0" err="1"/>
              <a:t>management</a:t>
            </a:r>
            <a:r>
              <a:rPr lang="de-DE" sz="1700" dirty="0"/>
              <a:t> and </a:t>
            </a:r>
            <a:r>
              <a:rPr lang="de-DE" sz="1700" dirty="0" err="1"/>
              <a:t>control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Users </a:t>
            </a:r>
            <a:r>
              <a:rPr lang="de-DE" sz="1700" dirty="0" err="1"/>
              <a:t>access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JOC Cockpit </a:t>
            </a:r>
            <a:r>
              <a:rPr lang="de-DE" sz="1700" dirty="0" err="1"/>
              <a:t>from</a:t>
            </a:r>
            <a:r>
              <a:rPr lang="de-DE" sz="1700" dirty="0"/>
              <a:t> </a:t>
            </a:r>
            <a:r>
              <a:rPr lang="de-DE" sz="1700" dirty="0" err="1"/>
              <a:t>their</a:t>
            </a:r>
            <a:r>
              <a:rPr lang="de-DE" sz="1700" dirty="0"/>
              <a:t> </a:t>
            </a:r>
            <a:r>
              <a:rPr lang="de-DE" sz="1700" dirty="0" err="1"/>
              <a:t>browser</a:t>
            </a:r>
            <a:r>
              <a:rPr lang="de-DE" sz="1700" dirty="0"/>
              <a:t> 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Controller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The Controller </a:t>
            </a:r>
            <a:r>
              <a:rPr lang="de-DE" sz="1700" dirty="0" err="1"/>
              <a:t>orchestrates</a:t>
            </a:r>
            <a:r>
              <a:rPr lang="de-DE" sz="1700" dirty="0"/>
              <a:t> </a:t>
            </a:r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execution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workflows</a:t>
            </a:r>
            <a:r>
              <a:rPr lang="de-DE" sz="1700" dirty="0"/>
              <a:t> and </a:t>
            </a:r>
            <a:r>
              <a:rPr lang="de-DE" sz="1700" dirty="0" err="1"/>
              <a:t>jobs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Agent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deployed</a:t>
            </a:r>
            <a:r>
              <a:rPr lang="de-DE" sz="1700" dirty="0"/>
              <a:t> on top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platforms</a:t>
            </a:r>
            <a:r>
              <a:rPr lang="de-DE" sz="1700" dirty="0"/>
              <a:t> </a:t>
            </a:r>
            <a:r>
              <a:rPr lang="de-DE" sz="1700" dirty="0" err="1"/>
              <a:t>running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programs</a:t>
            </a:r>
            <a:r>
              <a:rPr lang="de-DE" sz="1700" dirty="0"/>
              <a:t>, </a:t>
            </a:r>
            <a:r>
              <a:rPr lang="de-DE" sz="1700" dirty="0" err="1"/>
              <a:t>scripts</a:t>
            </a:r>
            <a:r>
              <a:rPr lang="de-DE" sz="1700" dirty="0"/>
              <a:t>, </a:t>
            </a:r>
            <a:r>
              <a:rPr lang="de-DE" sz="1700" dirty="0" err="1"/>
              <a:t>services</a:t>
            </a:r>
            <a:r>
              <a:rPr lang="de-DE" sz="1700" dirty="0"/>
              <a:t> </a:t>
            </a:r>
            <a:r>
              <a:rPr lang="de-DE" sz="1700" dirty="0" err="1"/>
              <a:t>scheduled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execution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Database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The </a:t>
            </a:r>
            <a:r>
              <a:rPr lang="de-DE" sz="1700" dirty="0" err="1"/>
              <a:t>database</a:t>
            </a:r>
            <a:r>
              <a:rPr lang="de-DE" sz="1700" dirty="0"/>
              <a:t> </a:t>
            </a:r>
            <a:r>
              <a:rPr lang="de-DE" sz="1700" dirty="0" err="1"/>
              <a:t>stores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inventory</a:t>
            </a:r>
            <a:r>
              <a:rPr lang="de-DE" sz="1700" dirty="0"/>
              <a:t> and </a:t>
            </a:r>
            <a:r>
              <a:rPr lang="de-DE" sz="1700" dirty="0" err="1"/>
              <a:t>history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workflow</a:t>
            </a:r>
            <a:r>
              <a:rPr lang="de-DE" sz="1700" dirty="0"/>
              <a:t> </a:t>
            </a:r>
            <a:r>
              <a:rPr lang="de-DE" sz="1700" dirty="0" err="1"/>
              <a:t>execution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On Premises: Standalone Server for User Interface, Controller and Database Service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On </a:t>
            </a:r>
            <a:r>
              <a:rPr lang="de-DE" dirty="0" err="1"/>
              <a:t>Premises</a:t>
            </a:r>
            <a:r>
              <a:rPr lang="de-DE" dirty="0"/>
              <a:t> Setup: </a:t>
            </a:r>
            <a:r>
              <a:rPr lang="de-DE" dirty="0" err="1"/>
              <a:t>Standalone</a:t>
            </a:r>
            <a:r>
              <a:rPr lang="de-DE" dirty="0"/>
              <a:t> Server</a:t>
            </a:r>
            <a:endParaRPr lang="en-US" dirty="0"/>
          </a:p>
        </p:txBody>
      </p:sp>
      <p:sp>
        <p:nvSpPr>
          <p:cNvPr id="99" name="Abgerundetes Rechteck 98"/>
          <p:cNvSpPr/>
          <p:nvPr/>
        </p:nvSpPr>
        <p:spPr>
          <a:xfrm>
            <a:off x="9282847" y="3021295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Standalone</a:t>
            </a:r>
            <a:endParaRPr kumimoji="0" lang="de-DE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24" name="Abgerundetes Rechteck 99"/>
          <p:cNvSpPr/>
          <p:nvPr/>
        </p:nvSpPr>
        <p:spPr>
          <a:xfrm>
            <a:off x="4217460" y="3021295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User Interface</a:t>
            </a:r>
          </a:p>
        </p:txBody>
      </p:sp>
      <p:sp>
        <p:nvSpPr>
          <p:cNvPr id="12" name="Ellipse 11"/>
          <p:cNvSpPr/>
          <p:nvPr/>
        </p:nvSpPr>
        <p:spPr>
          <a:xfrm>
            <a:off x="6519318" y="2905367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API Service</a:t>
            </a:r>
          </a:p>
        </p:txBody>
      </p:sp>
      <p:cxnSp>
        <p:nvCxnSpPr>
          <p:cNvPr id="16" name="Gerade Verbindung mit Pfeil 15"/>
          <p:cNvCxnSpPr>
            <a:stCxn id="24" idx="3"/>
            <a:endCxn id="12" idx="2"/>
          </p:cNvCxnSpPr>
          <p:nvPr/>
        </p:nvCxnSpPr>
        <p:spPr>
          <a:xfrm>
            <a:off x="6168180" y="3547075"/>
            <a:ext cx="360000" cy="0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7" name="Abgerundetes Rechteck 96"/>
          <p:cNvSpPr/>
          <p:nvPr/>
        </p:nvSpPr>
        <p:spPr>
          <a:xfrm>
            <a:off x="12943443" y="2931865"/>
            <a:ext cx="1085009" cy="518615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 </a:t>
            </a:r>
          </a:p>
        </p:txBody>
      </p:sp>
      <p:cxnSp>
        <p:nvCxnSpPr>
          <p:cNvPr id="105" name="Gewinkelte Verbindung 104"/>
          <p:cNvCxnSpPr>
            <a:cxnSpLocks/>
            <a:endCxn id="118" idx="1"/>
          </p:cNvCxnSpPr>
          <p:nvPr/>
        </p:nvCxnSpPr>
        <p:spPr>
          <a:xfrm flipV="1">
            <a:off x="11312434" y="3191174"/>
            <a:ext cx="1258033" cy="355902"/>
          </a:xfrm>
          <a:prstGeom prst="bentConnector3">
            <a:avLst>
              <a:gd name="adj1" fmla="val 70443"/>
            </a:avLst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cxnSp>
        <p:nvCxnSpPr>
          <p:cNvPr id="13" name="Gerade Verbindung mit Pfeil 12"/>
          <p:cNvCxnSpPr>
            <a:stCxn id="12" idx="6"/>
            <a:endCxn id="99" idx="1"/>
          </p:cNvCxnSpPr>
          <p:nvPr/>
        </p:nvCxnSpPr>
        <p:spPr>
          <a:xfrm>
            <a:off x="8923669" y="3547075"/>
            <a:ext cx="359178" cy="0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" name="Zylinder 102"/>
          <p:cNvSpPr/>
          <p:nvPr/>
        </p:nvSpPr>
        <p:spPr>
          <a:xfrm>
            <a:off x="7084445" y="4856824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Database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400" b="1" dirty="0">
                <a:solidFill>
                  <a:prstClr val="white"/>
                </a:solidFill>
                <a:latin typeface="Arial"/>
              </a:rPr>
              <a:t>Service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cxnSp>
        <p:nvCxnSpPr>
          <p:cNvPr id="106" name="Gerade Verbindung mit Pfeil 105"/>
          <p:cNvCxnSpPr>
            <a:stCxn id="12" idx="4"/>
            <a:endCxn id="103" idx="1"/>
          </p:cNvCxnSpPr>
          <p:nvPr/>
        </p:nvCxnSpPr>
        <p:spPr>
          <a:xfrm flipH="1">
            <a:off x="7719845" y="4188783"/>
            <a:ext cx="1649" cy="668041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Rechteck 79"/>
          <p:cNvSpPr/>
          <p:nvPr/>
        </p:nvSpPr>
        <p:spPr>
          <a:xfrm>
            <a:off x="3865383" y="2457450"/>
            <a:ext cx="7950380" cy="39719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16" name="Textfeld 115"/>
          <p:cNvSpPr txBox="1"/>
          <p:nvPr/>
        </p:nvSpPr>
        <p:spPr>
          <a:xfrm>
            <a:off x="3865383" y="2482554"/>
            <a:ext cx="3854462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JS7 </a:t>
            </a:r>
            <a:r>
              <a:rPr lang="de-DE" sz="1400" dirty="0" err="1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Standalone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Server</a:t>
            </a:r>
          </a:p>
        </p:txBody>
      </p:sp>
      <p:sp>
        <p:nvSpPr>
          <p:cNvPr id="118" name="Rechteck 117"/>
          <p:cNvSpPr/>
          <p:nvPr/>
        </p:nvSpPr>
        <p:spPr>
          <a:xfrm>
            <a:off x="12570467" y="2456955"/>
            <a:ext cx="1774183" cy="146843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19" name="Textfeld 118"/>
          <p:cNvSpPr txBox="1"/>
          <p:nvPr/>
        </p:nvSpPr>
        <p:spPr>
          <a:xfrm>
            <a:off x="12577804" y="2456460"/>
            <a:ext cx="1766846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Agent Instance</a:t>
            </a:r>
          </a:p>
        </p:txBody>
      </p:sp>
      <p:sp>
        <p:nvSpPr>
          <p:cNvPr id="121" name="Abgerundetes Rechteck 120"/>
          <p:cNvSpPr/>
          <p:nvPr/>
        </p:nvSpPr>
        <p:spPr>
          <a:xfrm>
            <a:off x="13017816" y="5419780"/>
            <a:ext cx="1085009" cy="518615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 </a:t>
            </a:r>
          </a:p>
        </p:txBody>
      </p:sp>
      <p:sp>
        <p:nvSpPr>
          <p:cNvPr id="122" name="Rechteck 121"/>
          <p:cNvSpPr/>
          <p:nvPr/>
        </p:nvSpPr>
        <p:spPr>
          <a:xfrm>
            <a:off x="12577805" y="4944870"/>
            <a:ext cx="1766846" cy="146843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23" name="Textfeld 122"/>
          <p:cNvSpPr txBox="1"/>
          <p:nvPr/>
        </p:nvSpPr>
        <p:spPr>
          <a:xfrm>
            <a:off x="12595025" y="4944375"/>
            <a:ext cx="1774183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Agent Instance</a:t>
            </a:r>
          </a:p>
        </p:txBody>
      </p:sp>
      <p:cxnSp>
        <p:nvCxnSpPr>
          <p:cNvPr id="125" name="Gewinkelte Verbindung 124"/>
          <p:cNvCxnSpPr>
            <a:cxnSpLocks/>
            <a:stCxn id="99" idx="3"/>
            <a:endCxn id="122" idx="1"/>
          </p:cNvCxnSpPr>
          <p:nvPr/>
        </p:nvCxnSpPr>
        <p:spPr>
          <a:xfrm>
            <a:off x="11233567" y="3547075"/>
            <a:ext cx="1344238" cy="2132014"/>
          </a:xfrm>
          <a:prstGeom prst="bentConnector3">
            <a:avLst>
              <a:gd name="adj1" fmla="val 71257"/>
            </a:avLst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29926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93753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JOC Cockpit / API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JOC Cockpit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User Interface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workflow</a:t>
            </a:r>
            <a:r>
              <a:rPr lang="de-DE" sz="1700" dirty="0"/>
              <a:t> </a:t>
            </a:r>
            <a:r>
              <a:rPr lang="de-DE" sz="1700" dirty="0" err="1"/>
              <a:t>management</a:t>
            </a:r>
            <a:r>
              <a:rPr lang="de-DE" sz="1700" dirty="0"/>
              <a:t> and </a:t>
            </a:r>
            <a:r>
              <a:rPr lang="de-DE" sz="1700" dirty="0" err="1"/>
              <a:t>control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The Controller </a:t>
            </a:r>
            <a:r>
              <a:rPr lang="de-DE" sz="1700" dirty="0" err="1"/>
              <a:t>cluster</a:t>
            </a:r>
            <a:r>
              <a:rPr lang="de-DE" sz="1700" dirty="0"/>
              <a:t>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managed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JOC Cockpit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Controller Cluster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Active</a:t>
            </a:r>
            <a:r>
              <a:rPr lang="de-DE" sz="1700" dirty="0"/>
              <a:t> and Standby Controller </a:t>
            </a:r>
            <a:r>
              <a:rPr lang="de-DE" sz="1700" dirty="0" err="1"/>
              <a:t>act</a:t>
            </a:r>
            <a:r>
              <a:rPr lang="de-DE" sz="1700" dirty="0"/>
              <a:t> </a:t>
            </a:r>
            <a:r>
              <a:rPr lang="de-DE" sz="1700" dirty="0" err="1"/>
              <a:t>as</a:t>
            </a:r>
            <a:r>
              <a:rPr lang="de-DE" sz="1700" dirty="0"/>
              <a:t> a </a:t>
            </a:r>
            <a:r>
              <a:rPr lang="de-DE" sz="1700" dirty="0" err="1"/>
              <a:t>cluster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synchronize</a:t>
            </a:r>
            <a:r>
              <a:rPr lang="de-DE" sz="1700" dirty="0"/>
              <a:t> </a:t>
            </a:r>
            <a:r>
              <a:rPr lang="de-DE" sz="1700" dirty="0" err="1"/>
              <a:t>status</a:t>
            </a:r>
            <a:r>
              <a:rPr lang="de-DE" sz="1700" dirty="0"/>
              <a:t> </a:t>
            </a:r>
            <a:r>
              <a:rPr lang="de-DE" sz="1700" dirty="0" err="1"/>
              <a:t>informa-tion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automated</a:t>
            </a:r>
            <a:r>
              <a:rPr lang="de-DE" sz="1700" dirty="0"/>
              <a:t> fail-</a:t>
            </a:r>
            <a:r>
              <a:rPr lang="de-DE" sz="1700" dirty="0" err="1"/>
              <a:t>over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Active</a:t>
            </a:r>
            <a:r>
              <a:rPr lang="de-DE" sz="1700" dirty="0"/>
              <a:t> and Standby Control-</a:t>
            </a:r>
            <a:r>
              <a:rPr lang="de-DE" sz="1700" dirty="0" err="1"/>
              <a:t>ler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accessed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br>
              <a:rPr lang="de-DE" sz="1700" dirty="0"/>
            </a:br>
            <a:r>
              <a:rPr lang="de-DE" sz="1700" dirty="0"/>
              <a:t>JOC Cockpit API Service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Agent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deployed</a:t>
            </a:r>
            <a:r>
              <a:rPr lang="de-DE" sz="1700" dirty="0"/>
              <a:t> on top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any</a:t>
            </a:r>
            <a:r>
              <a:rPr lang="de-DE" sz="1700" dirty="0"/>
              <a:t> </a:t>
            </a:r>
            <a:r>
              <a:rPr lang="de-DE" sz="1700" dirty="0" err="1"/>
              <a:t>platforms</a:t>
            </a:r>
            <a:r>
              <a:rPr lang="de-DE" sz="1700" dirty="0"/>
              <a:t> and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accessed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Active</a:t>
            </a:r>
            <a:r>
              <a:rPr lang="de-DE" sz="1700" dirty="0"/>
              <a:t> and Standby Controllers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Database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JOC Cockpit </a:t>
            </a:r>
            <a:r>
              <a:rPr lang="de-DE" sz="1700" dirty="0" err="1"/>
              <a:t>makes</a:t>
            </a:r>
            <a:r>
              <a:rPr lang="de-DE" sz="1700" dirty="0"/>
              <a:t> </a:t>
            </a:r>
            <a:r>
              <a:rPr lang="de-DE" sz="1700" dirty="0" err="1"/>
              <a:t>use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a </a:t>
            </a:r>
            <a:r>
              <a:rPr lang="de-DE" sz="1700" dirty="0" err="1"/>
              <a:t>database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persistence</a:t>
            </a:r>
            <a:r>
              <a:rPr lang="de-DE" sz="1700" dirty="0"/>
              <a:t> and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restart</a:t>
            </a:r>
            <a:r>
              <a:rPr lang="de-DE" sz="1700" dirty="0"/>
              <a:t> </a:t>
            </a:r>
            <a:r>
              <a:rPr lang="de-DE" sz="1700" dirty="0" err="1"/>
              <a:t>capabilities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On Premises: Standalone Interface Server, Controller Cluster, Database Server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On </a:t>
            </a:r>
            <a:r>
              <a:rPr lang="de-DE" dirty="0" err="1"/>
              <a:t>Premises</a:t>
            </a:r>
            <a:r>
              <a:rPr lang="de-DE" dirty="0"/>
              <a:t> Setup: Controller High </a:t>
            </a:r>
            <a:r>
              <a:rPr lang="de-DE" dirty="0" err="1"/>
              <a:t>Availability</a:t>
            </a:r>
            <a:endParaRPr lang="en-US" dirty="0"/>
          </a:p>
        </p:txBody>
      </p:sp>
      <p:sp>
        <p:nvSpPr>
          <p:cNvPr id="24" name="Abgerundetes Rechteck 99"/>
          <p:cNvSpPr/>
          <p:nvPr/>
        </p:nvSpPr>
        <p:spPr>
          <a:xfrm>
            <a:off x="4217460" y="3021295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User Interface</a:t>
            </a:r>
          </a:p>
        </p:txBody>
      </p:sp>
      <p:sp>
        <p:nvSpPr>
          <p:cNvPr id="12" name="Ellipse 11"/>
          <p:cNvSpPr/>
          <p:nvPr/>
        </p:nvSpPr>
        <p:spPr>
          <a:xfrm>
            <a:off x="6519318" y="2905367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 API Service</a:t>
            </a:r>
          </a:p>
        </p:txBody>
      </p:sp>
      <p:cxnSp>
        <p:nvCxnSpPr>
          <p:cNvPr id="16" name="Gerade Verbindung mit Pfeil 15"/>
          <p:cNvCxnSpPr>
            <a:stCxn id="24" idx="3"/>
            <a:endCxn id="12" idx="2"/>
          </p:cNvCxnSpPr>
          <p:nvPr/>
        </p:nvCxnSpPr>
        <p:spPr>
          <a:xfrm>
            <a:off x="6168180" y="3547075"/>
            <a:ext cx="360000" cy="0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sp>
        <p:nvSpPr>
          <p:cNvPr id="80" name="Rechteck 79"/>
          <p:cNvSpPr/>
          <p:nvPr/>
        </p:nvSpPr>
        <p:spPr>
          <a:xfrm>
            <a:off x="3865383" y="2457451"/>
            <a:ext cx="7260654" cy="21859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16" name="Textfeld 115"/>
          <p:cNvSpPr txBox="1"/>
          <p:nvPr/>
        </p:nvSpPr>
        <p:spPr>
          <a:xfrm>
            <a:off x="3865383" y="2482553"/>
            <a:ext cx="523787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JS7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Primary JOC Cockpit Instance</a:t>
            </a:r>
          </a:p>
        </p:txBody>
      </p:sp>
      <p:grpSp>
        <p:nvGrpSpPr>
          <p:cNvPr id="54" name="Gruppieren 53">
            <a:extLst>
              <a:ext uri="{FF2B5EF4-FFF2-40B4-BE49-F238E27FC236}">
                <a16:creationId xmlns:a16="http://schemas.microsoft.com/office/drawing/2014/main" id="{11074121-1561-4E2C-AAF1-9F448B1C3F92}"/>
              </a:ext>
            </a:extLst>
          </p:cNvPr>
          <p:cNvGrpSpPr/>
          <p:nvPr/>
        </p:nvGrpSpPr>
        <p:grpSpPr>
          <a:xfrm>
            <a:off x="6684568" y="8129781"/>
            <a:ext cx="1977829" cy="1468932"/>
            <a:chOff x="6684568" y="8129781"/>
            <a:chExt cx="1977829" cy="1468932"/>
          </a:xfrm>
        </p:grpSpPr>
        <p:sp>
          <p:nvSpPr>
            <p:cNvPr id="97" name="Abgerundetes Rechteck 96"/>
            <p:cNvSpPr/>
            <p:nvPr/>
          </p:nvSpPr>
          <p:spPr>
            <a:xfrm>
              <a:off x="7131358" y="860518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118" name="Rechteck 117"/>
            <p:cNvSpPr/>
            <p:nvPr/>
          </p:nvSpPr>
          <p:spPr>
            <a:xfrm>
              <a:off x="6685327" y="8130276"/>
              <a:ext cx="1977070" cy="146843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119" name="Textfeld 118"/>
            <p:cNvSpPr txBox="1"/>
            <p:nvPr/>
          </p:nvSpPr>
          <p:spPr>
            <a:xfrm>
              <a:off x="6684568" y="8129781"/>
              <a:ext cx="1766846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</p:grpSp>
      <p:grpSp>
        <p:nvGrpSpPr>
          <p:cNvPr id="55" name="Gruppieren 54">
            <a:extLst>
              <a:ext uri="{FF2B5EF4-FFF2-40B4-BE49-F238E27FC236}">
                <a16:creationId xmlns:a16="http://schemas.microsoft.com/office/drawing/2014/main" id="{FDEA085F-4795-49D2-9369-920ED46DFEB5}"/>
              </a:ext>
            </a:extLst>
          </p:cNvPr>
          <p:cNvGrpSpPr/>
          <p:nvPr/>
        </p:nvGrpSpPr>
        <p:grpSpPr>
          <a:xfrm>
            <a:off x="4230848" y="8105916"/>
            <a:ext cx="1977071" cy="1468932"/>
            <a:chOff x="4230848" y="8105916"/>
            <a:chExt cx="1977071" cy="1468932"/>
          </a:xfrm>
        </p:grpSpPr>
        <p:sp>
          <p:nvSpPr>
            <p:cNvPr id="121" name="Abgerundetes Rechteck 120"/>
            <p:cNvSpPr/>
            <p:nvPr/>
          </p:nvSpPr>
          <p:spPr>
            <a:xfrm>
              <a:off x="4676879" y="858132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122" name="Rechteck 121"/>
            <p:cNvSpPr/>
            <p:nvPr/>
          </p:nvSpPr>
          <p:spPr>
            <a:xfrm>
              <a:off x="4230848" y="8106411"/>
              <a:ext cx="1977071" cy="146843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123" name="Textfeld 122"/>
            <p:cNvSpPr txBox="1"/>
            <p:nvPr/>
          </p:nvSpPr>
          <p:spPr>
            <a:xfrm>
              <a:off x="4235813" y="8105916"/>
              <a:ext cx="1900202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</p:grpSp>
      <p:grpSp>
        <p:nvGrpSpPr>
          <p:cNvPr id="52" name="Gruppieren 51">
            <a:extLst>
              <a:ext uri="{FF2B5EF4-FFF2-40B4-BE49-F238E27FC236}">
                <a16:creationId xmlns:a16="http://schemas.microsoft.com/office/drawing/2014/main" id="{7521A293-E882-4661-A7A6-F10D6A66F373}"/>
              </a:ext>
            </a:extLst>
          </p:cNvPr>
          <p:cNvGrpSpPr/>
          <p:nvPr/>
        </p:nvGrpSpPr>
        <p:grpSpPr>
          <a:xfrm>
            <a:off x="11703039" y="2458046"/>
            <a:ext cx="2439681" cy="2169482"/>
            <a:chOff x="11703039" y="2458046"/>
            <a:chExt cx="2439681" cy="2169482"/>
          </a:xfrm>
        </p:grpSpPr>
        <p:sp>
          <p:nvSpPr>
            <p:cNvPr id="103" name="Zylinder 102"/>
            <p:cNvSpPr/>
            <p:nvPr/>
          </p:nvSpPr>
          <p:spPr>
            <a:xfrm>
              <a:off x="12294918" y="2958870"/>
              <a:ext cx="1270800" cy="1173600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Database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Service</a:t>
              </a:r>
              <a:endPara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26" name="Rechteck 25"/>
            <p:cNvSpPr/>
            <p:nvPr/>
          </p:nvSpPr>
          <p:spPr>
            <a:xfrm>
              <a:off x="11703039" y="2458046"/>
              <a:ext cx="2439681" cy="216948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28" name="Textfeld 27"/>
            <p:cNvSpPr txBox="1"/>
            <p:nvPr/>
          </p:nvSpPr>
          <p:spPr>
            <a:xfrm>
              <a:off x="11703039" y="2490359"/>
              <a:ext cx="2192517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Database Instance</a:t>
              </a:r>
            </a:p>
          </p:txBody>
        </p:sp>
      </p:grpSp>
      <p:sp>
        <p:nvSpPr>
          <p:cNvPr id="30" name="Rechteck 29"/>
          <p:cNvSpPr/>
          <p:nvPr/>
        </p:nvSpPr>
        <p:spPr>
          <a:xfrm>
            <a:off x="4229004" y="5136364"/>
            <a:ext cx="2962179" cy="21859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1" name="Textfeld 30"/>
          <p:cNvSpPr txBox="1"/>
          <p:nvPr/>
        </p:nvSpPr>
        <p:spPr>
          <a:xfrm>
            <a:off x="4229004" y="5136364"/>
            <a:ext cx="285544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Controller Instance</a:t>
            </a:r>
          </a:p>
        </p:txBody>
      </p:sp>
      <p:sp>
        <p:nvSpPr>
          <p:cNvPr id="32" name="Abgerundetes Rechteck 31"/>
          <p:cNvSpPr/>
          <p:nvPr/>
        </p:nvSpPr>
        <p:spPr>
          <a:xfrm>
            <a:off x="4740999" y="5679088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err="1">
                <a:solidFill>
                  <a:prstClr val="white"/>
                </a:solidFill>
                <a:latin typeface="Arial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Controller</a:t>
            </a:r>
          </a:p>
        </p:txBody>
      </p:sp>
      <p:sp>
        <p:nvSpPr>
          <p:cNvPr id="34" name="Rechteck 33"/>
          <p:cNvSpPr/>
          <p:nvPr/>
        </p:nvSpPr>
        <p:spPr>
          <a:xfrm>
            <a:off x="8216367" y="5136364"/>
            <a:ext cx="2913595" cy="21859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8243335" y="5136364"/>
            <a:ext cx="3014388" cy="307777"/>
          </a:xfrm>
          <a:prstGeom prst="rect">
            <a:avLst/>
          </a:prstGeom>
        </p:spPr>
        <p:txBody>
          <a:bodyPr wrap="square" rIns="36000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Secondary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Controller Instance</a:t>
            </a:r>
          </a:p>
        </p:txBody>
      </p:sp>
      <p:sp>
        <p:nvSpPr>
          <p:cNvPr id="36" name="Abgerundetes Rechteck 35"/>
          <p:cNvSpPr/>
          <p:nvPr/>
        </p:nvSpPr>
        <p:spPr>
          <a:xfrm>
            <a:off x="8714235" y="5679088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Standby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Controller</a:t>
            </a:r>
          </a:p>
        </p:txBody>
      </p:sp>
      <p:cxnSp>
        <p:nvCxnSpPr>
          <p:cNvPr id="39" name="Gewinkelte Verbindung 38"/>
          <p:cNvCxnSpPr>
            <a:cxnSpLocks/>
            <a:stCxn id="12" idx="5"/>
            <a:endCxn id="35" idx="0"/>
          </p:cNvCxnSpPr>
          <p:nvPr/>
        </p:nvCxnSpPr>
        <p:spPr>
          <a:xfrm rot="16200000" flipH="1">
            <a:off x="8593278" y="3979112"/>
            <a:ext cx="1135533" cy="1178969"/>
          </a:xfrm>
          <a:prstGeom prst="bentConnector3">
            <a:avLst>
              <a:gd name="adj1" fmla="val 50000"/>
            </a:avLst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Gerade Verbindung mit Pfeil 2">
            <a:extLst>
              <a:ext uri="{FF2B5EF4-FFF2-40B4-BE49-F238E27FC236}">
                <a16:creationId xmlns:a16="http://schemas.microsoft.com/office/drawing/2014/main" id="{7C147899-D7B0-4A6D-B809-EA554FBE2590}"/>
              </a:ext>
            </a:extLst>
          </p:cNvPr>
          <p:cNvCxnSpPr>
            <a:cxnSpLocks/>
            <a:stCxn id="12" idx="6"/>
            <a:endCxn id="26" idx="1"/>
          </p:cNvCxnSpPr>
          <p:nvPr/>
        </p:nvCxnSpPr>
        <p:spPr>
          <a:xfrm flipV="1">
            <a:off x="8923669" y="3542787"/>
            <a:ext cx="2779370" cy="4288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3" name="Gruppieren 52">
            <a:extLst>
              <a:ext uri="{FF2B5EF4-FFF2-40B4-BE49-F238E27FC236}">
                <a16:creationId xmlns:a16="http://schemas.microsoft.com/office/drawing/2014/main" id="{483B06F8-9F5F-42AC-825B-D11AED34452D}"/>
              </a:ext>
            </a:extLst>
          </p:cNvPr>
          <p:cNvGrpSpPr/>
          <p:nvPr/>
        </p:nvGrpSpPr>
        <p:grpSpPr>
          <a:xfrm>
            <a:off x="9153729" y="8129781"/>
            <a:ext cx="1977071" cy="1468932"/>
            <a:chOff x="9153729" y="8129781"/>
            <a:chExt cx="1977071" cy="1468932"/>
          </a:xfrm>
        </p:grpSpPr>
        <p:sp>
          <p:nvSpPr>
            <p:cNvPr id="48" name="Abgerundetes Rechteck 96">
              <a:extLst>
                <a:ext uri="{FF2B5EF4-FFF2-40B4-BE49-F238E27FC236}">
                  <a16:creationId xmlns:a16="http://schemas.microsoft.com/office/drawing/2014/main" id="{BBDE4A46-E00F-439C-8C8E-49364B46E7B3}"/>
                </a:ext>
              </a:extLst>
            </p:cNvPr>
            <p:cNvSpPr/>
            <p:nvPr/>
          </p:nvSpPr>
          <p:spPr>
            <a:xfrm>
              <a:off x="9599760" y="860518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49" name="Rechteck 48">
              <a:extLst>
                <a:ext uri="{FF2B5EF4-FFF2-40B4-BE49-F238E27FC236}">
                  <a16:creationId xmlns:a16="http://schemas.microsoft.com/office/drawing/2014/main" id="{5B07988D-23F6-4E80-A9B2-7DED3586E5ED}"/>
                </a:ext>
              </a:extLst>
            </p:cNvPr>
            <p:cNvSpPr/>
            <p:nvPr/>
          </p:nvSpPr>
          <p:spPr>
            <a:xfrm>
              <a:off x="9153729" y="8130276"/>
              <a:ext cx="1977071" cy="146843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50" name="Textfeld 49">
              <a:extLst>
                <a:ext uri="{FF2B5EF4-FFF2-40B4-BE49-F238E27FC236}">
                  <a16:creationId xmlns:a16="http://schemas.microsoft.com/office/drawing/2014/main" id="{C10082BF-ABE3-4212-B645-953FF25ECBF6}"/>
                </a:ext>
              </a:extLst>
            </p:cNvPr>
            <p:cNvSpPr txBox="1"/>
            <p:nvPr/>
          </p:nvSpPr>
          <p:spPr>
            <a:xfrm>
              <a:off x="9161545" y="8129781"/>
              <a:ext cx="1766846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</p:grpSp>
      <p:cxnSp>
        <p:nvCxnSpPr>
          <p:cNvPr id="13" name="Gerader Verbinder 12">
            <a:extLst>
              <a:ext uri="{FF2B5EF4-FFF2-40B4-BE49-F238E27FC236}">
                <a16:creationId xmlns:a16="http://schemas.microsoft.com/office/drawing/2014/main" id="{16078AE5-EE8C-4A68-8D98-CFE7A2B5C0AA}"/>
              </a:ext>
            </a:extLst>
          </p:cNvPr>
          <p:cNvCxnSpPr/>
          <p:nvPr/>
        </p:nvCxnSpPr>
        <p:spPr>
          <a:xfrm>
            <a:off x="4229004" y="7726680"/>
            <a:ext cx="6897033" cy="0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mit Pfeil 14">
            <a:extLst>
              <a:ext uri="{FF2B5EF4-FFF2-40B4-BE49-F238E27FC236}">
                <a16:creationId xmlns:a16="http://schemas.microsoft.com/office/drawing/2014/main" id="{2F6D0532-6D58-47AF-8AAA-24D23208506D}"/>
              </a:ext>
            </a:extLst>
          </p:cNvPr>
          <p:cNvCxnSpPr>
            <a:cxnSpLocks/>
            <a:stCxn id="32" idx="2"/>
          </p:cNvCxnSpPr>
          <p:nvPr/>
        </p:nvCxnSpPr>
        <p:spPr>
          <a:xfrm flipH="1">
            <a:off x="5716358" y="6730648"/>
            <a:ext cx="1" cy="970939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>
            <a:extLst>
              <a:ext uri="{FF2B5EF4-FFF2-40B4-BE49-F238E27FC236}">
                <a16:creationId xmlns:a16="http://schemas.microsoft.com/office/drawing/2014/main" id="{0C2E327B-FF79-40DD-B682-0CE0C867BDA4}"/>
              </a:ext>
            </a:extLst>
          </p:cNvPr>
          <p:cNvCxnSpPr>
            <a:stCxn id="36" idx="2"/>
          </p:cNvCxnSpPr>
          <p:nvPr/>
        </p:nvCxnSpPr>
        <p:spPr>
          <a:xfrm>
            <a:off x="9689595" y="6730648"/>
            <a:ext cx="6992" cy="996032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mit Pfeil 20">
            <a:extLst>
              <a:ext uri="{FF2B5EF4-FFF2-40B4-BE49-F238E27FC236}">
                <a16:creationId xmlns:a16="http://schemas.microsoft.com/office/drawing/2014/main" id="{3CD899A1-7871-41F7-868F-4576119ED922}"/>
              </a:ext>
            </a:extLst>
          </p:cNvPr>
          <p:cNvCxnSpPr>
            <a:cxnSpLocks/>
            <a:endCxn id="122" idx="0"/>
          </p:cNvCxnSpPr>
          <p:nvPr/>
        </p:nvCxnSpPr>
        <p:spPr>
          <a:xfrm flipH="1">
            <a:off x="5219384" y="7748588"/>
            <a:ext cx="6808" cy="357823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Gerade Verbindung mit Pfeil 37">
            <a:extLst>
              <a:ext uri="{FF2B5EF4-FFF2-40B4-BE49-F238E27FC236}">
                <a16:creationId xmlns:a16="http://schemas.microsoft.com/office/drawing/2014/main" id="{DA8C3385-922D-46E5-80D1-BE536C7CB503}"/>
              </a:ext>
            </a:extLst>
          </p:cNvPr>
          <p:cNvCxnSpPr>
            <a:cxnSpLocks/>
            <a:endCxn id="118" idx="0"/>
          </p:cNvCxnSpPr>
          <p:nvPr/>
        </p:nvCxnSpPr>
        <p:spPr>
          <a:xfrm>
            <a:off x="7667055" y="7748588"/>
            <a:ext cx="6807" cy="381688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Gerade Verbindung mit Pfeil 43">
            <a:extLst>
              <a:ext uri="{FF2B5EF4-FFF2-40B4-BE49-F238E27FC236}">
                <a16:creationId xmlns:a16="http://schemas.microsoft.com/office/drawing/2014/main" id="{C17BED17-0710-4269-9B46-2BB556ECBC99}"/>
              </a:ext>
            </a:extLst>
          </p:cNvPr>
          <p:cNvCxnSpPr>
            <a:cxnSpLocks/>
            <a:endCxn id="49" idx="0"/>
          </p:cNvCxnSpPr>
          <p:nvPr/>
        </p:nvCxnSpPr>
        <p:spPr>
          <a:xfrm>
            <a:off x="10139515" y="7726680"/>
            <a:ext cx="2750" cy="403596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Gewinkelte Verbindung 38">
            <a:extLst>
              <a:ext uri="{FF2B5EF4-FFF2-40B4-BE49-F238E27FC236}">
                <a16:creationId xmlns:a16="http://schemas.microsoft.com/office/drawing/2014/main" id="{F65BFCAC-A577-4CA9-901A-020590D37724}"/>
              </a:ext>
            </a:extLst>
          </p:cNvPr>
          <p:cNvCxnSpPr>
            <a:cxnSpLocks/>
            <a:stCxn id="12" idx="3"/>
            <a:endCxn id="31" idx="0"/>
          </p:cNvCxnSpPr>
          <p:nvPr/>
        </p:nvCxnSpPr>
        <p:spPr>
          <a:xfrm rot="5400000">
            <a:off x="5696310" y="3961246"/>
            <a:ext cx="1135533" cy="1214702"/>
          </a:xfrm>
          <a:prstGeom prst="bentConnector3">
            <a:avLst>
              <a:gd name="adj1" fmla="val 74326"/>
            </a:avLst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Gerade Verbindung mit Pfeil 68">
            <a:extLst>
              <a:ext uri="{FF2B5EF4-FFF2-40B4-BE49-F238E27FC236}">
                <a16:creationId xmlns:a16="http://schemas.microsoft.com/office/drawing/2014/main" id="{5F10E10C-7662-48F4-BC75-A4EDFB833801}"/>
              </a:ext>
            </a:extLst>
          </p:cNvPr>
          <p:cNvCxnSpPr>
            <a:cxnSpLocks/>
            <a:stCxn id="30" idx="3"/>
            <a:endCxn id="34" idx="1"/>
          </p:cNvCxnSpPr>
          <p:nvPr/>
        </p:nvCxnSpPr>
        <p:spPr>
          <a:xfrm>
            <a:off x="7191183" y="6229358"/>
            <a:ext cx="1025184" cy="0"/>
          </a:xfrm>
          <a:prstGeom prst="straightConnector1">
            <a:avLst/>
          </a:prstGeom>
          <a:ln w="5080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6047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93753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JOC Cockpit / API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JOC Cockpit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User Interface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workflow</a:t>
            </a:r>
            <a:r>
              <a:rPr lang="de-DE" sz="1700" dirty="0"/>
              <a:t> </a:t>
            </a:r>
            <a:r>
              <a:rPr lang="de-DE" sz="1700" dirty="0" err="1"/>
              <a:t>management</a:t>
            </a:r>
            <a:r>
              <a:rPr lang="de-DE" sz="1700" dirty="0"/>
              <a:t> and </a:t>
            </a:r>
            <a:r>
              <a:rPr lang="de-DE" sz="1700" dirty="0" err="1"/>
              <a:t>control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A </a:t>
            </a:r>
            <a:r>
              <a:rPr lang="de-DE" sz="1700" dirty="0" err="1"/>
              <a:t>number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JOC Cockpit </a:t>
            </a:r>
            <a:r>
              <a:rPr lang="de-DE" sz="1700" dirty="0" err="1"/>
              <a:t>instances</a:t>
            </a:r>
            <a:r>
              <a:rPr lang="de-DE" sz="1700" dirty="0"/>
              <a:t> </a:t>
            </a:r>
            <a:r>
              <a:rPr lang="de-DE" sz="1700" dirty="0" err="1"/>
              <a:t>can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operated</a:t>
            </a:r>
            <a:r>
              <a:rPr lang="de-DE" sz="1700" dirty="0"/>
              <a:t> </a:t>
            </a:r>
            <a:r>
              <a:rPr lang="de-DE" sz="1700" dirty="0" err="1"/>
              <a:t>as</a:t>
            </a:r>
            <a:r>
              <a:rPr lang="de-DE" sz="1700" dirty="0"/>
              <a:t> a passive </a:t>
            </a:r>
            <a:r>
              <a:rPr lang="de-DE" sz="1700" dirty="0" err="1"/>
              <a:t>cluster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Each</a:t>
            </a:r>
            <a:r>
              <a:rPr lang="de-DE" sz="1700" dirty="0"/>
              <a:t> JOC Cockpit </a:t>
            </a:r>
            <a:r>
              <a:rPr lang="de-DE" sz="1700" dirty="0" err="1"/>
              <a:t>instance</a:t>
            </a:r>
            <a:r>
              <a:rPr lang="de-DE" sz="1700" dirty="0"/>
              <a:t> </a:t>
            </a:r>
            <a:r>
              <a:rPr lang="de-DE" sz="1700" dirty="0" err="1"/>
              <a:t>has</a:t>
            </a:r>
            <a:r>
              <a:rPr lang="de-DE" sz="1700" dirty="0"/>
              <a:t> </a:t>
            </a:r>
            <a:r>
              <a:rPr lang="de-DE" sz="1700" dirty="0" err="1"/>
              <a:t>access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Active</a:t>
            </a:r>
            <a:r>
              <a:rPr lang="de-DE" sz="1700" dirty="0"/>
              <a:t> and Standby Controller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Controller Cluster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Active</a:t>
            </a:r>
            <a:r>
              <a:rPr lang="de-DE" sz="1700" dirty="0"/>
              <a:t> / Standby Controller </a:t>
            </a:r>
            <a:r>
              <a:rPr lang="de-DE" sz="1700" dirty="0" err="1"/>
              <a:t>implement</a:t>
            </a:r>
            <a:r>
              <a:rPr lang="de-DE" sz="1700" dirty="0"/>
              <a:t> a passive </a:t>
            </a:r>
            <a:r>
              <a:rPr lang="de-DE" sz="1700" dirty="0" err="1"/>
              <a:t>cluster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</a:t>
            </a:r>
            <a:r>
              <a:rPr lang="de-DE" sz="1700" dirty="0" err="1"/>
              <a:t>automated</a:t>
            </a:r>
            <a:r>
              <a:rPr lang="de-DE" sz="1700" dirty="0"/>
              <a:t> fail-</a:t>
            </a:r>
            <a:r>
              <a:rPr lang="de-DE" sz="1700" dirty="0" err="1"/>
              <a:t>over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Agent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deployed</a:t>
            </a:r>
            <a:r>
              <a:rPr lang="de-DE" sz="1700" dirty="0"/>
              <a:t> on top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any</a:t>
            </a:r>
            <a:r>
              <a:rPr lang="de-DE" sz="1700" dirty="0"/>
              <a:t> </a:t>
            </a:r>
            <a:r>
              <a:rPr lang="de-DE" sz="1700" dirty="0" err="1"/>
              <a:t>platform</a:t>
            </a:r>
            <a:r>
              <a:rPr lang="de-DE" sz="1700" dirty="0"/>
              <a:t> and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accessed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Active</a:t>
            </a:r>
            <a:r>
              <a:rPr lang="de-DE" sz="1700" dirty="0"/>
              <a:t> and Standby Controller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Database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JOC Cockpit </a:t>
            </a:r>
            <a:r>
              <a:rPr lang="de-DE" sz="1700" dirty="0" err="1"/>
              <a:t>makes</a:t>
            </a:r>
            <a:r>
              <a:rPr lang="de-DE" sz="1700" dirty="0"/>
              <a:t> </a:t>
            </a:r>
            <a:r>
              <a:rPr lang="de-DE" sz="1700" dirty="0" err="1"/>
              <a:t>use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a </a:t>
            </a:r>
            <a:r>
              <a:rPr lang="de-DE" sz="1700" dirty="0" err="1"/>
              <a:t>database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persistence</a:t>
            </a:r>
            <a:r>
              <a:rPr lang="de-DE" sz="1700" dirty="0"/>
              <a:t> and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restart</a:t>
            </a:r>
            <a:r>
              <a:rPr lang="de-DE" sz="1700" dirty="0"/>
              <a:t> </a:t>
            </a:r>
            <a:r>
              <a:rPr lang="de-DE" sz="1700" dirty="0" err="1"/>
              <a:t>capabilities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On Premises: JOC Cockpit Cluster, Controller Cluster, Database Server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On </a:t>
            </a:r>
            <a:r>
              <a:rPr lang="de-DE" dirty="0" err="1"/>
              <a:t>Premises</a:t>
            </a:r>
            <a:r>
              <a:rPr lang="de-DE" dirty="0"/>
              <a:t> Setup: Controller, JOC Cockpit High </a:t>
            </a:r>
            <a:r>
              <a:rPr lang="de-DE" dirty="0" err="1"/>
              <a:t>Availability</a:t>
            </a:r>
            <a:endParaRPr lang="en-US" dirty="0"/>
          </a:p>
        </p:txBody>
      </p:sp>
      <p:sp>
        <p:nvSpPr>
          <p:cNvPr id="24" name="Abgerundetes Rechteck 99"/>
          <p:cNvSpPr/>
          <p:nvPr/>
        </p:nvSpPr>
        <p:spPr>
          <a:xfrm>
            <a:off x="4670152" y="2991245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err="1">
                <a:solidFill>
                  <a:prstClr val="white"/>
                </a:solidFill>
                <a:latin typeface="Arial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JOC Cockpit</a:t>
            </a:r>
          </a:p>
        </p:txBody>
      </p:sp>
      <p:sp>
        <p:nvSpPr>
          <p:cNvPr id="12" name="Ellipse 11"/>
          <p:cNvSpPr/>
          <p:nvPr/>
        </p:nvSpPr>
        <p:spPr>
          <a:xfrm>
            <a:off x="4443337" y="4387754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err="1">
                <a:solidFill>
                  <a:prstClr val="white"/>
                </a:solidFill>
                <a:latin typeface="Arial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API Service</a:t>
            </a:r>
          </a:p>
        </p:txBody>
      </p:sp>
      <p:cxnSp>
        <p:nvCxnSpPr>
          <p:cNvPr id="16" name="Gerade Verbindung mit Pfeil 15"/>
          <p:cNvCxnSpPr>
            <a:cxnSpLocks/>
            <a:stCxn id="24" idx="2"/>
            <a:endCxn id="12" idx="0"/>
          </p:cNvCxnSpPr>
          <p:nvPr/>
        </p:nvCxnSpPr>
        <p:spPr>
          <a:xfrm>
            <a:off x="5645512" y="4042805"/>
            <a:ext cx="1" cy="344949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sp>
        <p:nvSpPr>
          <p:cNvPr id="30" name="Rechteck 29"/>
          <p:cNvSpPr/>
          <p:nvPr/>
        </p:nvSpPr>
        <p:spPr>
          <a:xfrm>
            <a:off x="4229005" y="2456460"/>
            <a:ext cx="2855440" cy="48885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1" name="Textfeld 30"/>
          <p:cNvSpPr txBox="1"/>
          <p:nvPr/>
        </p:nvSpPr>
        <p:spPr>
          <a:xfrm>
            <a:off x="4217460" y="2495515"/>
            <a:ext cx="285544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</a:t>
            </a:r>
            <a:r>
              <a:rPr lang="de-DE" sz="1400" dirty="0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Server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32" name="Abgerundetes Rechteck 31"/>
          <p:cNvSpPr/>
          <p:nvPr/>
        </p:nvSpPr>
        <p:spPr>
          <a:xfrm>
            <a:off x="4670152" y="603242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err="1">
                <a:solidFill>
                  <a:prstClr val="white"/>
                </a:solidFill>
                <a:latin typeface="Arial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Controller</a:t>
            </a:r>
          </a:p>
        </p:txBody>
      </p:sp>
      <p:sp>
        <p:nvSpPr>
          <p:cNvPr id="34" name="Rechteck 33"/>
          <p:cNvSpPr/>
          <p:nvPr/>
        </p:nvSpPr>
        <p:spPr>
          <a:xfrm>
            <a:off x="10249352" y="2456459"/>
            <a:ext cx="2774717" cy="488853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10249351" y="2480113"/>
            <a:ext cx="2760733" cy="307777"/>
          </a:xfrm>
          <a:prstGeom prst="rect">
            <a:avLst/>
          </a:prstGeom>
        </p:spPr>
        <p:txBody>
          <a:bodyPr wrap="square" rIns="36000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Secondary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Server</a:t>
            </a:r>
          </a:p>
        </p:txBody>
      </p:sp>
      <p:sp>
        <p:nvSpPr>
          <p:cNvPr id="36" name="Abgerundetes Rechteck 35"/>
          <p:cNvSpPr/>
          <p:nvPr/>
        </p:nvSpPr>
        <p:spPr>
          <a:xfrm>
            <a:off x="10646443" y="6054553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Standby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Controller</a:t>
            </a:r>
          </a:p>
        </p:txBody>
      </p:sp>
      <p:sp>
        <p:nvSpPr>
          <p:cNvPr id="44" name="Abgerundetes Rechteck 99">
            <a:extLst>
              <a:ext uri="{FF2B5EF4-FFF2-40B4-BE49-F238E27FC236}">
                <a16:creationId xmlns:a16="http://schemas.microsoft.com/office/drawing/2014/main" id="{1B2F1056-67E4-4597-819B-56CF81C7C87C}"/>
              </a:ext>
            </a:extLst>
          </p:cNvPr>
          <p:cNvSpPr/>
          <p:nvPr/>
        </p:nvSpPr>
        <p:spPr>
          <a:xfrm>
            <a:off x="10646443" y="2968091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Standby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JOC Cockpit</a:t>
            </a:r>
          </a:p>
        </p:txBody>
      </p:sp>
      <p:sp>
        <p:nvSpPr>
          <p:cNvPr id="47" name="Ellipse 46">
            <a:extLst>
              <a:ext uri="{FF2B5EF4-FFF2-40B4-BE49-F238E27FC236}">
                <a16:creationId xmlns:a16="http://schemas.microsoft.com/office/drawing/2014/main" id="{F2B18706-B0D3-4B7B-BCD4-2E68A0A8C5D6}"/>
              </a:ext>
            </a:extLst>
          </p:cNvPr>
          <p:cNvSpPr/>
          <p:nvPr/>
        </p:nvSpPr>
        <p:spPr>
          <a:xfrm>
            <a:off x="10419628" y="4383047"/>
            <a:ext cx="2404351" cy="1283416"/>
          </a:xfrm>
          <a:prstGeom prst="ellipse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Standby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API Service</a:t>
            </a:r>
          </a:p>
        </p:txBody>
      </p:sp>
      <p:cxnSp>
        <p:nvCxnSpPr>
          <p:cNvPr id="48" name="Gerade Verbindung mit Pfeil 47">
            <a:extLst>
              <a:ext uri="{FF2B5EF4-FFF2-40B4-BE49-F238E27FC236}">
                <a16:creationId xmlns:a16="http://schemas.microsoft.com/office/drawing/2014/main" id="{932CC20A-F73C-4C5E-9BE1-83DF1A58C1E5}"/>
              </a:ext>
            </a:extLst>
          </p:cNvPr>
          <p:cNvCxnSpPr>
            <a:cxnSpLocks/>
            <a:stCxn id="44" idx="2"/>
            <a:endCxn id="47" idx="0"/>
          </p:cNvCxnSpPr>
          <p:nvPr/>
        </p:nvCxnSpPr>
        <p:spPr>
          <a:xfrm>
            <a:off x="11621803" y="4019651"/>
            <a:ext cx="1" cy="363396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Gerade Verbindung mit Pfeil 49">
            <a:extLst>
              <a:ext uri="{FF2B5EF4-FFF2-40B4-BE49-F238E27FC236}">
                <a16:creationId xmlns:a16="http://schemas.microsoft.com/office/drawing/2014/main" id="{748CBA17-32AD-4793-AF14-CFA0DDE254CA}"/>
              </a:ext>
            </a:extLst>
          </p:cNvPr>
          <p:cNvCxnSpPr>
            <a:cxnSpLocks/>
            <a:stCxn id="47" idx="4"/>
            <a:endCxn id="36" idx="0"/>
          </p:cNvCxnSpPr>
          <p:nvPr/>
        </p:nvCxnSpPr>
        <p:spPr>
          <a:xfrm flipH="1">
            <a:off x="11621803" y="5666463"/>
            <a:ext cx="1" cy="388090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Gerade Verbindung mit Pfeil 52">
            <a:extLst>
              <a:ext uri="{FF2B5EF4-FFF2-40B4-BE49-F238E27FC236}">
                <a16:creationId xmlns:a16="http://schemas.microsoft.com/office/drawing/2014/main" id="{023C3076-F293-4664-8B28-0793855ECD51}"/>
              </a:ext>
            </a:extLst>
          </p:cNvPr>
          <p:cNvCxnSpPr>
            <a:cxnSpLocks/>
            <a:stCxn id="12" idx="4"/>
            <a:endCxn id="32" idx="0"/>
          </p:cNvCxnSpPr>
          <p:nvPr/>
        </p:nvCxnSpPr>
        <p:spPr>
          <a:xfrm flipH="1">
            <a:off x="5645512" y="5671170"/>
            <a:ext cx="1" cy="361254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8" name="Gruppieren 37">
            <a:extLst>
              <a:ext uri="{FF2B5EF4-FFF2-40B4-BE49-F238E27FC236}">
                <a16:creationId xmlns:a16="http://schemas.microsoft.com/office/drawing/2014/main" id="{CE091C03-6902-4BD1-B8EA-2CBB9F269522}"/>
              </a:ext>
            </a:extLst>
          </p:cNvPr>
          <p:cNvGrpSpPr/>
          <p:nvPr/>
        </p:nvGrpSpPr>
        <p:grpSpPr>
          <a:xfrm>
            <a:off x="7716535" y="8129781"/>
            <a:ext cx="1977829" cy="1468932"/>
            <a:chOff x="6732198" y="8129781"/>
            <a:chExt cx="1977829" cy="1468932"/>
          </a:xfrm>
        </p:grpSpPr>
        <p:sp>
          <p:nvSpPr>
            <p:cNvPr id="40" name="Abgerundetes Rechteck 96">
              <a:extLst>
                <a:ext uri="{FF2B5EF4-FFF2-40B4-BE49-F238E27FC236}">
                  <a16:creationId xmlns:a16="http://schemas.microsoft.com/office/drawing/2014/main" id="{C565F21F-AFB5-4B0B-9C6B-67913D3C3E3C}"/>
                </a:ext>
              </a:extLst>
            </p:cNvPr>
            <p:cNvSpPr/>
            <p:nvPr/>
          </p:nvSpPr>
          <p:spPr>
            <a:xfrm>
              <a:off x="7178988" y="860518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41" name="Rechteck 40">
              <a:extLst>
                <a:ext uri="{FF2B5EF4-FFF2-40B4-BE49-F238E27FC236}">
                  <a16:creationId xmlns:a16="http://schemas.microsoft.com/office/drawing/2014/main" id="{A79743AB-E8F2-4723-ABD8-BFD143FB15FC}"/>
                </a:ext>
              </a:extLst>
            </p:cNvPr>
            <p:cNvSpPr/>
            <p:nvPr/>
          </p:nvSpPr>
          <p:spPr>
            <a:xfrm>
              <a:off x="6732957" y="8130276"/>
              <a:ext cx="1977070" cy="1468437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42" name="Textfeld 41">
              <a:extLst>
                <a:ext uri="{FF2B5EF4-FFF2-40B4-BE49-F238E27FC236}">
                  <a16:creationId xmlns:a16="http://schemas.microsoft.com/office/drawing/2014/main" id="{026B343B-BD9D-4550-B0B3-8FAD83D934C5}"/>
                </a:ext>
              </a:extLst>
            </p:cNvPr>
            <p:cNvSpPr txBox="1"/>
            <p:nvPr/>
          </p:nvSpPr>
          <p:spPr>
            <a:xfrm>
              <a:off x="6732198" y="8129781"/>
              <a:ext cx="1766846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</p:grpSp>
      <p:grpSp>
        <p:nvGrpSpPr>
          <p:cNvPr id="43" name="Gruppieren 42">
            <a:extLst>
              <a:ext uri="{FF2B5EF4-FFF2-40B4-BE49-F238E27FC236}">
                <a16:creationId xmlns:a16="http://schemas.microsoft.com/office/drawing/2014/main" id="{444564FF-75DF-46AF-A6A9-54DA57882065}"/>
              </a:ext>
            </a:extLst>
          </p:cNvPr>
          <p:cNvGrpSpPr/>
          <p:nvPr/>
        </p:nvGrpSpPr>
        <p:grpSpPr>
          <a:xfrm>
            <a:off x="4230848" y="8105916"/>
            <a:ext cx="1984887" cy="1468932"/>
            <a:chOff x="4230848" y="8105916"/>
            <a:chExt cx="1984887" cy="1468932"/>
          </a:xfrm>
        </p:grpSpPr>
        <p:sp>
          <p:nvSpPr>
            <p:cNvPr id="45" name="Abgerundetes Rechteck 120">
              <a:extLst>
                <a:ext uri="{FF2B5EF4-FFF2-40B4-BE49-F238E27FC236}">
                  <a16:creationId xmlns:a16="http://schemas.microsoft.com/office/drawing/2014/main" id="{5D1D9FF5-17B4-49AC-AA4C-7461620F0D2C}"/>
                </a:ext>
              </a:extLst>
            </p:cNvPr>
            <p:cNvSpPr/>
            <p:nvPr/>
          </p:nvSpPr>
          <p:spPr>
            <a:xfrm>
              <a:off x="4676879" y="858132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49" name="Rechteck 48">
              <a:extLst>
                <a:ext uri="{FF2B5EF4-FFF2-40B4-BE49-F238E27FC236}">
                  <a16:creationId xmlns:a16="http://schemas.microsoft.com/office/drawing/2014/main" id="{F05A7EFE-317F-49D0-B14C-2EA3B4705427}"/>
                </a:ext>
              </a:extLst>
            </p:cNvPr>
            <p:cNvSpPr/>
            <p:nvPr/>
          </p:nvSpPr>
          <p:spPr>
            <a:xfrm>
              <a:off x="4230848" y="8106411"/>
              <a:ext cx="1977071" cy="1468437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51" name="Textfeld 50">
              <a:extLst>
                <a:ext uri="{FF2B5EF4-FFF2-40B4-BE49-F238E27FC236}">
                  <a16:creationId xmlns:a16="http://schemas.microsoft.com/office/drawing/2014/main" id="{3319DE9D-7EC1-46AE-A0FB-42189DC0D6E4}"/>
                </a:ext>
              </a:extLst>
            </p:cNvPr>
            <p:cNvSpPr txBox="1"/>
            <p:nvPr/>
          </p:nvSpPr>
          <p:spPr>
            <a:xfrm>
              <a:off x="4235813" y="8105916"/>
              <a:ext cx="1979922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</p:grpSp>
      <p:grpSp>
        <p:nvGrpSpPr>
          <p:cNvPr id="52" name="Gruppieren 51">
            <a:extLst>
              <a:ext uri="{FF2B5EF4-FFF2-40B4-BE49-F238E27FC236}">
                <a16:creationId xmlns:a16="http://schemas.microsoft.com/office/drawing/2014/main" id="{BF914951-998A-4111-B150-EFE07E55FA35}"/>
              </a:ext>
            </a:extLst>
          </p:cNvPr>
          <p:cNvGrpSpPr/>
          <p:nvPr/>
        </p:nvGrpSpPr>
        <p:grpSpPr>
          <a:xfrm>
            <a:off x="11015179" y="8139305"/>
            <a:ext cx="1977071" cy="1468932"/>
            <a:chOff x="9148966" y="8129781"/>
            <a:chExt cx="1977071" cy="1468932"/>
          </a:xfrm>
        </p:grpSpPr>
        <p:sp>
          <p:nvSpPr>
            <p:cNvPr id="54" name="Abgerundetes Rechteck 96">
              <a:extLst>
                <a:ext uri="{FF2B5EF4-FFF2-40B4-BE49-F238E27FC236}">
                  <a16:creationId xmlns:a16="http://schemas.microsoft.com/office/drawing/2014/main" id="{ECDBF30F-5E9F-4473-9EA6-912FEE8AB0B2}"/>
                </a:ext>
              </a:extLst>
            </p:cNvPr>
            <p:cNvSpPr/>
            <p:nvPr/>
          </p:nvSpPr>
          <p:spPr>
            <a:xfrm>
              <a:off x="9594997" y="860518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55" name="Rechteck 54">
              <a:extLst>
                <a:ext uri="{FF2B5EF4-FFF2-40B4-BE49-F238E27FC236}">
                  <a16:creationId xmlns:a16="http://schemas.microsoft.com/office/drawing/2014/main" id="{DB8F6E03-79FC-4F6B-A2E3-A49562E3F9EF}"/>
                </a:ext>
              </a:extLst>
            </p:cNvPr>
            <p:cNvSpPr/>
            <p:nvPr/>
          </p:nvSpPr>
          <p:spPr>
            <a:xfrm>
              <a:off x="9148966" y="8130276"/>
              <a:ext cx="1977071" cy="1468437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56" name="Textfeld 55">
              <a:extLst>
                <a:ext uri="{FF2B5EF4-FFF2-40B4-BE49-F238E27FC236}">
                  <a16:creationId xmlns:a16="http://schemas.microsoft.com/office/drawing/2014/main" id="{DA9710D5-A6B8-47C2-A875-655D4CC96397}"/>
                </a:ext>
              </a:extLst>
            </p:cNvPr>
            <p:cNvSpPr txBox="1"/>
            <p:nvPr/>
          </p:nvSpPr>
          <p:spPr>
            <a:xfrm>
              <a:off x="9156782" y="8129781"/>
              <a:ext cx="1766846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</p:grpSp>
      <p:cxnSp>
        <p:nvCxnSpPr>
          <p:cNvPr id="57" name="Gerader Verbinder 56">
            <a:extLst>
              <a:ext uri="{FF2B5EF4-FFF2-40B4-BE49-F238E27FC236}">
                <a16:creationId xmlns:a16="http://schemas.microsoft.com/office/drawing/2014/main" id="{0FAFD504-F38E-4FAB-A120-EF9165126F0A}"/>
              </a:ext>
            </a:extLst>
          </p:cNvPr>
          <p:cNvCxnSpPr>
            <a:cxnSpLocks/>
          </p:cNvCxnSpPr>
          <p:nvPr/>
        </p:nvCxnSpPr>
        <p:spPr>
          <a:xfrm>
            <a:off x="4229004" y="7726680"/>
            <a:ext cx="8795065" cy="21908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Gerade Verbindung mit Pfeil 57">
            <a:extLst>
              <a:ext uri="{FF2B5EF4-FFF2-40B4-BE49-F238E27FC236}">
                <a16:creationId xmlns:a16="http://schemas.microsoft.com/office/drawing/2014/main" id="{20BDBADD-DF3A-470A-B868-53F179C3A86E}"/>
              </a:ext>
            </a:extLst>
          </p:cNvPr>
          <p:cNvCxnSpPr>
            <a:cxnSpLocks/>
            <a:endCxn id="49" idx="0"/>
          </p:cNvCxnSpPr>
          <p:nvPr/>
        </p:nvCxnSpPr>
        <p:spPr>
          <a:xfrm flipH="1">
            <a:off x="5219384" y="7748588"/>
            <a:ext cx="6808" cy="357823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Gerade Verbindung mit Pfeil 58">
            <a:extLst>
              <a:ext uri="{FF2B5EF4-FFF2-40B4-BE49-F238E27FC236}">
                <a16:creationId xmlns:a16="http://schemas.microsoft.com/office/drawing/2014/main" id="{3BF1DC94-DCAC-47B6-9B07-48BA6919367B}"/>
              </a:ext>
            </a:extLst>
          </p:cNvPr>
          <p:cNvCxnSpPr>
            <a:cxnSpLocks/>
            <a:endCxn id="41" idx="0"/>
          </p:cNvCxnSpPr>
          <p:nvPr/>
        </p:nvCxnSpPr>
        <p:spPr>
          <a:xfrm>
            <a:off x="8699022" y="7748588"/>
            <a:ext cx="6807" cy="381688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Gerade Verbindung mit Pfeil 59">
            <a:extLst>
              <a:ext uri="{FF2B5EF4-FFF2-40B4-BE49-F238E27FC236}">
                <a16:creationId xmlns:a16="http://schemas.microsoft.com/office/drawing/2014/main" id="{B3E39D47-75F5-470E-9DD0-A97975A97C6C}"/>
              </a:ext>
            </a:extLst>
          </p:cNvPr>
          <p:cNvCxnSpPr>
            <a:cxnSpLocks/>
            <a:endCxn id="55" idx="0"/>
          </p:cNvCxnSpPr>
          <p:nvPr/>
        </p:nvCxnSpPr>
        <p:spPr>
          <a:xfrm>
            <a:off x="12000965" y="7736204"/>
            <a:ext cx="2750" cy="403596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2" name="Gruppieren 61">
            <a:extLst>
              <a:ext uri="{FF2B5EF4-FFF2-40B4-BE49-F238E27FC236}">
                <a16:creationId xmlns:a16="http://schemas.microsoft.com/office/drawing/2014/main" id="{A7EE40BB-89DF-48AE-B555-47286D1D11C8}"/>
              </a:ext>
            </a:extLst>
          </p:cNvPr>
          <p:cNvGrpSpPr/>
          <p:nvPr/>
        </p:nvGrpSpPr>
        <p:grpSpPr>
          <a:xfrm>
            <a:off x="7453081" y="3935490"/>
            <a:ext cx="2439681" cy="2169482"/>
            <a:chOff x="11703039" y="2458046"/>
            <a:chExt cx="2439681" cy="2169482"/>
          </a:xfrm>
        </p:grpSpPr>
        <p:sp>
          <p:nvSpPr>
            <p:cNvPr id="63" name="Zylinder 62">
              <a:extLst>
                <a:ext uri="{FF2B5EF4-FFF2-40B4-BE49-F238E27FC236}">
                  <a16:creationId xmlns:a16="http://schemas.microsoft.com/office/drawing/2014/main" id="{BAF080D9-E724-40D4-934E-BB2B4F10C72C}"/>
                </a:ext>
              </a:extLst>
            </p:cNvPr>
            <p:cNvSpPr/>
            <p:nvPr/>
          </p:nvSpPr>
          <p:spPr>
            <a:xfrm>
              <a:off x="12294918" y="2958870"/>
              <a:ext cx="1270800" cy="1173600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Database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Service</a:t>
              </a:r>
              <a:endPara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64" name="Rechteck 63">
              <a:extLst>
                <a:ext uri="{FF2B5EF4-FFF2-40B4-BE49-F238E27FC236}">
                  <a16:creationId xmlns:a16="http://schemas.microsoft.com/office/drawing/2014/main" id="{068134C4-11C1-48E4-AB40-45A561F372E7}"/>
                </a:ext>
              </a:extLst>
            </p:cNvPr>
            <p:cNvSpPr/>
            <p:nvPr/>
          </p:nvSpPr>
          <p:spPr>
            <a:xfrm>
              <a:off x="11703039" y="2458046"/>
              <a:ext cx="2439681" cy="2169482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65" name="Textfeld 64">
              <a:extLst>
                <a:ext uri="{FF2B5EF4-FFF2-40B4-BE49-F238E27FC236}">
                  <a16:creationId xmlns:a16="http://schemas.microsoft.com/office/drawing/2014/main" id="{AC253469-D94D-45E6-8879-7774174FB9D6}"/>
                </a:ext>
              </a:extLst>
            </p:cNvPr>
            <p:cNvSpPr txBox="1"/>
            <p:nvPr/>
          </p:nvSpPr>
          <p:spPr>
            <a:xfrm>
              <a:off x="11703039" y="2490359"/>
              <a:ext cx="2192517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Database Instance</a:t>
              </a:r>
            </a:p>
          </p:txBody>
        </p:sp>
      </p:grpSp>
      <p:cxnSp>
        <p:nvCxnSpPr>
          <p:cNvPr id="3" name="Gerade Verbindung mit Pfeil 2">
            <a:extLst>
              <a:ext uri="{FF2B5EF4-FFF2-40B4-BE49-F238E27FC236}">
                <a16:creationId xmlns:a16="http://schemas.microsoft.com/office/drawing/2014/main" id="{E0AF84C6-AC14-4C9E-A0E7-E2D59735BB6E}"/>
              </a:ext>
            </a:extLst>
          </p:cNvPr>
          <p:cNvCxnSpPr>
            <a:cxnSpLocks/>
            <a:stCxn id="47" idx="2"/>
            <a:endCxn id="64" idx="3"/>
          </p:cNvCxnSpPr>
          <p:nvPr/>
        </p:nvCxnSpPr>
        <p:spPr>
          <a:xfrm flipH="1" flipV="1">
            <a:off x="9892762" y="5020231"/>
            <a:ext cx="526866" cy="4524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Gerade Verbindung mit Pfeil 4">
            <a:extLst>
              <a:ext uri="{FF2B5EF4-FFF2-40B4-BE49-F238E27FC236}">
                <a16:creationId xmlns:a16="http://schemas.microsoft.com/office/drawing/2014/main" id="{453A6F1A-5288-4185-901B-95DAE928A85B}"/>
              </a:ext>
            </a:extLst>
          </p:cNvPr>
          <p:cNvCxnSpPr>
            <a:cxnSpLocks/>
            <a:stCxn id="12" idx="6"/>
            <a:endCxn id="64" idx="1"/>
          </p:cNvCxnSpPr>
          <p:nvPr/>
        </p:nvCxnSpPr>
        <p:spPr>
          <a:xfrm flipV="1">
            <a:off x="6847688" y="5020231"/>
            <a:ext cx="605393" cy="9231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Gerade Verbindung mit Pfeil 7">
            <a:extLst>
              <a:ext uri="{FF2B5EF4-FFF2-40B4-BE49-F238E27FC236}">
                <a16:creationId xmlns:a16="http://schemas.microsoft.com/office/drawing/2014/main" id="{52E331CF-C3CE-4A11-A282-4010425BBF2B}"/>
              </a:ext>
            </a:extLst>
          </p:cNvPr>
          <p:cNvCxnSpPr>
            <a:stCxn id="32" idx="2"/>
          </p:cNvCxnSpPr>
          <p:nvPr/>
        </p:nvCxnSpPr>
        <p:spPr>
          <a:xfrm>
            <a:off x="5645512" y="7083984"/>
            <a:ext cx="0" cy="642696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36D7806F-A44C-45D5-8E2C-547FBA1BE9C8}"/>
              </a:ext>
            </a:extLst>
          </p:cNvPr>
          <p:cNvCxnSpPr>
            <a:stCxn id="36" idx="2"/>
          </p:cNvCxnSpPr>
          <p:nvPr/>
        </p:nvCxnSpPr>
        <p:spPr>
          <a:xfrm>
            <a:off x="11621803" y="7106113"/>
            <a:ext cx="0" cy="642475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Gerade Verbindung mit Pfeil 60">
            <a:extLst>
              <a:ext uri="{FF2B5EF4-FFF2-40B4-BE49-F238E27FC236}">
                <a16:creationId xmlns:a16="http://schemas.microsoft.com/office/drawing/2014/main" id="{161CAD06-3C3F-4F82-A130-B281F4F37825}"/>
              </a:ext>
            </a:extLst>
          </p:cNvPr>
          <p:cNvCxnSpPr>
            <a:cxnSpLocks/>
            <a:stCxn id="32" idx="3"/>
            <a:endCxn id="36" idx="1"/>
          </p:cNvCxnSpPr>
          <p:nvPr/>
        </p:nvCxnSpPr>
        <p:spPr>
          <a:xfrm>
            <a:off x="6620872" y="6558204"/>
            <a:ext cx="4025571" cy="22129"/>
          </a:xfrm>
          <a:prstGeom prst="straightConnector1">
            <a:avLst/>
          </a:prstGeom>
          <a:ln w="5080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82322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952908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JOC Cockpit / API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JOC Cockpit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User Interface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workflow</a:t>
            </a:r>
            <a:r>
              <a:rPr lang="de-DE" sz="1700" dirty="0"/>
              <a:t> </a:t>
            </a:r>
            <a:r>
              <a:rPr lang="de-DE" sz="1700" dirty="0" err="1"/>
              <a:t>management</a:t>
            </a:r>
            <a:r>
              <a:rPr lang="de-DE" sz="1700" dirty="0"/>
              <a:t> and </a:t>
            </a:r>
            <a:r>
              <a:rPr lang="de-DE" sz="1700" dirty="0" err="1"/>
              <a:t>control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Users </a:t>
            </a:r>
            <a:r>
              <a:rPr lang="de-DE" sz="1700" dirty="0" err="1"/>
              <a:t>can</a:t>
            </a:r>
            <a:r>
              <a:rPr lang="de-DE" sz="1700" dirty="0"/>
              <a:t> manage a </a:t>
            </a:r>
            <a:r>
              <a:rPr lang="de-DE" sz="1700" dirty="0" err="1"/>
              <a:t>number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Controllers in JOC Cockpit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Controller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Controllers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operated</a:t>
            </a:r>
            <a:r>
              <a:rPr lang="de-DE" sz="1700" dirty="0"/>
              <a:t> </a:t>
            </a:r>
            <a:r>
              <a:rPr lang="de-DE" sz="1700" dirty="0" err="1"/>
              <a:t>independently</a:t>
            </a:r>
            <a:r>
              <a:rPr lang="de-DE" sz="1700" dirty="0"/>
              <a:t> per Client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Controllers </a:t>
            </a:r>
            <a:r>
              <a:rPr lang="de-DE" sz="1700" dirty="0" err="1"/>
              <a:t>can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operated</a:t>
            </a:r>
            <a:r>
              <a:rPr lang="de-DE" sz="1700" dirty="0"/>
              <a:t> </a:t>
            </a:r>
            <a:r>
              <a:rPr lang="de-DE" sz="1700" dirty="0" err="1"/>
              <a:t>as</a:t>
            </a:r>
            <a:r>
              <a:rPr lang="de-DE" sz="1700" dirty="0"/>
              <a:t> a </a:t>
            </a:r>
            <a:r>
              <a:rPr lang="de-DE" sz="1700" dirty="0" err="1"/>
              <a:t>cluster</a:t>
            </a:r>
            <a:r>
              <a:rPr lang="de-DE" sz="1700" dirty="0"/>
              <a:t> and </a:t>
            </a:r>
            <a:r>
              <a:rPr lang="de-DE" sz="1700" dirty="0" err="1"/>
              <a:t>standalone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Agent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deployed</a:t>
            </a:r>
            <a:r>
              <a:rPr lang="de-DE" sz="1700" dirty="0"/>
              <a:t> on top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any</a:t>
            </a:r>
            <a:r>
              <a:rPr lang="de-DE" sz="1700" dirty="0"/>
              <a:t> </a:t>
            </a:r>
            <a:r>
              <a:rPr lang="de-DE" sz="1700" dirty="0" err="1"/>
              <a:t>platform</a:t>
            </a:r>
            <a:r>
              <a:rPr lang="de-DE" sz="1700" dirty="0"/>
              <a:t> and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accessed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a Controller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dedicated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a Controller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Database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JOC Cockpit </a:t>
            </a:r>
            <a:r>
              <a:rPr lang="de-DE" sz="1700" dirty="0" err="1"/>
              <a:t>makes</a:t>
            </a:r>
            <a:r>
              <a:rPr lang="de-DE" sz="1700" dirty="0"/>
              <a:t> </a:t>
            </a:r>
            <a:r>
              <a:rPr lang="de-DE" sz="1700" dirty="0" err="1"/>
              <a:t>use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a </a:t>
            </a:r>
            <a:r>
              <a:rPr lang="de-DE" sz="1700" dirty="0" err="1"/>
              <a:t>database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persistence</a:t>
            </a:r>
            <a:r>
              <a:rPr lang="de-DE" sz="1700" dirty="0"/>
              <a:t> and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restart</a:t>
            </a:r>
            <a:r>
              <a:rPr lang="de-DE" sz="1700" dirty="0"/>
              <a:t> </a:t>
            </a:r>
            <a:r>
              <a:rPr lang="de-DE" sz="1700" dirty="0" err="1"/>
              <a:t>capabilities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On Premises: Multi-Controller Instances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On </a:t>
            </a:r>
            <a:r>
              <a:rPr lang="de-DE" dirty="0" err="1"/>
              <a:t>Premises</a:t>
            </a:r>
            <a:r>
              <a:rPr lang="de-DE" dirty="0"/>
              <a:t> Setup: Multi-Client </a:t>
            </a:r>
            <a:r>
              <a:rPr lang="de-DE" dirty="0" err="1"/>
              <a:t>Capability</a:t>
            </a:r>
            <a:endParaRPr lang="en-US" dirty="0"/>
          </a:p>
        </p:txBody>
      </p:sp>
      <p:sp>
        <p:nvSpPr>
          <p:cNvPr id="24" name="Abgerundetes Rechteck 99"/>
          <p:cNvSpPr/>
          <p:nvPr/>
        </p:nvSpPr>
        <p:spPr>
          <a:xfrm>
            <a:off x="4217460" y="3021295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User Interface</a:t>
            </a:r>
          </a:p>
        </p:txBody>
      </p:sp>
      <p:sp>
        <p:nvSpPr>
          <p:cNvPr id="12" name="Ellipse 11"/>
          <p:cNvSpPr/>
          <p:nvPr/>
        </p:nvSpPr>
        <p:spPr>
          <a:xfrm>
            <a:off x="6669539" y="2905367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 API Service</a:t>
            </a:r>
          </a:p>
        </p:txBody>
      </p:sp>
      <p:cxnSp>
        <p:nvCxnSpPr>
          <p:cNvPr id="16" name="Gerade Verbindung mit Pfeil 15"/>
          <p:cNvCxnSpPr>
            <a:stCxn id="24" idx="3"/>
            <a:endCxn id="12" idx="2"/>
          </p:cNvCxnSpPr>
          <p:nvPr/>
        </p:nvCxnSpPr>
        <p:spPr>
          <a:xfrm>
            <a:off x="6168180" y="3547075"/>
            <a:ext cx="501359" cy="0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cxnSp>
        <p:nvCxnSpPr>
          <p:cNvPr id="96" name="Gerade Verbindung mit Pfeil 95"/>
          <p:cNvCxnSpPr>
            <a:cxnSpLocks/>
            <a:stCxn id="36" idx="2"/>
          </p:cNvCxnSpPr>
          <p:nvPr/>
        </p:nvCxnSpPr>
        <p:spPr>
          <a:xfrm>
            <a:off x="9228639" y="6730648"/>
            <a:ext cx="0" cy="1941862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Rechteck 79"/>
          <p:cNvSpPr/>
          <p:nvPr/>
        </p:nvSpPr>
        <p:spPr>
          <a:xfrm>
            <a:off x="3865382" y="2457451"/>
            <a:ext cx="8135581" cy="21859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16" name="Textfeld 115"/>
          <p:cNvSpPr txBox="1"/>
          <p:nvPr/>
        </p:nvSpPr>
        <p:spPr>
          <a:xfrm>
            <a:off x="3865383" y="2482553"/>
            <a:ext cx="523787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JOC Cockpit Instance</a:t>
            </a:r>
          </a:p>
        </p:txBody>
      </p:sp>
      <p:sp>
        <p:nvSpPr>
          <p:cNvPr id="34" name="Rechteck 33"/>
          <p:cNvSpPr/>
          <p:nvPr/>
        </p:nvSpPr>
        <p:spPr>
          <a:xfrm>
            <a:off x="7977187" y="5136364"/>
            <a:ext cx="4023777" cy="31789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6" name="Abgerundetes Rechteck 35"/>
          <p:cNvSpPr/>
          <p:nvPr/>
        </p:nvSpPr>
        <p:spPr>
          <a:xfrm>
            <a:off x="8253279" y="5679088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cxnSp>
        <p:nvCxnSpPr>
          <p:cNvPr id="39" name="Gewinkelte Verbindung 38"/>
          <p:cNvCxnSpPr>
            <a:cxnSpLocks/>
            <a:stCxn id="12" idx="5"/>
          </p:cNvCxnSpPr>
          <p:nvPr/>
        </p:nvCxnSpPr>
        <p:spPr>
          <a:xfrm rot="16200000" flipH="1">
            <a:off x="8410441" y="4312171"/>
            <a:ext cx="1129539" cy="506858"/>
          </a:xfrm>
          <a:prstGeom prst="bentConnector3">
            <a:avLst>
              <a:gd name="adj1" fmla="val 74033"/>
            </a:avLst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Gewinkelte Verbindung 44"/>
          <p:cNvCxnSpPr>
            <a:cxnSpLocks/>
            <a:stCxn id="12" idx="3"/>
          </p:cNvCxnSpPr>
          <p:nvPr/>
        </p:nvCxnSpPr>
        <p:spPr>
          <a:xfrm rot="5400000">
            <a:off x="6185219" y="4299934"/>
            <a:ext cx="1135532" cy="537327"/>
          </a:xfrm>
          <a:prstGeom prst="bentConnector3">
            <a:avLst>
              <a:gd name="adj1" fmla="val 71809"/>
            </a:avLst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Rechteck 39"/>
          <p:cNvSpPr/>
          <p:nvPr/>
        </p:nvSpPr>
        <p:spPr>
          <a:xfrm>
            <a:off x="3865383" y="5136363"/>
            <a:ext cx="3893954" cy="317896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41" name="Textfeld 40"/>
          <p:cNvSpPr txBox="1"/>
          <p:nvPr/>
        </p:nvSpPr>
        <p:spPr>
          <a:xfrm>
            <a:off x="3879964" y="5148897"/>
            <a:ext cx="3795483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Controller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for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Client 1</a:t>
            </a:r>
          </a:p>
        </p:txBody>
      </p:sp>
      <p:sp>
        <p:nvSpPr>
          <p:cNvPr id="42" name="Abgerundetes Rechteck 41"/>
          <p:cNvSpPr/>
          <p:nvPr/>
        </p:nvSpPr>
        <p:spPr>
          <a:xfrm>
            <a:off x="5508961" y="5679088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cxnSp>
        <p:nvCxnSpPr>
          <p:cNvPr id="47" name="Gerade Verbindung mit Pfeil 46"/>
          <p:cNvCxnSpPr>
            <a:cxnSpLocks/>
            <a:stCxn id="42" idx="2"/>
          </p:cNvCxnSpPr>
          <p:nvPr/>
        </p:nvCxnSpPr>
        <p:spPr>
          <a:xfrm>
            <a:off x="6484321" y="6730648"/>
            <a:ext cx="0" cy="1932338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feld 34"/>
          <p:cNvSpPr txBox="1"/>
          <p:nvPr/>
        </p:nvSpPr>
        <p:spPr>
          <a:xfrm>
            <a:off x="7986859" y="5136363"/>
            <a:ext cx="3997326" cy="307777"/>
          </a:xfrm>
          <a:prstGeom prst="rect">
            <a:avLst/>
          </a:prstGeom>
        </p:spPr>
        <p:txBody>
          <a:bodyPr wrap="square" rIns="36000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Controller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for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Client 2</a:t>
            </a:r>
          </a:p>
        </p:txBody>
      </p:sp>
      <p:grpSp>
        <p:nvGrpSpPr>
          <p:cNvPr id="73" name="Gruppieren 72">
            <a:extLst>
              <a:ext uri="{FF2B5EF4-FFF2-40B4-BE49-F238E27FC236}">
                <a16:creationId xmlns:a16="http://schemas.microsoft.com/office/drawing/2014/main" id="{053633C3-2686-4DB7-AEE5-67517DBD95EC}"/>
              </a:ext>
            </a:extLst>
          </p:cNvPr>
          <p:cNvGrpSpPr/>
          <p:nvPr/>
        </p:nvGrpSpPr>
        <p:grpSpPr>
          <a:xfrm>
            <a:off x="12258210" y="2458046"/>
            <a:ext cx="2439681" cy="2169482"/>
            <a:chOff x="12258210" y="2458046"/>
            <a:chExt cx="2439681" cy="2169482"/>
          </a:xfrm>
        </p:grpSpPr>
        <p:sp>
          <p:nvSpPr>
            <p:cNvPr id="62" name="Zylinder 61">
              <a:extLst>
                <a:ext uri="{FF2B5EF4-FFF2-40B4-BE49-F238E27FC236}">
                  <a16:creationId xmlns:a16="http://schemas.microsoft.com/office/drawing/2014/main" id="{3B2D73AD-DC42-4999-A01B-A1E0D479C91F}"/>
                </a:ext>
              </a:extLst>
            </p:cNvPr>
            <p:cNvSpPr/>
            <p:nvPr/>
          </p:nvSpPr>
          <p:spPr>
            <a:xfrm>
              <a:off x="12850089" y="2958870"/>
              <a:ext cx="1270800" cy="1173600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Database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Service</a:t>
              </a:r>
              <a:endPara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63" name="Rechteck 62">
              <a:extLst>
                <a:ext uri="{FF2B5EF4-FFF2-40B4-BE49-F238E27FC236}">
                  <a16:creationId xmlns:a16="http://schemas.microsoft.com/office/drawing/2014/main" id="{34AE22C7-2769-4412-A37B-A9A4D27F2256}"/>
                </a:ext>
              </a:extLst>
            </p:cNvPr>
            <p:cNvSpPr/>
            <p:nvPr/>
          </p:nvSpPr>
          <p:spPr>
            <a:xfrm>
              <a:off x="12258210" y="2458046"/>
              <a:ext cx="2439681" cy="216948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64" name="Textfeld 63">
              <a:extLst>
                <a:ext uri="{FF2B5EF4-FFF2-40B4-BE49-F238E27FC236}">
                  <a16:creationId xmlns:a16="http://schemas.microsoft.com/office/drawing/2014/main" id="{A03F16A8-3146-4B5A-BD2C-94DFFC3F6EA4}"/>
                </a:ext>
              </a:extLst>
            </p:cNvPr>
            <p:cNvSpPr txBox="1"/>
            <p:nvPr/>
          </p:nvSpPr>
          <p:spPr>
            <a:xfrm>
              <a:off x="12258210" y="2490359"/>
              <a:ext cx="2192517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Database Instance</a:t>
              </a:r>
            </a:p>
          </p:txBody>
        </p:sp>
      </p:grpSp>
      <p:cxnSp>
        <p:nvCxnSpPr>
          <p:cNvPr id="4" name="Gerade Verbindung mit Pfeil 3">
            <a:extLst>
              <a:ext uri="{FF2B5EF4-FFF2-40B4-BE49-F238E27FC236}">
                <a16:creationId xmlns:a16="http://schemas.microsoft.com/office/drawing/2014/main" id="{00ACDEE7-2E2F-48D2-B477-05DE1E4E6604}"/>
              </a:ext>
            </a:extLst>
          </p:cNvPr>
          <p:cNvCxnSpPr>
            <a:cxnSpLocks/>
            <a:stCxn id="12" idx="6"/>
            <a:endCxn id="63" idx="1"/>
          </p:cNvCxnSpPr>
          <p:nvPr/>
        </p:nvCxnSpPr>
        <p:spPr>
          <a:xfrm flipV="1">
            <a:off x="9073890" y="3542787"/>
            <a:ext cx="3184320" cy="4288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Abgerundetes Rechteck 31">
            <a:extLst>
              <a:ext uri="{FF2B5EF4-FFF2-40B4-BE49-F238E27FC236}">
                <a16:creationId xmlns:a16="http://schemas.microsoft.com/office/drawing/2014/main" id="{388ACA93-8322-4BFE-B625-657D6148B5C7}"/>
              </a:ext>
            </a:extLst>
          </p:cNvPr>
          <p:cNvSpPr/>
          <p:nvPr/>
        </p:nvSpPr>
        <p:spPr>
          <a:xfrm>
            <a:off x="4212021" y="6898480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Standby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69" name="Abgerundetes Rechteck 31">
            <a:extLst>
              <a:ext uri="{FF2B5EF4-FFF2-40B4-BE49-F238E27FC236}">
                <a16:creationId xmlns:a16="http://schemas.microsoft.com/office/drawing/2014/main" id="{EAF91CBB-A2E4-494F-926B-D8CDA6A70689}"/>
              </a:ext>
            </a:extLst>
          </p:cNvPr>
          <p:cNvSpPr/>
          <p:nvPr/>
        </p:nvSpPr>
        <p:spPr>
          <a:xfrm>
            <a:off x="9710032" y="6886893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Standby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grpSp>
        <p:nvGrpSpPr>
          <p:cNvPr id="94" name="Gruppieren 93">
            <a:extLst>
              <a:ext uri="{FF2B5EF4-FFF2-40B4-BE49-F238E27FC236}">
                <a16:creationId xmlns:a16="http://schemas.microsoft.com/office/drawing/2014/main" id="{761BA0CF-AB60-47BD-843A-1D5F6CD42F0D}"/>
              </a:ext>
            </a:extLst>
          </p:cNvPr>
          <p:cNvGrpSpPr/>
          <p:nvPr/>
        </p:nvGrpSpPr>
        <p:grpSpPr>
          <a:xfrm>
            <a:off x="6678041" y="9044179"/>
            <a:ext cx="1977829" cy="1468932"/>
            <a:chOff x="6678041" y="9044179"/>
            <a:chExt cx="1977829" cy="1468932"/>
          </a:xfrm>
        </p:grpSpPr>
        <p:sp>
          <p:nvSpPr>
            <p:cNvPr id="75" name="Abgerundetes Rechteck 96">
              <a:extLst>
                <a:ext uri="{FF2B5EF4-FFF2-40B4-BE49-F238E27FC236}">
                  <a16:creationId xmlns:a16="http://schemas.microsoft.com/office/drawing/2014/main" id="{4E16C69D-87B8-406C-9F3A-8B85B893CCEB}"/>
                </a:ext>
              </a:extLst>
            </p:cNvPr>
            <p:cNvSpPr/>
            <p:nvPr/>
          </p:nvSpPr>
          <p:spPr>
            <a:xfrm>
              <a:off x="7124831" y="9519584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76" name="Rechteck 75">
              <a:extLst>
                <a:ext uri="{FF2B5EF4-FFF2-40B4-BE49-F238E27FC236}">
                  <a16:creationId xmlns:a16="http://schemas.microsoft.com/office/drawing/2014/main" id="{04F41349-BCE4-4224-BC99-CCE1FAF6432A}"/>
                </a:ext>
              </a:extLst>
            </p:cNvPr>
            <p:cNvSpPr/>
            <p:nvPr/>
          </p:nvSpPr>
          <p:spPr>
            <a:xfrm>
              <a:off x="6678800" y="9044674"/>
              <a:ext cx="1977070" cy="146843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77" name="Textfeld 76">
              <a:extLst>
                <a:ext uri="{FF2B5EF4-FFF2-40B4-BE49-F238E27FC236}">
                  <a16:creationId xmlns:a16="http://schemas.microsoft.com/office/drawing/2014/main" id="{4BA64F7A-39B9-4C38-86D0-2BB1A45001F7}"/>
                </a:ext>
              </a:extLst>
            </p:cNvPr>
            <p:cNvSpPr txBox="1"/>
            <p:nvPr/>
          </p:nvSpPr>
          <p:spPr>
            <a:xfrm>
              <a:off x="6678041" y="9044179"/>
              <a:ext cx="1766846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</p:grpSp>
      <p:grpSp>
        <p:nvGrpSpPr>
          <p:cNvPr id="107" name="Gruppieren 106">
            <a:extLst>
              <a:ext uri="{FF2B5EF4-FFF2-40B4-BE49-F238E27FC236}">
                <a16:creationId xmlns:a16="http://schemas.microsoft.com/office/drawing/2014/main" id="{9259AED8-A93C-4BF3-9D55-82B2E560AED0}"/>
              </a:ext>
            </a:extLst>
          </p:cNvPr>
          <p:cNvGrpSpPr/>
          <p:nvPr/>
        </p:nvGrpSpPr>
        <p:grpSpPr>
          <a:xfrm>
            <a:off x="4498635" y="9020314"/>
            <a:ext cx="1977071" cy="1468932"/>
            <a:chOff x="4498635" y="9020314"/>
            <a:chExt cx="1977071" cy="1468932"/>
          </a:xfrm>
        </p:grpSpPr>
        <p:sp>
          <p:nvSpPr>
            <p:cNvPr id="79" name="Abgerundetes Rechteck 120">
              <a:extLst>
                <a:ext uri="{FF2B5EF4-FFF2-40B4-BE49-F238E27FC236}">
                  <a16:creationId xmlns:a16="http://schemas.microsoft.com/office/drawing/2014/main" id="{3DF24A98-5B26-4364-9F37-EBCA2E4BC539}"/>
                </a:ext>
              </a:extLst>
            </p:cNvPr>
            <p:cNvSpPr/>
            <p:nvPr/>
          </p:nvSpPr>
          <p:spPr>
            <a:xfrm>
              <a:off x="4944666" y="9495719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81" name="Rechteck 80">
              <a:extLst>
                <a:ext uri="{FF2B5EF4-FFF2-40B4-BE49-F238E27FC236}">
                  <a16:creationId xmlns:a16="http://schemas.microsoft.com/office/drawing/2014/main" id="{4CB0EC97-6A11-45E5-99FB-A071ADEE1BE7}"/>
                </a:ext>
              </a:extLst>
            </p:cNvPr>
            <p:cNvSpPr/>
            <p:nvPr/>
          </p:nvSpPr>
          <p:spPr>
            <a:xfrm>
              <a:off x="4498635" y="9020809"/>
              <a:ext cx="1977071" cy="146843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82" name="Textfeld 81">
              <a:extLst>
                <a:ext uri="{FF2B5EF4-FFF2-40B4-BE49-F238E27FC236}">
                  <a16:creationId xmlns:a16="http://schemas.microsoft.com/office/drawing/2014/main" id="{C57F08DB-4EA2-485D-9D00-E8054FACBC47}"/>
                </a:ext>
              </a:extLst>
            </p:cNvPr>
            <p:cNvSpPr txBox="1"/>
            <p:nvPr/>
          </p:nvSpPr>
          <p:spPr>
            <a:xfrm>
              <a:off x="4503600" y="9020314"/>
              <a:ext cx="1957958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</p:grpSp>
      <p:grpSp>
        <p:nvGrpSpPr>
          <p:cNvPr id="91" name="Gruppieren 90">
            <a:extLst>
              <a:ext uri="{FF2B5EF4-FFF2-40B4-BE49-F238E27FC236}">
                <a16:creationId xmlns:a16="http://schemas.microsoft.com/office/drawing/2014/main" id="{5911D0FD-33AA-41CC-8733-21CED0B46633}"/>
              </a:ext>
            </a:extLst>
          </p:cNvPr>
          <p:cNvGrpSpPr/>
          <p:nvPr/>
        </p:nvGrpSpPr>
        <p:grpSpPr>
          <a:xfrm>
            <a:off x="11282966" y="9053703"/>
            <a:ext cx="1977071" cy="1468932"/>
            <a:chOff x="11282966" y="9053703"/>
            <a:chExt cx="1977071" cy="1468932"/>
          </a:xfrm>
        </p:grpSpPr>
        <p:sp>
          <p:nvSpPr>
            <p:cNvPr id="84" name="Abgerundetes Rechteck 96">
              <a:extLst>
                <a:ext uri="{FF2B5EF4-FFF2-40B4-BE49-F238E27FC236}">
                  <a16:creationId xmlns:a16="http://schemas.microsoft.com/office/drawing/2014/main" id="{2DD140C8-DCD6-41F9-8884-A1938FAB902D}"/>
                </a:ext>
              </a:extLst>
            </p:cNvPr>
            <p:cNvSpPr/>
            <p:nvPr/>
          </p:nvSpPr>
          <p:spPr>
            <a:xfrm>
              <a:off x="11728997" y="9529108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85" name="Rechteck 84">
              <a:extLst>
                <a:ext uri="{FF2B5EF4-FFF2-40B4-BE49-F238E27FC236}">
                  <a16:creationId xmlns:a16="http://schemas.microsoft.com/office/drawing/2014/main" id="{45977695-1DC4-4E2D-9304-2B3C18ECA8F5}"/>
                </a:ext>
              </a:extLst>
            </p:cNvPr>
            <p:cNvSpPr/>
            <p:nvPr/>
          </p:nvSpPr>
          <p:spPr>
            <a:xfrm>
              <a:off x="11282966" y="9054198"/>
              <a:ext cx="1977071" cy="146843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86" name="Textfeld 85">
              <a:extLst>
                <a:ext uri="{FF2B5EF4-FFF2-40B4-BE49-F238E27FC236}">
                  <a16:creationId xmlns:a16="http://schemas.microsoft.com/office/drawing/2014/main" id="{A3C888B3-EAD0-4815-AF44-3997F12E16E6}"/>
                </a:ext>
              </a:extLst>
            </p:cNvPr>
            <p:cNvSpPr txBox="1"/>
            <p:nvPr/>
          </p:nvSpPr>
          <p:spPr>
            <a:xfrm>
              <a:off x="11290782" y="9053703"/>
              <a:ext cx="1766846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</p:grpSp>
      <p:cxnSp>
        <p:nvCxnSpPr>
          <p:cNvPr id="87" name="Gerader Verbinder 86">
            <a:extLst>
              <a:ext uri="{FF2B5EF4-FFF2-40B4-BE49-F238E27FC236}">
                <a16:creationId xmlns:a16="http://schemas.microsoft.com/office/drawing/2014/main" id="{666D6FA6-24A1-425D-B88B-E18176CB37D5}"/>
              </a:ext>
            </a:extLst>
          </p:cNvPr>
          <p:cNvCxnSpPr>
            <a:cxnSpLocks/>
          </p:cNvCxnSpPr>
          <p:nvPr/>
        </p:nvCxnSpPr>
        <p:spPr>
          <a:xfrm>
            <a:off x="4496791" y="8641078"/>
            <a:ext cx="4178103" cy="9524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Gerade Verbindung mit Pfeil 87">
            <a:extLst>
              <a:ext uri="{FF2B5EF4-FFF2-40B4-BE49-F238E27FC236}">
                <a16:creationId xmlns:a16="http://schemas.microsoft.com/office/drawing/2014/main" id="{410373F6-A04A-4F52-A174-92080B28F920}"/>
              </a:ext>
            </a:extLst>
          </p:cNvPr>
          <p:cNvCxnSpPr>
            <a:cxnSpLocks/>
          </p:cNvCxnSpPr>
          <p:nvPr/>
        </p:nvCxnSpPr>
        <p:spPr>
          <a:xfrm>
            <a:off x="5486413" y="8666514"/>
            <a:ext cx="0" cy="353800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Gerade Verbindung mit Pfeil 88">
            <a:extLst>
              <a:ext uri="{FF2B5EF4-FFF2-40B4-BE49-F238E27FC236}">
                <a16:creationId xmlns:a16="http://schemas.microsoft.com/office/drawing/2014/main" id="{13240158-941B-4319-A32C-1414E304ECEF}"/>
              </a:ext>
            </a:extLst>
          </p:cNvPr>
          <p:cNvCxnSpPr>
            <a:cxnSpLocks/>
          </p:cNvCxnSpPr>
          <p:nvPr/>
        </p:nvCxnSpPr>
        <p:spPr>
          <a:xfrm>
            <a:off x="7675447" y="8657041"/>
            <a:ext cx="0" cy="363273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0" name="Gerade Verbindung mit Pfeil 89">
            <a:extLst>
              <a:ext uri="{FF2B5EF4-FFF2-40B4-BE49-F238E27FC236}">
                <a16:creationId xmlns:a16="http://schemas.microsoft.com/office/drawing/2014/main" id="{64AC6FC2-0F2A-4C97-9BAF-0A763C64F851}"/>
              </a:ext>
            </a:extLst>
          </p:cNvPr>
          <p:cNvCxnSpPr>
            <a:cxnSpLocks/>
            <a:endCxn id="86" idx="0"/>
          </p:cNvCxnSpPr>
          <p:nvPr/>
        </p:nvCxnSpPr>
        <p:spPr>
          <a:xfrm>
            <a:off x="12174205" y="8659720"/>
            <a:ext cx="0" cy="393983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Gerader Verbinder 92">
            <a:extLst>
              <a:ext uri="{FF2B5EF4-FFF2-40B4-BE49-F238E27FC236}">
                <a16:creationId xmlns:a16="http://schemas.microsoft.com/office/drawing/2014/main" id="{7D9B1BB8-933A-4CED-8CB2-1087CC49AC60}"/>
              </a:ext>
            </a:extLst>
          </p:cNvPr>
          <p:cNvCxnSpPr>
            <a:cxnSpLocks/>
          </p:cNvCxnSpPr>
          <p:nvPr/>
        </p:nvCxnSpPr>
        <p:spPr>
          <a:xfrm flipV="1">
            <a:off x="9110618" y="8659720"/>
            <a:ext cx="4149419" cy="6794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92" name="Gruppieren 91">
            <a:extLst>
              <a:ext uri="{FF2B5EF4-FFF2-40B4-BE49-F238E27FC236}">
                <a16:creationId xmlns:a16="http://schemas.microsoft.com/office/drawing/2014/main" id="{8B3FF817-D675-4321-B96F-048F25C3F7FE}"/>
              </a:ext>
            </a:extLst>
          </p:cNvPr>
          <p:cNvGrpSpPr/>
          <p:nvPr/>
        </p:nvGrpSpPr>
        <p:grpSpPr>
          <a:xfrm>
            <a:off x="9110618" y="9062821"/>
            <a:ext cx="1977071" cy="1468932"/>
            <a:chOff x="9110618" y="9062821"/>
            <a:chExt cx="1977071" cy="1468932"/>
          </a:xfrm>
        </p:grpSpPr>
        <p:sp>
          <p:nvSpPr>
            <p:cNvPr id="99" name="Abgerundetes Rechteck 96">
              <a:extLst>
                <a:ext uri="{FF2B5EF4-FFF2-40B4-BE49-F238E27FC236}">
                  <a16:creationId xmlns:a16="http://schemas.microsoft.com/office/drawing/2014/main" id="{FB5E322B-CA25-4BA0-84A7-4E281E432153}"/>
                </a:ext>
              </a:extLst>
            </p:cNvPr>
            <p:cNvSpPr/>
            <p:nvPr/>
          </p:nvSpPr>
          <p:spPr>
            <a:xfrm>
              <a:off x="9556649" y="953822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100" name="Rechteck 99">
              <a:extLst>
                <a:ext uri="{FF2B5EF4-FFF2-40B4-BE49-F238E27FC236}">
                  <a16:creationId xmlns:a16="http://schemas.microsoft.com/office/drawing/2014/main" id="{8943BA87-622F-4739-9B60-D70BA4B9C509}"/>
                </a:ext>
              </a:extLst>
            </p:cNvPr>
            <p:cNvSpPr/>
            <p:nvPr/>
          </p:nvSpPr>
          <p:spPr>
            <a:xfrm>
              <a:off x="9110618" y="9063316"/>
              <a:ext cx="1977071" cy="146843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101" name="Textfeld 100">
              <a:extLst>
                <a:ext uri="{FF2B5EF4-FFF2-40B4-BE49-F238E27FC236}">
                  <a16:creationId xmlns:a16="http://schemas.microsoft.com/office/drawing/2014/main" id="{AF490180-B692-4507-8F04-ECBC56A03179}"/>
                </a:ext>
              </a:extLst>
            </p:cNvPr>
            <p:cNvSpPr txBox="1"/>
            <p:nvPr/>
          </p:nvSpPr>
          <p:spPr>
            <a:xfrm>
              <a:off x="9118434" y="9062821"/>
              <a:ext cx="1766846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</p:grpSp>
      <p:cxnSp>
        <p:nvCxnSpPr>
          <p:cNvPr id="102" name="Gerade Verbindung mit Pfeil 101">
            <a:extLst>
              <a:ext uri="{FF2B5EF4-FFF2-40B4-BE49-F238E27FC236}">
                <a16:creationId xmlns:a16="http://schemas.microsoft.com/office/drawing/2014/main" id="{6156BD0F-E591-4FBF-8B4C-804926F383C6}"/>
              </a:ext>
            </a:extLst>
          </p:cNvPr>
          <p:cNvCxnSpPr>
            <a:cxnSpLocks/>
            <a:endCxn id="100" idx="0"/>
          </p:cNvCxnSpPr>
          <p:nvPr/>
        </p:nvCxnSpPr>
        <p:spPr>
          <a:xfrm>
            <a:off x="10096404" y="8659720"/>
            <a:ext cx="2750" cy="403596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Gerade Verbindung mit Pfeil 30">
            <a:extLst>
              <a:ext uri="{FF2B5EF4-FFF2-40B4-BE49-F238E27FC236}">
                <a16:creationId xmlns:a16="http://schemas.microsoft.com/office/drawing/2014/main" id="{235D1157-8D7F-4D8F-89C5-9C461CF70C8C}"/>
              </a:ext>
            </a:extLst>
          </p:cNvPr>
          <p:cNvCxnSpPr>
            <a:stCxn id="69" idx="2"/>
          </p:cNvCxnSpPr>
          <p:nvPr/>
        </p:nvCxnSpPr>
        <p:spPr>
          <a:xfrm>
            <a:off x="10685392" y="7938453"/>
            <a:ext cx="0" cy="734057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Gerade Verbindung mit Pfeil 65">
            <a:extLst>
              <a:ext uri="{FF2B5EF4-FFF2-40B4-BE49-F238E27FC236}">
                <a16:creationId xmlns:a16="http://schemas.microsoft.com/office/drawing/2014/main" id="{2407FD82-15B3-4A67-B3DE-2E13BFBC88C7}"/>
              </a:ext>
            </a:extLst>
          </p:cNvPr>
          <p:cNvCxnSpPr>
            <a:stCxn id="65" idx="2"/>
          </p:cNvCxnSpPr>
          <p:nvPr/>
        </p:nvCxnSpPr>
        <p:spPr>
          <a:xfrm>
            <a:off x="5187381" y="7950040"/>
            <a:ext cx="0" cy="691038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>
            <a:extLst>
              <a:ext uri="{FF2B5EF4-FFF2-40B4-BE49-F238E27FC236}">
                <a16:creationId xmlns:a16="http://schemas.microsoft.com/office/drawing/2014/main" id="{0000B94D-E373-4A57-BB2C-0A81B5EA39C5}"/>
              </a:ext>
            </a:extLst>
          </p:cNvPr>
          <p:cNvCxnSpPr>
            <a:cxnSpLocks/>
          </p:cNvCxnSpPr>
          <p:nvPr/>
        </p:nvCxnSpPr>
        <p:spPr>
          <a:xfrm>
            <a:off x="5110164" y="4811067"/>
            <a:ext cx="0" cy="325296"/>
          </a:xfrm>
          <a:prstGeom prst="line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>
            <a:extLst>
              <a:ext uri="{FF2B5EF4-FFF2-40B4-BE49-F238E27FC236}">
                <a16:creationId xmlns:a16="http://schemas.microsoft.com/office/drawing/2014/main" id="{5A83B706-E9AE-4394-9410-B4BADC62F904}"/>
              </a:ext>
            </a:extLst>
          </p:cNvPr>
          <p:cNvCxnSpPr>
            <a:cxnSpLocks/>
          </p:cNvCxnSpPr>
          <p:nvPr/>
        </p:nvCxnSpPr>
        <p:spPr>
          <a:xfrm>
            <a:off x="5110164" y="4817269"/>
            <a:ext cx="1374156" cy="0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Gerader Verbinder 94">
            <a:extLst>
              <a:ext uri="{FF2B5EF4-FFF2-40B4-BE49-F238E27FC236}">
                <a16:creationId xmlns:a16="http://schemas.microsoft.com/office/drawing/2014/main" id="{A8DB35AC-40B8-41E4-982A-D8EEB415DBC7}"/>
              </a:ext>
            </a:extLst>
          </p:cNvPr>
          <p:cNvCxnSpPr>
            <a:cxnSpLocks/>
          </p:cNvCxnSpPr>
          <p:nvPr/>
        </p:nvCxnSpPr>
        <p:spPr>
          <a:xfrm>
            <a:off x="9228639" y="4833938"/>
            <a:ext cx="1374156" cy="0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8" name="Gerader Verbinder 97">
            <a:extLst>
              <a:ext uri="{FF2B5EF4-FFF2-40B4-BE49-F238E27FC236}">
                <a16:creationId xmlns:a16="http://schemas.microsoft.com/office/drawing/2014/main" id="{8E8381CC-A30B-456E-B4C3-1EA7A469B91A}"/>
              </a:ext>
            </a:extLst>
          </p:cNvPr>
          <p:cNvCxnSpPr>
            <a:cxnSpLocks/>
          </p:cNvCxnSpPr>
          <p:nvPr/>
        </p:nvCxnSpPr>
        <p:spPr>
          <a:xfrm>
            <a:off x="10602795" y="4841081"/>
            <a:ext cx="0" cy="289289"/>
          </a:xfrm>
          <a:prstGeom prst="line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80731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952908" cy="8001000"/>
          </a:xfrm>
        </p:spPr>
        <p:txBody>
          <a:bodyPr/>
          <a:lstStyle/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Controller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The Controller </a:t>
            </a:r>
            <a:r>
              <a:rPr lang="de-DE" sz="1700" dirty="0" err="1"/>
              <a:t>connects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an Agent Cluster and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Standalone</a:t>
            </a:r>
            <a:r>
              <a:rPr lang="de-DE" sz="1700" dirty="0"/>
              <a:t> </a:t>
            </a:r>
            <a:r>
              <a:rPr lang="de-DE" sz="1700" dirty="0" err="1"/>
              <a:t>Agents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 err="1"/>
              <a:t>Agents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deployed</a:t>
            </a:r>
            <a:r>
              <a:rPr lang="de-DE" sz="1700" dirty="0"/>
              <a:t> on top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any</a:t>
            </a:r>
            <a:r>
              <a:rPr lang="de-DE" sz="1700" dirty="0"/>
              <a:t> </a:t>
            </a:r>
            <a:r>
              <a:rPr lang="de-DE" sz="1700" dirty="0" err="1"/>
              <a:t>platform</a:t>
            </a:r>
            <a:r>
              <a:rPr lang="de-DE" sz="1700" dirty="0"/>
              <a:t> and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accessed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a Controller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dedicated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a Controller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Agent Cluster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A </a:t>
            </a:r>
            <a:r>
              <a:rPr lang="de-DE" sz="1700" dirty="0" err="1"/>
              <a:t>Director</a:t>
            </a:r>
            <a:r>
              <a:rPr lang="de-DE" sz="1700" dirty="0"/>
              <a:t> Agent </a:t>
            </a:r>
            <a:r>
              <a:rPr lang="de-DE" sz="1700" dirty="0" err="1"/>
              <a:t>holds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active</a:t>
            </a:r>
            <a:r>
              <a:rPr lang="de-DE" sz="1700" dirty="0"/>
              <a:t> </a:t>
            </a:r>
            <a:r>
              <a:rPr lang="de-DE" sz="1700" dirty="0" err="1"/>
              <a:t>role</a:t>
            </a:r>
            <a:r>
              <a:rPr lang="de-DE" sz="1700" dirty="0"/>
              <a:t> and </a:t>
            </a:r>
            <a:r>
              <a:rPr lang="de-DE" sz="1700" dirty="0" err="1"/>
              <a:t>orchestrates</a:t>
            </a:r>
            <a:r>
              <a:rPr lang="de-DE" sz="1700" dirty="0"/>
              <a:t> </a:t>
            </a:r>
            <a:r>
              <a:rPr lang="de-DE" sz="1700" dirty="0" err="1"/>
              <a:t>Subagents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job</a:t>
            </a:r>
            <a:r>
              <a:rPr lang="de-DE" sz="1700" dirty="0"/>
              <a:t> </a:t>
            </a:r>
            <a:r>
              <a:rPr lang="de-DE" sz="1700" dirty="0" err="1"/>
              <a:t>execution</a:t>
            </a:r>
            <a:r>
              <a:rPr lang="de-DE" sz="1700" dirty="0"/>
              <a:t> 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Fixed-</a:t>
            </a:r>
            <a:r>
              <a:rPr lang="de-DE" sz="1700" dirty="0" err="1"/>
              <a:t>priority</a:t>
            </a:r>
            <a:r>
              <a:rPr lang="de-DE" sz="1700" dirty="0"/>
              <a:t> </a:t>
            </a:r>
            <a:r>
              <a:rPr lang="de-DE" sz="1700" dirty="0" err="1"/>
              <a:t>mode</a:t>
            </a:r>
            <a:r>
              <a:rPr lang="de-DE" sz="1700" dirty="0"/>
              <a:t> </a:t>
            </a:r>
            <a:r>
              <a:rPr lang="de-DE" sz="1700" dirty="0" err="1"/>
              <a:t>includes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execute</a:t>
            </a:r>
            <a:r>
              <a:rPr lang="de-DE" sz="1700" dirty="0"/>
              <a:t> </a:t>
            </a:r>
            <a:r>
              <a:rPr lang="de-DE" sz="1700" dirty="0" err="1"/>
              <a:t>jobs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first</a:t>
            </a:r>
            <a:r>
              <a:rPr lang="de-DE" sz="1700" dirty="0"/>
              <a:t> </a:t>
            </a:r>
            <a:r>
              <a:rPr lang="de-DE" sz="1700" dirty="0" err="1"/>
              <a:t>Subagent</a:t>
            </a:r>
            <a:r>
              <a:rPr lang="de-DE" sz="1700" dirty="0"/>
              <a:t>, </a:t>
            </a:r>
            <a:r>
              <a:rPr lang="de-DE" sz="1700" dirty="0" err="1"/>
              <a:t>only</a:t>
            </a:r>
            <a:r>
              <a:rPr lang="de-DE" sz="1700" dirty="0"/>
              <a:t> </a:t>
            </a:r>
            <a:r>
              <a:rPr lang="de-DE" sz="1700" dirty="0" err="1"/>
              <a:t>if</a:t>
            </a:r>
            <a:r>
              <a:rPr lang="de-DE" sz="1700" dirty="0"/>
              <a:t> </a:t>
            </a:r>
            <a:r>
              <a:rPr lang="de-DE" sz="1700" dirty="0" err="1"/>
              <a:t>unavailale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next</a:t>
            </a:r>
            <a:r>
              <a:rPr lang="de-DE" sz="1700" dirty="0"/>
              <a:t> </a:t>
            </a:r>
            <a:r>
              <a:rPr lang="de-DE" sz="1700" dirty="0" err="1"/>
              <a:t>Subagent</a:t>
            </a:r>
            <a:r>
              <a:rPr lang="de-DE" sz="1700" dirty="0"/>
              <a:t>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used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Round-</a:t>
            </a:r>
            <a:r>
              <a:rPr lang="de-DE" sz="1700" dirty="0" err="1"/>
              <a:t>robin</a:t>
            </a:r>
            <a:r>
              <a:rPr lang="de-DE" sz="1700" dirty="0"/>
              <a:t> </a:t>
            </a:r>
            <a:r>
              <a:rPr lang="de-DE" sz="1700" dirty="0" err="1"/>
              <a:t>mode</a:t>
            </a:r>
            <a:r>
              <a:rPr lang="de-DE" sz="1700" dirty="0"/>
              <a:t> </a:t>
            </a:r>
            <a:r>
              <a:rPr lang="de-DE" sz="1700" dirty="0" err="1"/>
              <a:t>includes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execute</a:t>
            </a:r>
            <a:r>
              <a:rPr lang="de-DE" sz="1700" dirty="0"/>
              <a:t> </a:t>
            </a:r>
            <a:r>
              <a:rPr lang="de-DE" sz="1700" dirty="0" err="1"/>
              <a:t>each</a:t>
            </a:r>
            <a:r>
              <a:rPr lang="de-DE" sz="1700" dirty="0"/>
              <a:t> </a:t>
            </a:r>
            <a:r>
              <a:rPr lang="de-DE" sz="1700" dirty="0" err="1"/>
              <a:t>next</a:t>
            </a:r>
            <a:r>
              <a:rPr lang="de-DE" sz="1700" dirty="0"/>
              <a:t> </a:t>
            </a:r>
            <a:r>
              <a:rPr lang="de-DE" sz="1700" dirty="0" err="1"/>
              <a:t>job</a:t>
            </a:r>
            <a:r>
              <a:rPr lang="de-DE" sz="1700" dirty="0"/>
              <a:t> on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next</a:t>
            </a:r>
            <a:r>
              <a:rPr lang="de-DE" sz="1700" dirty="0"/>
              <a:t> </a:t>
            </a:r>
            <a:r>
              <a:rPr lang="de-DE" sz="1700" dirty="0" err="1"/>
              <a:t>Subagent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b="1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 err="1"/>
              <a:t>Standalone</a:t>
            </a:r>
            <a:r>
              <a:rPr lang="de-DE" sz="1700" b="1" dirty="0"/>
              <a:t> </a:t>
            </a:r>
            <a:r>
              <a:rPr lang="de-DE" sz="1700" b="1" dirty="0" err="1"/>
              <a:t>Agents</a:t>
            </a:r>
            <a:endParaRPr lang="de-DE" sz="1700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Any </a:t>
            </a:r>
            <a:r>
              <a:rPr lang="de-DE" sz="1700" dirty="0" err="1"/>
              <a:t>number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Standalone</a:t>
            </a:r>
            <a:r>
              <a:rPr lang="de-DE" sz="1700" dirty="0"/>
              <a:t> </a:t>
            </a:r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can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operated</a:t>
            </a:r>
            <a:r>
              <a:rPr lang="de-DE" sz="1700" dirty="0"/>
              <a:t> on </a:t>
            </a:r>
            <a:r>
              <a:rPr lang="de-DE" sz="1700" dirty="0" err="1"/>
              <a:t>any</a:t>
            </a:r>
            <a:r>
              <a:rPr lang="de-DE" sz="1700" dirty="0"/>
              <a:t> </a:t>
            </a:r>
            <a:r>
              <a:rPr lang="de-DE" sz="1700" dirty="0" err="1"/>
              <a:t>platform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On Premises: Controller Cluster with Agent Cluster and Standalone Agents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On </a:t>
            </a:r>
            <a:r>
              <a:rPr lang="de-DE" dirty="0" err="1"/>
              <a:t>Premises</a:t>
            </a:r>
            <a:r>
              <a:rPr lang="de-DE" dirty="0"/>
              <a:t> Setup: Agent High </a:t>
            </a:r>
            <a:r>
              <a:rPr lang="de-DE" dirty="0" err="1"/>
              <a:t>Availability</a:t>
            </a:r>
            <a:endParaRPr lang="en-US" dirty="0"/>
          </a:p>
        </p:txBody>
      </p:sp>
      <p:sp>
        <p:nvSpPr>
          <p:cNvPr id="24" name="Abgerundetes Rechteck 99"/>
          <p:cNvSpPr/>
          <p:nvPr/>
        </p:nvSpPr>
        <p:spPr>
          <a:xfrm>
            <a:off x="4217460" y="3021295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User Interface</a:t>
            </a:r>
          </a:p>
        </p:txBody>
      </p:sp>
      <p:sp>
        <p:nvSpPr>
          <p:cNvPr id="12" name="Ellipse 11"/>
          <p:cNvSpPr/>
          <p:nvPr/>
        </p:nvSpPr>
        <p:spPr>
          <a:xfrm>
            <a:off x="6669539" y="2905367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 API Service</a:t>
            </a:r>
          </a:p>
        </p:txBody>
      </p:sp>
      <p:cxnSp>
        <p:nvCxnSpPr>
          <p:cNvPr id="16" name="Gerade Verbindung mit Pfeil 15"/>
          <p:cNvCxnSpPr>
            <a:stCxn id="24" idx="3"/>
            <a:endCxn id="12" idx="2"/>
          </p:cNvCxnSpPr>
          <p:nvPr/>
        </p:nvCxnSpPr>
        <p:spPr>
          <a:xfrm>
            <a:off x="6168180" y="3547075"/>
            <a:ext cx="501359" cy="0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cxnSp>
        <p:nvCxnSpPr>
          <p:cNvPr id="96" name="Gerade Verbindung mit Pfeil 95"/>
          <p:cNvCxnSpPr>
            <a:cxnSpLocks/>
          </p:cNvCxnSpPr>
          <p:nvPr/>
        </p:nvCxnSpPr>
        <p:spPr>
          <a:xfrm>
            <a:off x="9228639" y="6730648"/>
            <a:ext cx="0" cy="447625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Rechteck 79"/>
          <p:cNvSpPr/>
          <p:nvPr/>
        </p:nvSpPr>
        <p:spPr>
          <a:xfrm>
            <a:off x="3865382" y="2457451"/>
            <a:ext cx="8135581" cy="21859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16" name="Textfeld 115"/>
          <p:cNvSpPr txBox="1"/>
          <p:nvPr/>
        </p:nvSpPr>
        <p:spPr>
          <a:xfrm>
            <a:off x="3865383" y="2482553"/>
            <a:ext cx="523787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JOC Cockpit Instance</a:t>
            </a:r>
          </a:p>
        </p:txBody>
      </p:sp>
      <p:sp>
        <p:nvSpPr>
          <p:cNvPr id="34" name="Rechteck 33"/>
          <p:cNvSpPr/>
          <p:nvPr/>
        </p:nvSpPr>
        <p:spPr>
          <a:xfrm>
            <a:off x="7977187" y="5136364"/>
            <a:ext cx="4023777" cy="179555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cxnSp>
        <p:nvCxnSpPr>
          <p:cNvPr id="39" name="Gewinkelte Verbindung 38"/>
          <p:cNvCxnSpPr>
            <a:cxnSpLocks/>
            <a:stCxn id="12" idx="5"/>
          </p:cNvCxnSpPr>
          <p:nvPr/>
        </p:nvCxnSpPr>
        <p:spPr>
          <a:xfrm rot="16200000" flipH="1">
            <a:off x="8410441" y="4312171"/>
            <a:ext cx="1129539" cy="506858"/>
          </a:xfrm>
          <a:prstGeom prst="bentConnector3">
            <a:avLst>
              <a:gd name="adj1" fmla="val 74033"/>
            </a:avLst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Gewinkelte Verbindung 44"/>
          <p:cNvCxnSpPr>
            <a:cxnSpLocks/>
            <a:stCxn id="12" idx="3"/>
          </p:cNvCxnSpPr>
          <p:nvPr/>
        </p:nvCxnSpPr>
        <p:spPr>
          <a:xfrm rot="5400000">
            <a:off x="6185219" y="4299934"/>
            <a:ext cx="1135532" cy="537327"/>
          </a:xfrm>
          <a:prstGeom prst="bentConnector3">
            <a:avLst>
              <a:gd name="adj1" fmla="val 71809"/>
            </a:avLst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Rechteck 39"/>
          <p:cNvSpPr/>
          <p:nvPr/>
        </p:nvSpPr>
        <p:spPr>
          <a:xfrm>
            <a:off x="3865383" y="5136364"/>
            <a:ext cx="3893954" cy="18287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41" name="Textfeld 40"/>
          <p:cNvSpPr txBox="1"/>
          <p:nvPr/>
        </p:nvSpPr>
        <p:spPr>
          <a:xfrm>
            <a:off x="3879964" y="5148897"/>
            <a:ext cx="3795483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Controller Instance</a:t>
            </a:r>
          </a:p>
        </p:txBody>
      </p:sp>
      <p:sp>
        <p:nvSpPr>
          <p:cNvPr id="42" name="Abgerundetes Rechteck 41"/>
          <p:cNvSpPr/>
          <p:nvPr/>
        </p:nvSpPr>
        <p:spPr>
          <a:xfrm>
            <a:off x="5508961" y="5679088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cxnSp>
        <p:nvCxnSpPr>
          <p:cNvPr id="47" name="Gerade Verbindung mit Pfeil 46"/>
          <p:cNvCxnSpPr>
            <a:cxnSpLocks/>
            <a:stCxn id="42" idx="2"/>
          </p:cNvCxnSpPr>
          <p:nvPr/>
        </p:nvCxnSpPr>
        <p:spPr>
          <a:xfrm>
            <a:off x="6484321" y="6730648"/>
            <a:ext cx="0" cy="447625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feld 34"/>
          <p:cNvSpPr txBox="1"/>
          <p:nvPr/>
        </p:nvSpPr>
        <p:spPr>
          <a:xfrm>
            <a:off x="7986859" y="5136363"/>
            <a:ext cx="3997326" cy="307777"/>
          </a:xfrm>
          <a:prstGeom prst="rect">
            <a:avLst/>
          </a:prstGeom>
        </p:spPr>
        <p:txBody>
          <a:bodyPr wrap="square" rIns="36000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Secondary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Controller Instance</a:t>
            </a:r>
          </a:p>
        </p:txBody>
      </p:sp>
      <p:grpSp>
        <p:nvGrpSpPr>
          <p:cNvPr id="73" name="Gruppieren 72">
            <a:extLst>
              <a:ext uri="{FF2B5EF4-FFF2-40B4-BE49-F238E27FC236}">
                <a16:creationId xmlns:a16="http://schemas.microsoft.com/office/drawing/2014/main" id="{053633C3-2686-4DB7-AEE5-67517DBD95EC}"/>
              </a:ext>
            </a:extLst>
          </p:cNvPr>
          <p:cNvGrpSpPr/>
          <p:nvPr/>
        </p:nvGrpSpPr>
        <p:grpSpPr>
          <a:xfrm>
            <a:off x="12258210" y="2458046"/>
            <a:ext cx="2439681" cy="2169482"/>
            <a:chOff x="12258210" y="2458046"/>
            <a:chExt cx="2439681" cy="2169482"/>
          </a:xfrm>
        </p:grpSpPr>
        <p:sp>
          <p:nvSpPr>
            <p:cNvPr id="62" name="Zylinder 61">
              <a:extLst>
                <a:ext uri="{FF2B5EF4-FFF2-40B4-BE49-F238E27FC236}">
                  <a16:creationId xmlns:a16="http://schemas.microsoft.com/office/drawing/2014/main" id="{3B2D73AD-DC42-4999-A01B-A1E0D479C91F}"/>
                </a:ext>
              </a:extLst>
            </p:cNvPr>
            <p:cNvSpPr/>
            <p:nvPr/>
          </p:nvSpPr>
          <p:spPr>
            <a:xfrm>
              <a:off x="12850089" y="2958870"/>
              <a:ext cx="1270800" cy="1173600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Database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Service</a:t>
              </a:r>
              <a:endPara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63" name="Rechteck 62">
              <a:extLst>
                <a:ext uri="{FF2B5EF4-FFF2-40B4-BE49-F238E27FC236}">
                  <a16:creationId xmlns:a16="http://schemas.microsoft.com/office/drawing/2014/main" id="{34AE22C7-2769-4412-A37B-A9A4D27F2256}"/>
                </a:ext>
              </a:extLst>
            </p:cNvPr>
            <p:cNvSpPr/>
            <p:nvPr/>
          </p:nvSpPr>
          <p:spPr>
            <a:xfrm>
              <a:off x="12258210" y="2458046"/>
              <a:ext cx="2439681" cy="216948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64" name="Textfeld 63">
              <a:extLst>
                <a:ext uri="{FF2B5EF4-FFF2-40B4-BE49-F238E27FC236}">
                  <a16:creationId xmlns:a16="http://schemas.microsoft.com/office/drawing/2014/main" id="{A03F16A8-3146-4B5A-BD2C-94DFFC3F6EA4}"/>
                </a:ext>
              </a:extLst>
            </p:cNvPr>
            <p:cNvSpPr txBox="1"/>
            <p:nvPr/>
          </p:nvSpPr>
          <p:spPr>
            <a:xfrm>
              <a:off x="12258210" y="2490359"/>
              <a:ext cx="2192517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Database Instance</a:t>
              </a:r>
            </a:p>
          </p:txBody>
        </p:sp>
      </p:grpSp>
      <p:cxnSp>
        <p:nvCxnSpPr>
          <p:cNvPr id="4" name="Gerade Verbindung mit Pfeil 3">
            <a:extLst>
              <a:ext uri="{FF2B5EF4-FFF2-40B4-BE49-F238E27FC236}">
                <a16:creationId xmlns:a16="http://schemas.microsoft.com/office/drawing/2014/main" id="{00ACDEE7-2E2F-48D2-B477-05DE1E4E6604}"/>
              </a:ext>
            </a:extLst>
          </p:cNvPr>
          <p:cNvCxnSpPr>
            <a:cxnSpLocks/>
            <a:stCxn id="12" idx="6"/>
            <a:endCxn id="63" idx="1"/>
          </p:cNvCxnSpPr>
          <p:nvPr/>
        </p:nvCxnSpPr>
        <p:spPr>
          <a:xfrm flipV="1">
            <a:off x="9073890" y="3542787"/>
            <a:ext cx="3184320" cy="4288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" name="Abgerundetes Rechteck 31">
            <a:extLst>
              <a:ext uri="{FF2B5EF4-FFF2-40B4-BE49-F238E27FC236}">
                <a16:creationId xmlns:a16="http://schemas.microsoft.com/office/drawing/2014/main" id="{EAF91CBB-A2E4-494F-926B-D8CDA6A70689}"/>
              </a:ext>
            </a:extLst>
          </p:cNvPr>
          <p:cNvSpPr/>
          <p:nvPr/>
        </p:nvSpPr>
        <p:spPr>
          <a:xfrm>
            <a:off x="8253279" y="5699014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Standby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cxnSp>
        <p:nvCxnSpPr>
          <p:cNvPr id="87" name="Gerader Verbinder 86">
            <a:extLst>
              <a:ext uri="{FF2B5EF4-FFF2-40B4-BE49-F238E27FC236}">
                <a16:creationId xmlns:a16="http://schemas.microsoft.com/office/drawing/2014/main" id="{666D6FA6-24A1-425D-B88B-E18176CB37D5}"/>
              </a:ext>
            </a:extLst>
          </p:cNvPr>
          <p:cNvCxnSpPr>
            <a:cxnSpLocks/>
          </p:cNvCxnSpPr>
          <p:nvPr/>
        </p:nvCxnSpPr>
        <p:spPr>
          <a:xfrm>
            <a:off x="3844326" y="7162310"/>
            <a:ext cx="9382400" cy="35227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Gerade Verbindung mit Pfeil 87">
            <a:extLst>
              <a:ext uri="{FF2B5EF4-FFF2-40B4-BE49-F238E27FC236}">
                <a16:creationId xmlns:a16="http://schemas.microsoft.com/office/drawing/2014/main" id="{410373F6-A04A-4F52-A174-92080B28F920}"/>
              </a:ext>
            </a:extLst>
          </p:cNvPr>
          <p:cNvCxnSpPr>
            <a:cxnSpLocks/>
          </p:cNvCxnSpPr>
          <p:nvPr/>
        </p:nvCxnSpPr>
        <p:spPr>
          <a:xfrm>
            <a:off x="5486413" y="7187746"/>
            <a:ext cx="0" cy="353800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Gerade Verbindung mit Pfeil 88">
            <a:extLst>
              <a:ext uri="{FF2B5EF4-FFF2-40B4-BE49-F238E27FC236}">
                <a16:creationId xmlns:a16="http://schemas.microsoft.com/office/drawing/2014/main" id="{13240158-941B-4319-A32C-1414E304ECEF}"/>
              </a:ext>
            </a:extLst>
          </p:cNvPr>
          <p:cNvCxnSpPr>
            <a:cxnSpLocks/>
          </p:cNvCxnSpPr>
          <p:nvPr/>
        </p:nvCxnSpPr>
        <p:spPr>
          <a:xfrm>
            <a:off x="7270628" y="7178273"/>
            <a:ext cx="0" cy="363273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0" name="Gerade Verbindung mit Pfeil 89">
            <a:extLst>
              <a:ext uri="{FF2B5EF4-FFF2-40B4-BE49-F238E27FC236}">
                <a16:creationId xmlns:a16="http://schemas.microsoft.com/office/drawing/2014/main" id="{64AC6FC2-0F2A-4C97-9BAF-0A763C64F851}"/>
              </a:ext>
            </a:extLst>
          </p:cNvPr>
          <p:cNvCxnSpPr>
            <a:cxnSpLocks/>
          </p:cNvCxnSpPr>
          <p:nvPr/>
        </p:nvCxnSpPr>
        <p:spPr>
          <a:xfrm>
            <a:off x="13226726" y="7197537"/>
            <a:ext cx="0" cy="415506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2" name="Gerade Verbindung mit Pfeil 101">
            <a:extLst>
              <a:ext uri="{FF2B5EF4-FFF2-40B4-BE49-F238E27FC236}">
                <a16:creationId xmlns:a16="http://schemas.microsoft.com/office/drawing/2014/main" id="{6156BD0F-E591-4FBF-8B4C-804926F383C6}"/>
              </a:ext>
            </a:extLst>
          </p:cNvPr>
          <p:cNvCxnSpPr>
            <a:cxnSpLocks/>
          </p:cNvCxnSpPr>
          <p:nvPr/>
        </p:nvCxnSpPr>
        <p:spPr>
          <a:xfrm>
            <a:off x="10525470" y="7188103"/>
            <a:ext cx="2750" cy="403596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Abgerundetes Rechteck 96">
            <a:extLst>
              <a:ext uri="{FF2B5EF4-FFF2-40B4-BE49-F238E27FC236}">
                <a16:creationId xmlns:a16="http://schemas.microsoft.com/office/drawing/2014/main" id="{DC3E616A-CAC6-48CD-B593-F6D1F5399C1C}"/>
              </a:ext>
            </a:extLst>
          </p:cNvPr>
          <p:cNvSpPr/>
          <p:nvPr/>
        </p:nvSpPr>
        <p:spPr>
          <a:xfrm>
            <a:off x="4679861" y="7974544"/>
            <a:ext cx="1377403" cy="667405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b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lang="de-DE" sz="1200" b="1" dirty="0" err="1">
                <a:solidFill>
                  <a:prstClr val="white"/>
                </a:solidFill>
                <a:latin typeface="Arial"/>
              </a:rPr>
              <a:t>Director</a:t>
            </a:r>
            <a:r>
              <a:rPr lang="de-DE" sz="1200" b="1" dirty="0">
                <a:solidFill>
                  <a:prstClr val="white"/>
                </a:solidFill>
                <a:latin typeface="Arial"/>
              </a:rPr>
              <a:t> Agent</a:t>
            </a:r>
            <a:endParaRPr kumimoji="0" lang="de-DE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61" name="Rechteck 60">
            <a:extLst>
              <a:ext uri="{FF2B5EF4-FFF2-40B4-BE49-F238E27FC236}">
                <a16:creationId xmlns:a16="http://schemas.microsoft.com/office/drawing/2014/main" id="{7A922DC1-09D6-4C81-9C1F-9B87754DD8CD}"/>
              </a:ext>
            </a:extLst>
          </p:cNvPr>
          <p:cNvSpPr/>
          <p:nvPr/>
        </p:nvSpPr>
        <p:spPr>
          <a:xfrm>
            <a:off x="3887258" y="7557734"/>
            <a:ext cx="4834523" cy="30159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67" name="Textfeld 66">
            <a:extLst>
              <a:ext uri="{FF2B5EF4-FFF2-40B4-BE49-F238E27FC236}">
                <a16:creationId xmlns:a16="http://schemas.microsoft.com/office/drawing/2014/main" id="{9A512475-6F2C-465E-939E-674FEAAB05D6}"/>
              </a:ext>
            </a:extLst>
          </p:cNvPr>
          <p:cNvSpPr txBox="1"/>
          <p:nvPr/>
        </p:nvSpPr>
        <p:spPr>
          <a:xfrm>
            <a:off x="3883751" y="7557239"/>
            <a:ext cx="3318288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Clustered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JS7 Agent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Instances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68" name="Abgerundetes Rechteck 120">
            <a:extLst>
              <a:ext uri="{FF2B5EF4-FFF2-40B4-BE49-F238E27FC236}">
                <a16:creationId xmlns:a16="http://schemas.microsoft.com/office/drawing/2014/main" id="{FE5A55E5-BCE6-4779-A15F-05E048670899}"/>
              </a:ext>
            </a:extLst>
          </p:cNvPr>
          <p:cNvSpPr/>
          <p:nvPr/>
        </p:nvSpPr>
        <p:spPr>
          <a:xfrm>
            <a:off x="4001215" y="9537016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sp>
        <p:nvSpPr>
          <p:cNvPr id="70" name="Abgerundetes Rechteck 120">
            <a:extLst>
              <a:ext uri="{FF2B5EF4-FFF2-40B4-BE49-F238E27FC236}">
                <a16:creationId xmlns:a16="http://schemas.microsoft.com/office/drawing/2014/main" id="{75B48C0F-ED87-4861-AC4E-FECE92940E9F}"/>
              </a:ext>
            </a:extLst>
          </p:cNvPr>
          <p:cNvSpPr/>
          <p:nvPr/>
        </p:nvSpPr>
        <p:spPr>
          <a:xfrm>
            <a:off x="4320370" y="9798368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sp>
        <p:nvSpPr>
          <p:cNvPr id="71" name="Abgerundetes Rechteck 120">
            <a:extLst>
              <a:ext uri="{FF2B5EF4-FFF2-40B4-BE49-F238E27FC236}">
                <a16:creationId xmlns:a16="http://schemas.microsoft.com/office/drawing/2014/main" id="{25025685-A0D4-404E-88C0-B5F2DD822191}"/>
              </a:ext>
            </a:extLst>
          </p:cNvPr>
          <p:cNvSpPr/>
          <p:nvPr/>
        </p:nvSpPr>
        <p:spPr>
          <a:xfrm>
            <a:off x="4639113" y="10049892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sp>
        <p:nvSpPr>
          <p:cNvPr id="72" name="Abgerundetes Rechteck 96">
            <a:extLst>
              <a:ext uri="{FF2B5EF4-FFF2-40B4-BE49-F238E27FC236}">
                <a16:creationId xmlns:a16="http://schemas.microsoft.com/office/drawing/2014/main" id="{DA880CC0-C33E-435F-A321-345401339555}"/>
              </a:ext>
            </a:extLst>
          </p:cNvPr>
          <p:cNvSpPr/>
          <p:nvPr/>
        </p:nvSpPr>
        <p:spPr>
          <a:xfrm>
            <a:off x="6633703" y="7965312"/>
            <a:ext cx="1377403" cy="667405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r>
              <a:rPr lang="de-DE" sz="1200" b="1" dirty="0">
                <a:solidFill>
                  <a:prstClr val="white"/>
                </a:solidFill>
                <a:latin typeface="Arial"/>
              </a:rPr>
              <a:t>Standby</a:t>
            </a:r>
            <a:br>
              <a:rPr lang="de-DE" sz="1200" b="1" dirty="0">
                <a:solidFill>
                  <a:prstClr val="white"/>
                </a:solidFill>
                <a:latin typeface="Arial"/>
              </a:rPr>
            </a:br>
            <a:r>
              <a:rPr lang="de-DE" sz="1200" b="1" dirty="0" err="1">
                <a:solidFill>
                  <a:prstClr val="white"/>
                </a:solidFill>
                <a:latin typeface="Arial"/>
              </a:rPr>
              <a:t>Director</a:t>
            </a:r>
            <a:r>
              <a:rPr lang="de-DE" sz="1200" b="1" dirty="0">
                <a:solidFill>
                  <a:prstClr val="white"/>
                </a:solidFill>
                <a:latin typeface="Arial"/>
              </a:rPr>
              <a:t> Agent</a:t>
            </a:r>
          </a:p>
        </p:txBody>
      </p:sp>
      <p:sp>
        <p:nvSpPr>
          <p:cNvPr id="74" name="Abgerundetes Rechteck 120">
            <a:extLst>
              <a:ext uri="{FF2B5EF4-FFF2-40B4-BE49-F238E27FC236}">
                <a16:creationId xmlns:a16="http://schemas.microsoft.com/office/drawing/2014/main" id="{0D23C44C-88F1-4EC9-89EE-CB821CF64E6D}"/>
              </a:ext>
            </a:extLst>
          </p:cNvPr>
          <p:cNvSpPr/>
          <p:nvPr/>
        </p:nvSpPr>
        <p:spPr>
          <a:xfrm>
            <a:off x="6872943" y="9516488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sp>
        <p:nvSpPr>
          <p:cNvPr id="83" name="Abgerundetes Rechteck 120">
            <a:extLst>
              <a:ext uri="{FF2B5EF4-FFF2-40B4-BE49-F238E27FC236}">
                <a16:creationId xmlns:a16="http://schemas.microsoft.com/office/drawing/2014/main" id="{2BDAC209-9714-49C2-8E26-CD518430118B}"/>
              </a:ext>
            </a:extLst>
          </p:cNvPr>
          <p:cNvSpPr/>
          <p:nvPr/>
        </p:nvSpPr>
        <p:spPr>
          <a:xfrm>
            <a:off x="6288227" y="10054226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sp>
        <p:nvSpPr>
          <p:cNvPr id="97" name="Abgerundetes Rechteck 120">
            <a:extLst>
              <a:ext uri="{FF2B5EF4-FFF2-40B4-BE49-F238E27FC236}">
                <a16:creationId xmlns:a16="http://schemas.microsoft.com/office/drawing/2014/main" id="{6E716CA9-08D8-401E-98D8-4EAED821749B}"/>
              </a:ext>
            </a:extLst>
          </p:cNvPr>
          <p:cNvSpPr/>
          <p:nvPr/>
        </p:nvSpPr>
        <p:spPr>
          <a:xfrm>
            <a:off x="7454965" y="10049291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cxnSp>
        <p:nvCxnSpPr>
          <p:cNvPr id="103" name="Gewinkelte Verbindung 38">
            <a:extLst>
              <a:ext uri="{FF2B5EF4-FFF2-40B4-BE49-F238E27FC236}">
                <a16:creationId xmlns:a16="http://schemas.microsoft.com/office/drawing/2014/main" id="{6D6A9AE6-4638-4887-A2D2-95DDCED7DC54}"/>
              </a:ext>
            </a:extLst>
          </p:cNvPr>
          <p:cNvCxnSpPr>
            <a:cxnSpLocks/>
            <a:stCxn id="74" idx="3"/>
            <a:endCxn id="97" idx="0"/>
          </p:cNvCxnSpPr>
          <p:nvPr/>
        </p:nvCxnSpPr>
        <p:spPr>
          <a:xfrm>
            <a:off x="7792255" y="9710065"/>
            <a:ext cx="122366" cy="339226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4" name="Gerade Verbindung mit Pfeil 103">
            <a:extLst>
              <a:ext uri="{FF2B5EF4-FFF2-40B4-BE49-F238E27FC236}">
                <a16:creationId xmlns:a16="http://schemas.microsoft.com/office/drawing/2014/main" id="{539E3382-12FA-41D1-A4F0-6738084D5450}"/>
              </a:ext>
            </a:extLst>
          </p:cNvPr>
          <p:cNvCxnSpPr>
            <a:cxnSpLocks/>
            <a:stCxn id="97" idx="1"/>
            <a:endCxn id="83" idx="3"/>
          </p:cNvCxnSpPr>
          <p:nvPr/>
        </p:nvCxnSpPr>
        <p:spPr>
          <a:xfrm flipH="1">
            <a:off x="7207539" y="10242868"/>
            <a:ext cx="247426" cy="4935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5" name="Gewinkelte Verbindung 38">
            <a:extLst>
              <a:ext uri="{FF2B5EF4-FFF2-40B4-BE49-F238E27FC236}">
                <a16:creationId xmlns:a16="http://schemas.microsoft.com/office/drawing/2014/main" id="{51DE2903-8E67-48F3-B9AD-D127F66282CA}"/>
              </a:ext>
            </a:extLst>
          </p:cNvPr>
          <p:cNvCxnSpPr>
            <a:cxnSpLocks/>
            <a:stCxn id="74" idx="1"/>
            <a:endCxn id="83" idx="0"/>
          </p:cNvCxnSpPr>
          <p:nvPr/>
        </p:nvCxnSpPr>
        <p:spPr>
          <a:xfrm rot="10800000" flipV="1">
            <a:off x="6747883" y="9710064"/>
            <a:ext cx="125060" cy="344161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54234308-34CA-4EA3-B319-68E30D25C7C9}"/>
              </a:ext>
            </a:extLst>
          </p:cNvPr>
          <p:cNvGrpSpPr/>
          <p:nvPr/>
        </p:nvGrpSpPr>
        <p:grpSpPr>
          <a:xfrm>
            <a:off x="9548774" y="7601522"/>
            <a:ext cx="1977071" cy="1468932"/>
            <a:chOff x="11282966" y="9053703"/>
            <a:chExt cx="1977071" cy="1468932"/>
          </a:xfrm>
        </p:grpSpPr>
        <p:sp>
          <p:nvSpPr>
            <p:cNvPr id="85" name="Rechteck 84">
              <a:extLst>
                <a:ext uri="{FF2B5EF4-FFF2-40B4-BE49-F238E27FC236}">
                  <a16:creationId xmlns:a16="http://schemas.microsoft.com/office/drawing/2014/main" id="{45977695-1DC4-4E2D-9304-2B3C18ECA8F5}"/>
                </a:ext>
              </a:extLst>
            </p:cNvPr>
            <p:cNvSpPr/>
            <p:nvPr/>
          </p:nvSpPr>
          <p:spPr>
            <a:xfrm>
              <a:off x="11282966" y="9054198"/>
              <a:ext cx="1977071" cy="146843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86" name="Textfeld 85">
              <a:extLst>
                <a:ext uri="{FF2B5EF4-FFF2-40B4-BE49-F238E27FC236}">
                  <a16:creationId xmlns:a16="http://schemas.microsoft.com/office/drawing/2014/main" id="{A3C888B3-EAD0-4815-AF44-3997F12E16E6}"/>
                </a:ext>
              </a:extLst>
            </p:cNvPr>
            <p:cNvSpPr txBox="1"/>
            <p:nvPr/>
          </p:nvSpPr>
          <p:spPr>
            <a:xfrm>
              <a:off x="11290782" y="9053703"/>
              <a:ext cx="1766846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  <p:sp>
          <p:nvSpPr>
            <p:cNvPr id="111" name="Abgerundetes Rechteck 96">
              <a:extLst>
                <a:ext uri="{FF2B5EF4-FFF2-40B4-BE49-F238E27FC236}">
                  <a16:creationId xmlns:a16="http://schemas.microsoft.com/office/drawing/2014/main" id="{9F5CE830-EF7E-4AAE-9E2D-2873248E0139}"/>
                </a:ext>
              </a:extLst>
            </p:cNvPr>
            <p:cNvSpPr/>
            <p:nvPr/>
          </p:nvSpPr>
          <p:spPr>
            <a:xfrm>
              <a:off x="11591279" y="9525005"/>
              <a:ext cx="1377403" cy="66740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Standalone</a:t>
              </a:r>
              <a:endPara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200" b="1" dirty="0">
                  <a:solidFill>
                    <a:prstClr val="white"/>
                  </a:solidFill>
                  <a:latin typeface="Arial"/>
                </a:rPr>
                <a:t>Agent</a:t>
              </a:r>
              <a:endPara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</p:grpSp>
      <p:grpSp>
        <p:nvGrpSpPr>
          <p:cNvPr id="112" name="Gruppieren 111">
            <a:extLst>
              <a:ext uri="{FF2B5EF4-FFF2-40B4-BE49-F238E27FC236}">
                <a16:creationId xmlns:a16="http://schemas.microsoft.com/office/drawing/2014/main" id="{D54A1E97-3F2E-4BAB-98B4-8EB12002D6CB}"/>
              </a:ext>
            </a:extLst>
          </p:cNvPr>
          <p:cNvGrpSpPr/>
          <p:nvPr/>
        </p:nvGrpSpPr>
        <p:grpSpPr>
          <a:xfrm>
            <a:off x="12259074" y="7624433"/>
            <a:ext cx="1977071" cy="1468932"/>
            <a:chOff x="11282966" y="9053703"/>
            <a:chExt cx="1977071" cy="1468932"/>
          </a:xfrm>
        </p:grpSpPr>
        <p:sp>
          <p:nvSpPr>
            <p:cNvPr id="113" name="Rechteck 112">
              <a:extLst>
                <a:ext uri="{FF2B5EF4-FFF2-40B4-BE49-F238E27FC236}">
                  <a16:creationId xmlns:a16="http://schemas.microsoft.com/office/drawing/2014/main" id="{B69FEFB6-69E7-423D-B728-AE7DF18A323F}"/>
                </a:ext>
              </a:extLst>
            </p:cNvPr>
            <p:cNvSpPr/>
            <p:nvPr/>
          </p:nvSpPr>
          <p:spPr>
            <a:xfrm>
              <a:off x="11282966" y="9054198"/>
              <a:ext cx="1977071" cy="146843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114" name="Textfeld 113">
              <a:extLst>
                <a:ext uri="{FF2B5EF4-FFF2-40B4-BE49-F238E27FC236}">
                  <a16:creationId xmlns:a16="http://schemas.microsoft.com/office/drawing/2014/main" id="{285CC479-7813-44B3-8BF2-6086BD82487A}"/>
                </a:ext>
              </a:extLst>
            </p:cNvPr>
            <p:cNvSpPr txBox="1"/>
            <p:nvPr/>
          </p:nvSpPr>
          <p:spPr>
            <a:xfrm>
              <a:off x="11290782" y="9053703"/>
              <a:ext cx="1766846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  <p:sp>
          <p:nvSpPr>
            <p:cNvPr id="115" name="Abgerundetes Rechteck 96">
              <a:extLst>
                <a:ext uri="{FF2B5EF4-FFF2-40B4-BE49-F238E27FC236}">
                  <a16:creationId xmlns:a16="http://schemas.microsoft.com/office/drawing/2014/main" id="{CDFA89D9-552F-474B-9C62-BA451F2FD8ED}"/>
                </a:ext>
              </a:extLst>
            </p:cNvPr>
            <p:cNvSpPr/>
            <p:nvPr/>
          </p:nvSpPr>
          <p:spPr>
            <a:xfrm>
              <a:off x="11591279" y="9525005"/>
              <a:ext cx="1377403" cy="66740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Standalone</a:t>
              </a:r>
              <a:endPara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200" b="1" dirty="0">
                  <a:solidFill>
                    <a:prstClr val="white"/>
                  </a:solidFill>
                  <a:latin typeface="Arial"/>
                </a:rPr>
                <a:t>Agent</a:t>
              </a:r>
              <a:endPara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</p:grpSp>
      <p:cxnSp>
        <p:nvCxnSpPr>
          <p:cNvPr id="117" name="Gewinkelte Verbindung 38">
            <a:extLst>
              <a:ext uri="{FF2B5EF4-FFF2-40B4-BE49-F238E27FC236}">
                <a16:creationId xmlns:a16="http://schemas.microsoft.com/office/drawing/2014/main" id="{8A4E8761-8AB2-45CF-AC13-ACF1E39A5D44}"/>
              </a:ext>
            </a:extLst>
          </p:cNvPr>
          <p:cNvCxnSpPr>
            <a:cxnSpLocks/>
            <a:stCxn id="60" idx="2"/>
            <a:endCxn id="74" idx="0"/>
          </p:cNvCxnSpPr>
          <p:nvPr/>
        </p:nvCxnSpPr>
        <p:spPr>
          <a:xfrm rot="16200000" flipH="1">
            <a:off x="5913312" y="8097200"/>
            <a:ext cx="874539" cy="1964036"/>
          </a:xfrm>
          <a:prstGeom prst="bentConnector3">
            <a:avLst>
              <a:gd name="adj1" fmla="val 50000"/>
            </a:avLst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8" name="Gewinkelte Verbindung 38">
            <a:extLst>
              <a:ext uri="{FF2B5EF4-FFF2-40B4-BE49-F238E27FC236}">
                <a16:creationId xmlns:a16="http://schemas.microsoft.com/office/drawing/2014/main" id="{A3F673DB-554A-466B-B376-9CD6B8191B12}"/>
              </a:ext>
            </a:extLst>
          </p:cNvPr>
          <p:cNvCxnSpPr>
            <a:cxnSpLocks/>
            <a:stCxn id="60" idx="1"/>
            <a:endCxn id="68" idx="0"/>
          </p:cNvCxnSpPr>
          <p:nvPr/>
        </p:nvCxnSpPr>
        <p:spPr>
          <a:xfrm rot="10800000" flipV="1">
            <a:off x="4460871" y="8308246"/>
            <a:ext cx="218990" cy="1228769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9" name="Gerade Verbindung mit Pfeil 118">
            <a:extLst>
              <a:ext uri="{FF2B5EF4-FFF2-40B4-BE49-F238E27FC236}">
                <a16:creationId xmlns:a16="http://schemas.microsoft.com/office/drawing/2014/main" id="{0FCD8E2E-A3F2-4D9D-AAB6-81554902583E}"/>
              </a:ext>
            </a:extLst>
          </p:cNvPr>
          <p:cNvCxnSpPr>
            <a:cxnSpLocks/>
            <a:stCxn id="60" idx="3"/>
            <a:endCxn id="72" idx="1"/>
          </p:cNvCxnSpPr>
          <p:nvPr/>
        </p:nvCxnSpPr>
        <p:spPr>
          <a:xfrm flipV="1">
            <a:off x="6057264" y="8299015"/>
            <a:ext cx="576439" cy="9232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43453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JS7 JobScheduler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294967295"/>
          </p:nvPr>
        </p:nvSpPr>
        <p:spPr>
          <a:xfrm>
            <a:off x="342000" y="342900"/>
            <a:ext cx="1016000" cy="685800"/>
          </a:xfrm>
          <a:prstGeom prst="rect">
            <a:avLst/>
          </a:prstGeom>
        </p:spPr>
        <p:txBody>
          <a:bodyPr/>
          <a:lstStyle/>
          <a:p>
            <a:pPr algn="l"/>
            <a:fld id="{338290F6-9EEA-4939-92A4-98C369575716}" type="slidenum">
              <a:rPr lang="de-DE" sz="36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 algn="l"/>
              <a:t>17</a:t>
            </a:fld>
            <a:endParaRPr lang="de-DE" sz="3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Inhaltsplatzhalter 9"/>
          <p:cNvSpPr txBox="1">
            <a:spLocks/>
          </p:cNvSpPr>
          <p:nvPr/>
        </p:nvSpPr>
        <p:spPr>
          <a:xfrm>
            <a:off x="342933" y="2400299"/>
            <a:ext cx="4978832" cy="7899400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/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Software- und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Organisations-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Service GmbH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Giesebrechtstr</a:t>
            </a: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. 15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D-10629 Berlin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info@sos-berlin.com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https://www.sos-berlin.com</a:t>
            </a:r>
            <a:endParaRPr kumimoji="0" lang="de-DE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</p:txBody>
      </p:sp>
      <p:sp>
        <p:nvSpPr>
          <p:cNvPr id="10" name="Inhaltsplatzhalter 11"/>
          <p:cNvSpPr txBox="1">
            <a:spLocks/>
          </p:cNvSpPr>
          <p:nvPr/>
        </p:nvSpPr>
        <p:spPr>
          <a:xfrm>
            <a:off x="3323770" y="2400301"/>
            <a:ext cx="12462329" cy="6159500"/>
          </a:xfrm>
          <a:prstGeom prst="rect">
            <a:avLst/>
          </a:prstGeom>
        </p:spPr>
        <p:txBody>
          <a:bodyPr lIns="0" tIns="0" rIns="0" bIns="0" anchor="ctr" anchorCtr="0"/>
          <a:lstStyle/>
          <a:p>
            <a:pPr marL="342843" marR="0" lvl="0" indent="-342843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sz="6500" b="1" i="0" u="none" strike="noStrike" kern="1200" cap="none" spc="0" normalizeH="0" baseline="0" noProof="0" dirty="0" err="1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Questions</a:t>
            </a:r>
            <a:r>
              <a:rPr kumimoji="0" lang="de-DE" sz="6500" b="1" i="0" u="none" strike="noStrike" kern="1200" cap="none" spc="0" normalizeH="0" baseline="0" noProof="0" dirty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?</a:t>
            </a:r>
          </a:p>
          <a:p>
            <a:pPr marL="342843" marR="0" lvl="0" indent="-342843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sz="6500" b="1" i="0" u="none" strike="noStrike" kern="1200" cap="none" spc="0" normalizeH="0" baseline="0" noProof="0" dirty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Comments?</a:t>
            </a:r>
          </a:p>
          <a:p>
            <a:pPr marL="342843" marR="0" lvl="0" indent="-342843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sz="6500" b="1" i="0" u="none" strike="noStrike" kern="1200" cap="none" spc="0" normalizeH="0" baseline="0" noProof="0" dirty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Feedback?</a:t>
            </a:r>
            <a:endParaRPr kumimoji="0" lang="de-DE" sz="2300" b="1" i="0" u="none" strike="noStrike" kern="1200" cap="none" spc="0" normalizeH="0" baseline="0" noProof="0" dirty="0">
              <a:ln>
                <a:noFill/>
              </a:ln>
              <a:solidFill>
                <a:srgbClr val="7FA4CC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endParaRPr kumimoji="0" lang="de-CH" sz="23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endParaRPr kumimoji="0" lang="de-DE" sz="2300" b="1" i="0" u="none" strike="noStrike" kern="1200" cap="none" spc="0" normalizeH="0" baseline="0" noProof="0" dirty="0">
              <a:ln>
                <a:noFill/>
              </a:ln>
              <a:solidFill>
                <a:srgbClr val="7FA4CC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75752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Inhaltsplatzhalter 27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de-CH" u="sng" dirty="0"/>
              <a:t>System Architecture</a:t>
            </a:r>
          </a:p>
          <a:p>
            <a:pPr lvl="1"/>
            <a:r>
              <a:rPr lang="de-CH" sz="1800" dirty="0"/>
              <a:t>System Architecture</a:t>
            </a:r>
          </a:p>
          <a:p>
            <a:pPr lvl="1"/>
            <a:r>
              <a:rPr lang="de-CH" sz="1800" dirty="0" err="1"/>
              <a:t>Product</a:t>
            </a:r>
            <a:r>
              <a:rPr lang="de-CH" sz="1800" dirty="0"/>
              <a:t> Architecture</a:t>
            </a:r>
          </a:p>
          <a:p>
            <a:pPr lvl="1"/>
            <a:r>
              <a:rPr lang="de-CH" sz="1800" dirty="0"/>
              <a:t>Secure Network Connections</a:t>
            </a:r>
          </a:p>
          <a:p>
            <a:pPr lvl="1"/>
            <a:r>
              <a:rPr lang="de-CH" sz="1800" dirty="0" err="1"/>
              <a:t>Supported</a:t>
            </a:r>
            <a:r>
              <a:rPr lang="de-CH" sz="1800" dirty="0"/>
              <a:t> </a:t>
            </a:r>
            <a:r>
              <a:rPr lang="de-CH" sz="1800" dirty="0" err="1"/>
              <a:t>Platforms</a:t>
            </a:r>
            <a:endParaRPr lang="de-CH" sz="1800" dirty="0"/>
          </a:p>
          <a:p>
            <a:pPr marL="279354" lvl="1" indent="0">
              <a:buNone/>
            </a:pPr>
            <a:endParaRPr lang="de-CH" sz="1800" dirty="0"/>
          </a:p>
          <a:p>
            <a:r>
              <a:rPr lang="de-CH" dirty="0"/>
              <a:t>Cloud Setup</a:t>
            </a:r>
          </a:p>
          <a:p>
            <a:pPr lvl="1"/>
            <a:r>
              <a:rPr lang="de-DE" sz="1800" dirty="0"/>
              <a:t>JOC Cockpit and Controller High </a:t>
            </a:r>
            <a:r>
              <a:rPr lang="de-DE" sz="1800" dirty="0" err="1"/>
              <a:t>Availability</a:t>
            </a:r>
            <a:endParaRPr lang="de-DE" sz="1800" dirty="0"/>
          </a:p>
          <a:p>
            <a:pPr lvl="1"/>
            <a:r>
              <a:rPr lang="de-DE" sz="1800" dirty="0"/>
              <a:t>Agent High </a:t>
            </a:r>
            <a:r>
              <a:rPr lang="de-DE" sz="1800" dirty="0" err="1"/>
              <a:t>Availability</a:t>
            </a:r>
            <a:endParaRPr lang="de-DE" sz="1800" dirty="0"/>
          </a:p>
          <a:p>
            <a:pPr lvl="1"/>
            <a:r>
              <a:rPr lang="de-DE" sz="1800" dirty="0"/>
              <a:t>Hybrid Use </a:t>
            </a:r>
            <a:r>
              <a:rPr lang="de-DE" sz="1800" dirty="0" err="1"/>
              <a:t>of</a:t>
            </a:r>
            <a:r>
              <a:rPr lang="de-DE" sz="1800" dirty="0"/>
              <a:t> </a:t>
            </a:r>
            <a:r>
              <a:rPr lang="de-DE" sz="1800" dirty="0" err="1"/>
              <a:t>Agents</a:t>
            </a:r>
            <a:endParaRPr lang="de-DE" sz="1800" dirty="0"/>
          </a:p>
          <a:p>
            <a:pPr marL="279354" lvl="1" indent="0">
              <a:buNone/>
            </a:pPr>
            <a:endParaRPr lang="de-CH" sz="1800" dirty="0"/>
          </a:p>
          <a:p>
            <a:r>
              <a:rPr lang="de-CH" dirty="0"/>
              <a:t>On </a:t>
            </a:r>
            <a:r>
              <a:rPr lang="de-CH" dirty="0" err="1"/>
              <a:t>Premises</a:t>
            </a:r>
            <a:r>
              <a:rPr lang="de-CH" dirty="0"/>
              <a:t> Setup</a:t>
            </a:r>
          </a:p>
          <a:p>
            <a:pPr lvl="1"/>
            <a:r>
              <a:rPr lang="de-CH" sz="1800" dirty="0" err="1"/>
              <a:t>Standalone</a:t>
            </a:r>
            <a:r>
              <a:rPr lang="de-CH" sz="1800" dirty="0"/>
              <a:t> Server</a:t>
            </a:r>
          </a:p>
          <a:p>
            <a:pPr lvl="1"/>
            <a:r>
              <a:rPr lang="de-DE" sz="1800" dirty="0"/>
              <a:t>Controller High </a:t>
            </a:r>
            <a:r>
              <a:rPr lang="de-DE" sz="1800" dirty="0" err="1"/>
              <a:t>Availability</a:t>
            </a:r>
            <a:endParaRPr lang="de-DE" sz="1800" dirty="0"/>
          </a:p>
          <a:p>
            <a:pPr lvl="1"/>
            <a:r>
              <a:rPr lang="de-DE" sz="1800" dirty="0"/>
              <a:t>Controller and JOC Cockpit High </a:t>
            </a:r>
            <a:r>
              <a:rPr lang="de-DE" sz="1800" dirty="0" err="1"/>
              <a:t>Availability</a:t>
            </a:r>
            <a:endParaRPr lang="de-DE" sz="1800" dirty="0"/>
          </a:p>
          <a:p>
            <a:pPr lvl="1"/>
            <a:r>
              <a:rPr lang="de-DE" sz="1800" dirty="0"/>
              <a:t>Multi-Client </a:t>
            </a:r>
            <a:r>
              <a:rPr lang="de-DE" sz="1800" dirty="0" err="1"/>
              <a:t>Capability</a:t>
            </a:r>
            <a:endParaRPr lang="de-DE" sz="1800" dirty="0"/>
          </a:p>
          <a:p>
            <a:pPr lvl="1"/>
            <a:r>
              <a:rPr lang="de-DE" sz="1800" dirty="0"/>
              <a:t>Agent High </a:t>
            </a:r>
            <a:r>
              <a:rPr lang="de-DE" sz="1800" dirty="0" err="1"/>
              <a:t>Availability</a:t>
            </a:r>
            <a:endParaRPr lang="de-DE" sz="1800" dirty="0"/>
          </a:p>
          <a:p>
            <a:pPr lvl="1"/>
            <a:endParaRPr lang="de-DE" sz="600" dirty="0"/>
          </a:p>
          <a:p>
            <a:endParaRPr lang="de-DE" sz="600" dirty="0"/>
          </a:p>
          <a:p>
            <a:pPr lvl="1"/>
            <a:endParaRPr lang="en-US" sz="6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JS7 JobScheduler</a:t>
            </a:r>
          </a:p>
        </p:txBody>
      </p:sp>
      <p:sp>
        <p:nvSpPr>
          <p:cNvPr id="30" name="Inhaltsplatzhalter 29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1" name="Inhaltsplatzhalter 30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>
                <a:solidFill>
                  <a:prstClr val="white"/>
                </a:solidFill>
              </a:rPr>
              <a:pPr algn="l"/>
              <a:t>2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83605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4" y="2400300"/>
            <a:ext cx="2872372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JOC Cockpit</a:t>
            </a:r>
            <a:endParaRPr lang="de-DE" sz="1700" dirty="0"/>
          </a:p>
          <a:p>
            <a:r>
              <a:rPr lang="de-DE" sz="1700" dirty="0"/>
              <a:t>JOC Cockpit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operated</a:t>
            </a:r>
            <a:r>
              <a:rPr lang="de-DE" sz="1700" dirty="0"/>
              <a:t> </a:t>
            </a:r>
            <a:r>
              <a:rPr lang="de-DE" sz="1700" dirty="0" err="1"/>
              <a:t>as</a:t>
            </a:r>
            <a:r>
              <a:rPr lang="de-DE" sz="1700" dirty="0"/>
              <a:t> a passive </a:t>
            </a:r>
            <a:r>
              <a:rPr lang="de-DE" sz="1700" dirty="0" err="1"/>
              <a:t>cluster</a:t>
            </a:r>
            <a:r>
              <a:rPr lang="de-DE" sz="1700" dirty="0"/>
              <a:t> </a:t>
            </a:r>
            <a:r>
              <a:rPr lang="de-DE" sz="1700" dirty="0" err="1"/>
              <a:t>or</a:t>
            </a:r>
            <a:r>
              <a:rPr lang="de-DE" sz="1700" dirty="0"/>
              <a:t> </a:t>
            </a:r>
            <a:r>
              <a:rPr lang="de-DE" sz="1700" dirty="0" err="1"/>
              <a:t>standalone</a:t>
            </a:r>
            <a:r>
              <a:rPr lang="de-DE" sz="1700" dirty="0"/>
              <a:t> and </a:t>
            </a:r>
            <a:r>
              <a:rPr lang="de-DE" sz="1700" dirty="0" err="1"/>
              <a:t>serves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User Interface and REST API Service</a:t>
            </a:r>
          </a:p>
          <a:p>
            <a:r>
              <a:rPr lang="de-DE" sz="1700" dirty="0" err="1"/>
              <a:t>Makes</a:t>
            </a:r>
            <a:r>
              <a:rPr lang="de-DE" sz="1700" dirty="0"/>
              <a:t> </a:t>
            </a:r>
            <a:r>
              <a:rPr lang="de-DE" sz="1700" dirty="0" err="1"/>
              <a:t>use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a </a:t>
            </a:r>
            <a:r>
              <a:rPr lang="de-DE" sz="1700" dirty="0" err="1"/>
              <a:t>database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persistence</a:t>
            </a:r>
            <a:r>
              <a:rPr lang="de-DE" sz="1700" dirty="0"/>
              <a:t> and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restart</a:t>
            </a:r>
            <a:r>
              <a:rPr lang="de-DE" sz="1700" dirty="0"/>
              <a:t> </a:t>
            </a:r>
            <a:r>
              <a:rPr lang="de-DE" sz="1700" dirty="0" err="1"/>
              <a:t>capabilities</a:t>
            </a:r>
            <a:endParaRPr lang="de-DE" sz="1700" dirty="0"/>
          </a:p>
          <a:p>
            <a:pPr marL="0" indent="0">
              <a:buNone/>
            </a:pPr>
            <a:endParaRPr lang="de-DE" sz="1700" b="1" dirty="0"/>
          </a:p>
          <a:p>
            <a:pPr marL="0" indent="0">
              <a:buNone/>
            </a:pPr>
            <a:r>
              <a:rPr lang="de-DE" sz="1700" b="1" dirty="0"/>
              <a:t>Controller / </a:t>
            </a:r>
            <a:r>
              <a:rPr lang="de-DE" sz="1700" b="1" dirty="0" err="1"/>
              <a:t>Agents</a:t>
            </a:r>
            <a:endParaRPr lang="de-DE" sz="1700" dirty="0"/>
          </a:p>
          <a:p>
            <a:r>
              <a:rPr lang="de-DE" sz="1700" dirty="0"/>
              <a:t>A Controller </a:t>
            </a:r>
            <a:r>
              <a:rPr lang="de-DE" sz="1700" dirty="0" err="1"/>
              <a:t>operated</a:t>
            </a:r>
            <a:r>
              <a:rPr lang="de-DE" sz="1700" dirty="0"/>
              <a:t> </a:t>
            </a:r>
            <a:r>
              <a:rPr lang="de-DE" sz="1700" dirty="0" err="1"/>
              <a:t>as</a:t>
            </a:r>
            <a:r>
              <a:rPr lang="de-DE" sz="1700" dirty="0"/>
              <a:t> a passive </a:t>
            </a:r>
            <a:r>
              <a:rPr lang="de-DE" sz="1700" dirty="0" err="1"/>
              <a:t>cluster</a:t>
            </a:r>
            <a:r>
              <a:rPr lang="de-DE" sz="1700" dirty="0"/>
              <a:t> </a:t>
            </a:r>
            <a:r>
              <a:rPr lang="de-DE" sz="1700" dirty="0" err="1"/>
              <a:t>or</a:t>
            </a:r>
            <a:r>
              <a:rPr lang="de-DE" sz="1700" dirty="0"/>
              <a:t> stand-</a:t>
            </a:r>
            <a:r>
              <a:rPr lang="de-DE" sz="1700" dirty="0" err="1"/>
              <a:t>alone</a:t>
            </a:r>
            <a:r>
              <a:rPr lang="de-DE" sz="1700" dirty="0"/>
              <a:t> </a:t>
            </a:r>
            <a:r>
              <a:rPr lang="de-DE" sz="1700" dirty="0" err="1"/>
              <a:t>orchestrates</a:t>
            </a:r>
            <a:r>
              <a:rPr lang="de-DE" sz="1700" dirty="0"/>
              <a:t> </a:t>
            </a:r>
            <a:r>
              <a:rPr lang="de-DE" sz="1700" dirty="0" err="1"/>
              <a:t>Agents</a:t>
            </a:r>
            <a:endParaRPr lang="de-DE" sz="1700" dirty="0"/>
          </a:p>
          <a:p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receive</a:t>
            </a:r>
            <a:r>
              <a:rPr lang="de-DE" sz="1700" dirty="0"/>
              <a:t> </a:t>
            </a:r>
            <a:r>
              <a:rPr lang="de-DE" sz="1700" dirty="0" err="1"/>
              <a:t>workflow</a:t>
            </a:r>
            <a:r>
              <a:rPr lang="de-DE" sz="1700" dirty="0"/>
              <a:t> </a:t>
            </a:r>
            <a:r>
              <a:rPr lang="de-DE" sz="1700" dirty="0" err="1"/>
              <a:t>configurations</a:t>
            </a:r>
            <a:r>
              <a:rPr lang="de-DE" sz="1700" dirty="0"/>
              <a:t> </a:t>
            </a:r>
            <a:r>
              <a:rPr lang="de-DE" sz="1700" dirty="0" err="1"/>
              <a:t>from</a:t>
            </a:r>
            <a:r>
              <a:rPr lang="de-DE" sz="1700" dirty="0"/>
              <a:t> a Controller, </a:t>
            </a:r>
            <a:r>
              <a:rPr lang="de-DE" sz="1700" dirty="0" err="1"/>
              <a:t>start</a:t>
            </a:r>
            <a:r>
              <a:rPr lang="de-DE" sz="1700" dirty="0"/>
              <a:t> </a:t>
            </a:r>
            <a:r>
              <a:rPr lang="de-DE" sz="1700" dirty="0" err="1"/>
              <a:t>workflows</a:t>
            </a:r>
            <a:r>
              <a:rPr lang="de-DE" sz="1700" dirty="0"/>
              <a:t> </a:t>
            </a:r>
            <a:r>
              <a:rPr lang="de-DE" sz="1700" dirty="0" err="1"/>
              <a:t>autonomously</a:t>
            </a:r>
            <a:r>
              <a:rPr lang="de-DE" sz="1700" dirty="0"/>
              <a:t> and </a:t>
            </a:r>
            <a:r>
              <a:rPr lang="de-DE" sz="1700" dirty="0" err="1"/>
              <a:t>report</a:t>
            </a:r>
            <a:r>
              <a:rPr lang="de-DE" sz="1700" dirty="0"/>
              <a:t> back </a:t>
            </a:r>
            <a:r>
              <a:rPr lang="de-DE" sz="1700" dirty="0" err="1"/>
              <a:t>execution</a:t>
            </a:r>
            <a:r>
              <a:rPr lang="de-DE" sz="1700" dirty="0"/>
              <a:t> </a:t>
            </a:r>
            <a:r>
              <a:rPr lang="de-DE" sz="1700" dirty="0" err="1"/>
              <a:t>results</a:t>
            </a:r>
            <a:endParaRPr lang="de-DE" sz="1700" dirty="0"/>
          </a:p>
          <a:p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operated</a:t>
            </a:r>
            <a:r>
              <a:rPr lang="de-DE" sz="1700" dirty="0"/>
              <a:t> </a:t>
            </a:r>
            <a:r>
              <a:rPr lang="de-DE" sz="1700" dirty="0" err="1"/>
              <a:t>as</a:t>
            </a:r>
            <a:r>
              <a:rPr lang="de-DE" sz="1700" dirty="0"/>
              <a:t> a </a:t>
            </a:r>
            <a:r>
              <a:rPr lang="de-DE" sz="1700" dirty="0" err="1"/>
              <a:t>cluster</a:t>
            </a:r>
            <a:r>
              <a:rPr lang="de-DE" sz="1700" dirty="0"/>
              <a:t> </a:t>
            </a:r>
            <a:r>
              <a:rPr lang="de-DE" sz="1700" dirty="0" err="1"/>
              <a:t>or</a:t>
            </a:r>
            <a:r>
              <a:rPr lang="de-DE" sz="1700" dirty="0"/>
              <a:t> </a:t>
            </a:r>
            <a:r>
              <a:rPr lang="de-DE" sz="1700" dirty="0" err="1"/>
              <a:t>standalone</a:t>
            </a:r>
            <a:endParaRPr lang="de-DE" sz="1700" dirty="0"/>
          </a:p>
          <a:p>
            <a:pPr marL="0" indent="0">
              <a:buNone/>
            </a:pPr>
            <a:endParaRPr lang="de-DE" sz="1700" b="1" dirty="0"/>
          </a:p>
          <a:p>
            <a:pPr marL="0" indent="0">
              <a:buNone/>
            </a:pPr>
            <a:r>
              <a:rPr lang="de-DE" sz="1700" b="1" dirty="0"/>
              <a:t>Connections</a:t>
            </a:r>
            <a:endParaRPr lang="de-DE" sz="1700" dirty="0"/>
          </a:p>
          <a:p>
            <a:r>
              <a:rPr lang="de-DE" sz="1700" dirty="0"/>
              <a:t>Communication </a:t>
            </a:r>
            <a:r>
              <a:rPr lang="de-DE" sz="1700" dirty="0" err="1"/>
              <a:t>between</a:t>
            </a:r>
            <a:r>
              <a:rPr lang="de-DE" sz="1700" dirty="0"/>
              <a:t> </a:t>
            </a:r>
            <a:r>
              <a:rPr lang="de-DE" sz="1700" dirty="0" err="1"/>
              <a:t>products</a:t>
            </a:r>
            <a:r>
              <a:rPr lang="de-DE" sz="1700" dirty="0"/>
              <a:t> </a:t>
            </a:r>
            <a:r>
              <a:rPr lang="de-DE" sz="1700" dirty="0" err="1"/>
              <a:t>within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indicated</a:t>
            </a:r>
            <a:r>
              <a:rPr lang="de-DE" sz="1700" dirty="0"/>
              <a:t> </a:t>
            </a:r>
            <a:r>
              <a:rPr lang="de-DE" sz="1700" dirty="0" err="1"/>
              <a:t>direction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network </a:t>
            </a:r>
            <a:r>
              <a:rPr lang="de-DE" sz="1700" dirty="0" err="1"/>
              <a:t>connections</a:t>
            </a: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System Architecture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System Architecture</a:t>
            </a:r>
            <a:endParaRPr lang="en-US" dirty="0"/>
          </a:p>
        </p:txBody>
      </p:sp>
      <p:sp>
        <p:nvSpPr>
          <p:cNvPr id="59" name="Zylinder 58">
            <a:extLst>
              <a:ext uri="{FF2B5EF4-FFF2-40B4-BE49-F238E27FC236}">
                <a16:creationId xmlns:a16="http://schemas.microsoft.com/office/drawing/2014/main" id="{C9CF8AED-B603-4F53-AE31-CCA369097632}"/>
              </a:ext>
            </a:extLst>
          </p:cNvPr>
          <p:cNvSpPr/>
          <p:nvPr/>
        </p:nvSpPr>
        <p:spPr>
          <a:xfrm>
            <a:off x="12461624" y="3862994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Database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Service</a:t>
            </a:r>
          </a:p>
        </p:txBody>
      </p:sp>
      <p:sp>
        <p:nvSpPr>
          <p:cNvPr id="61" name="Abgerundetes Rechteck 99">
            <a:extLst>
              <a:ext uri="{FF2B5EF4-FFF2-40B4-BE49-F238E27FC236}">
                <a16:creationId xmlns:a16="http://schemas.microsoft.com/office/drawing/2014/main" id="{EC68759D-B367-47F1-9537-48D31CC98D2F}"/>
              </a:ext>
            </a:extLst>
          </p:cNvPr>
          <p:cNvSpPr/>
          <p:nvPr/>
        </p:nvSpPr>
        <p:spPr>
          <a:xfrm>
            <a:off x="4679626" y="2868281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endParaRPr kumimoji="0" lang="de-DE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API Service</a:t>
            </a:r>
          </a:p>
        </p:txBody>
      </p:sp>
      <p:sp>
        <p:nvSpPr>
          <p:cNvPr id="62" name="Rechteck 61">
            <a:extLst>
              <a:ext uri="{FF2B5EF4-FFF2-40B4-BE49-F238E27FC236}">
                <a16:creationId xmlns:a16="http://schemas.microsoft.com/office/drawing/2014/main" id="{F2C865B9-90E9-4772-9A48-406113D0C664}"/>
              </a:ext>
            </a:extLst>
          </p:cNvPr>
          <p:cNvSpPr/>
          <p:nvPr/>
        </p:nvSpPr>
        <p:spPr>
          <a:xfrm>
            <a:off x="4227266" y="2468553"/>
            <a:ext cx="2855440" cy="170392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63" name="Textfeld 62">
            <a:extLst>
              <a:ext uri="{FF2B5EF4-FFF2-40B4-BE49-F238E27FC236}">
                <a16:creationId xmlns:a16="http://schemas.microsoft.com/office/drawing/2014/main" id="{73709BFB-D941-4B99-ADBB-E6E187A197B6}"/>
              </a:ext>
            </a:extLst>
          </p:cNvPr>
          <p:cNvSpPr txBox="1"/>
          <p:nvPr/>
        </p:nvSpPr>
        <p:spPr>
          <a:xfrm>
            <a:off x="4227265" y="2493654"/>
            <a:ext cx="3041552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JOC Cockpit</a:t>
            </a:r>
          </a:p>
        </p:txBody>
      </p: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D744384C-2494-4ADB-B808-1E69260CAA83}"/>
              </a:ext>
            </a:extLst>
          </p:cNvPr>
          <p:cNvGrpSpPr/>
          <p:nvPr/>
        </p:nvGrpSpPr>
        <p:grpSpPr>
          <a:xfrm>
            <a:off x="9256926" y="8120139"/>
            <a:ext cx="1971666" cy="1468932"/>
            <a:chOff x="9256926" y="8120139"/>
            <a:chExt cx="1971666" cy="1468932"/>
          </a:xfrm>
        </p:grpSpPr>
        <p:sp>
          <p:nvSpPr>
            <p:cNvPr id="69" name="Abgerundetes Rechteck 96">
              <a:extLst>
                <a:ext uri="{FF2B5EF4-FFF2-40B4-BE49-F238E27FC236}">
                  <a16:creationId xmlns:a16="http://schemas.microsoft.com/office/drawing/2014/main" id="{3FC5CEB0-AD00-49E8-9A79-FD140E4D564C}"/>
                </a:ext>
              </a:extLst>
            </p:cNvPr>
            <p:cNvSpPr/>
            <p:nvPr/>
          </p:nvSpPr>
          <p:spPr>
            <a:xfrm>
              <a:off x="9534819" y="8595544"/>
              <a:ext cx="1488311" cy="700856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Standalone</a:t>
              </a:r>
              <a:b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</a:b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70" name="Rechteck 69">
              <a:extLst>
                <a:ext uri="{FF2B5EF4-FFF2-40B4-BE49-F238E27FC236}">
                  <a16:creationId xmlns:a16="http://schemas.microsoft.com/office/drawing/2014/main" id="{46C904C5-0A63-4093-A55A-BC75343F8779}"/>
                </a:ext>
              </a:extLst>
            </p:cNvPr>
            <p:cNvSpPr/>
            <p:nvPr/>
          </p:nvSpPr>
          <p:spPr>
            <a:xfrm>
              <a:off x="9264646" y="8120634"/>
              <a:ext cx="1963946" cy="146843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71" name="Textfeld 70">
              <a:extLst>
                <a:ext uri="{FF2B5EF4-FFF2-40B4-BE49-F238E27FC236}">
                  <a16:creationId xmlns:a16="http://schemas.microsoft.com/office/drawing/2014/main" id="{24AE935A-1621-4DCD-AE2A-9E4E6A39AAEB}"/>
                </a:ext>
              </a:extLst>
            </p:cNvPr>
            <p:cNvSpPr txBox="1"/>
            <p:nvPr/>
          </p:nvSpPr>
          <p:spPr>
            <a:xfrm>
              <a:off x="9256926" y="8120139"/>
              <a:ext cx="1787976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</p:grpSp>
      <p:grpSp>
        <p:nvGrpSpPr>
          <p:cNvPr id="72" name="Gruppieren 71">
            <a:extLst>
              <a:ext uri="{FF2B5EF4-FFF2-40B4-BE49-F238E27FC236}">
                <a16:creationId xmlns:a16="http://schemas.microsoft.com/office/drawing/2014/main" id="{E681EA7F-415C-4274-92B5-575D24B531E7}"/>
              </a:ext>
            </a:extLst>
          </p:cNvPr>
          <p:cNvGrpSpPr/>
          <p:nvPr/>
        </p:nvGrpSpPr>
        <p:grpSpPr>
          <a:xfrm>
            <a:off x="4213421" y="8111336"/>
            <a:ext cx="4198675" cy="1468932"/>
            <a:chOff x="4213421" y="8111336"/>
            <a:chExt cx="1967101" cy="1468932"/>
          </a:xfrm>
        </p:grpSpPr>
        <p:sp>
          <p:nvSpPr>
            <p:cNvPr id="74" name="Rechteck 73">
              <a:extLst>
                <a:ext uri="{FF2B5EF4-FFF2-40B4-BE49-F238E27FC236}">
                  <a16:creationId xmlns:a16="http://schemas.microsoft.com/office/drawing/2014/main" id="{41FF862F-8000-4D23-8082-60BA84D767D0}"/>
                </a:ext>
              </a:extLst>
            </p:cNvPr>
            <p:cNvSpPr/>
            <p:nvPr/>
          </p:nvSpPr>
          <p:spPr>
            <a:xfrm>
              <a:off x="4216575" y="8111831"/>
              <a:ext cx="1963947" cy="146843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75" name="Textfeld 74">
              <a:extLst>
                <a:ext uri="{FF2B5EF4-FFF2-40B4-BE49-F238E27FC236}">
                  <a16:creationId xmlns:a16="http://schemas.microsoft.com/office/drawing/2014/main" id="{BA02B835-C20E-46C8-9ADF-B1C8813AD79B}"/>
                </a:ext>
              </a:extLst>
            </p:cNvPr>
            <p:cNvSpPr txBox="1"/>
            <p:nvPr/>
          </p:nvSpPr>
          <p:spPr>
            <a:xfrm>
              <a:off x="4213421" y="8111336"/>
              <a:ext cx="1832433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Clustered</a:t>
              </a: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 JS7 Agent </a:t>
              </a:r>
              <a:r>
                <a:rPr kumimoji="0" lang="de-DE" sz="14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Instances</a:t>
              </a:r>
              <a:endPara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endParaRPr>
            </a:p>
          </p:txBody>
        </p:sp>
      </p:grpSp>
      <p:sp>
        <p:nvSpPr>
          <p:cNvPr id="77" name="Rechteck 76">
            <a:extLst>
              <a:ext uri="{FF2B5EF4-FFF2-40B4-BE49-F238E27FC236}">
                <a16:creationId xmlns:a16="http://schemas.microsoft.com/office/drawing/2014/main" id="{3F40A5C6-1D75-426A-BFFD-A03FCB2AF5A3}"/>
              </a:ext>
            </a:extLst>
          </p:cNvPr>
          <p:cNvSpPr/>
          <p:nvPr/>
        </p:nvSpPr>
        <p:spPr>
          <a:xfrm>
            <a:off x="8369227" y="5205608"/>
            <a:ext cx="2855441" cy="18427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78" name="Textfeld 77">
            <a:extLst>
              <a:ext uri="{FF2B5EF4-FFF2-40B4-BE49-F238E27FC236}">
                <a16:creationId xmlns:a16="http://schemas.microsoft.com/office/drawing/2014/main" id="{890F95D3-E490-4D50-9115-71012FC638C4}"/>
              </a:ext>
            </a:extLst>
          </p:cNvPr>
          <p:cNvSpPr txBox="1"/>
          <p:nvPr/>
        </p:nvSpPr>
        <p:spPr>
          <a:xfrm>
            <a:off x="8352462" y="5205808"/>
            <a:ext cx="2898630" cy="307777"/>
          </a:xfrm>
          <a:prstGeom prst="rect">
            <a:avLst/>
          </a:prstGeom>
        </p:spPr>
        <p:txBody>
          <a:bodyPr wrap="square" rIns="36000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Secondary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Controller Instance</a:t>
            </a:r>
          </a:p>
        </p:txBody>
      </p:sp>
      <p:sp>
        <p:nvSpPr>
          <p:cNvPr id="79" name="Abgerundetes Rechteck 31">
            <a:extLst>
              <a:ext uri="{FF2B5EF4-FFF2-40B4-BE49-F238E27FC236}">
                <a16:creationId xmlns:a16="http://schemas.microsoft.com/office/drawing/2014/main" id="{AAE5D9CE-D54A-4BCC-A3F2-F1608EA6A48E}"/>
              </a:ext>
            </a:extLst>
          </p:cNvPr>
          <p:cNvSpPr/>
          <p:nvPr/>
        </p:nvSpPr>
        <p:spPr>
          <a:xfrm>
            <a:off x="8821587" y="5700211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Standby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85" name="Abgerundetes Rechteck 99">
            <a:extLst>
              <a:ext uri="{FF2B5EF4-FFF2-40B4-BE49-F238E27FC236}">
                <a16:creationId xmlns:a16="http://schemas.microsoft.com/office/drawing/2014/main" id="{958A3C21-ADEC-4AF1-BE0C-BE5966A5133F}"/>
              </a:ext>
            </a:extLst>
          </p:cNvPr>
          <p:cNvSpPr/>
          <p:nvPr/>
        </p:nvSpPr>
        <p:spPr>
          <a:xfrm>
            <a:off x="8821590" y="2864911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Standby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API Service</a:t>
            </a:r>
          </a:p>
        </p:txBody>
      </p:sp>
      <p:sp>
        <p:nvSpPr>
          <p:cNvPr id="86" name="Rechteck 85">
            <a:extLst>
              <a:ext uri="{FF2B5EF4-FFF2-40B4-BE49-F238E27FC236}">
                <a16:creationId xmlns:a16="http://schemas.microsoft.com/office/drawing/2014/main" id="{D7565D7D-875F-4A5A-980B-0C766D1A8AD7}"/>
              </a:ext>
            </a:extLst>
          </p:cNvPr>
          <p:cNvSpPr/>
          <p:nvPr/>
        </p:nvSpPr>
        <p:spPr>
          <a:xfrm>
            <a:off x="8369230" y="2465181"/>
            <a:ext cx="2855440" cy="170729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87" name="Textfeld 86">
            <a:extLst>
              <a:ext uri="{FF2B5EF4-FFF2-40B4-BE49-F238E27FC236}">
                <a16:creationId xmlns:a16="http://schemas.microsoft.com/office/drawing/2014/main" id="{E127B155-63F7-4223-96CC-A11092085270}"/>
              </a:ext>
            </a:extLst>
          </p:cNvPr>
          <p:cNvSpPr txBox="1"/>
          <p:nvPr/>
        </p:nvSpPr>
        <p:spPr>
          <a:xfrm>
            <a:off x="8369229" y="2490284"/>
            <a:ext cx="28036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Secondary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JOC Cockpit</a:t>
            </a:r>
          </a:p>
        </p:txBody>
      </p:sp>
      <p:cxnSp>
        <p:nvCxnSpPr>
          <p:cNvPr id="88" name="Gerader Verbinder 87">
            <a:extLst>
              <a:ext uri="{FF2B5EF4-FFF2-40B4-BE49-F238E27FC236}">
                <a16:creationId xmlns:a16="http://schemas.microsoft.com/office/drawing/2014/main" id="{1F384EE2-25D9-403E-843A-ECC1B04191F6}"/>
              </a:ext>
            </a:extLst>
          </p:cNvPr>
          <p:cNvCxnSpPr>
            <a:cxnSpLocks/>
            <a:stCxn id="61" idx="2"/>
          </p:cNvCxnSpPr>
          <p:nvPr/>
        </p:nvCxnSpPr>
        <p:spPr>
          <a:xfrm>
            <a:off x="5654986" y="3919841"/>
            <a:ext cx="0" cy="531614"/>
          </a:xfrm>
          <a:prstGeom prst="line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Gerader Verbinder 88">
            <a:extLst>
              <a:ext uri="{FF2B5EF4-FFF2-40B4-BE49-F238E27FC236}">
                <a16:creationId xmlns:a16="http://schemas.microsoft.com/office/drawing/2014/main" id="{A0D8A6A5-7F56-46D2-B10F-361A11C8F530}"/>
              </a:ext>
            </a:extLst>
          </p:cNvPr>
          <p:cNvCxnSpPr>
            <a:cxnSpLocks/>
            <a:stCxn id="85" idx="2"/>
          </p:cNvCxnSpPr>
          <p:nvPr/>
        </p:nvCxnSpPr>
        <p:spPr>
          <a:xfrm>
            <a:off x="9796950" y="3916471"/>
            <a:ext cx="0" cy="534984"/>
          </a:xfrm>
          <a:prstGeom prst="line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0" name="Gerader Verbinder 89">
            <a:extLst>
              <a:ext uri="{FF2B5EF4-FFF2-40B4-BE49-F238E27FC236}">
                <a16:creationId xmlns:a16="http://schemas.microsoft.com/office/drawing/2014/main" id="{4C8BE5A7-1BF6-41E6-9C39-1D41AC8BDA8D}"/>
              </a:ext>
            </a:extLst>
          </p:cNvPr>
          <p:cNvCxnSpPr>
            <a:cxnSpLocks/>
          </p:cNvCxnSpPr>
          <p:nvPr/>
        </p:nvCxnSpPr>
        <p:spPr>
          <a:xfrm>
            <a:off x="4227065" y="7348640"/>
            <a:ext cx="8878129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Gerade Verbindung mit Pfeil 90">
            <a:extLst>
              <a:ext uri="{FF2B5EF4-FFF2-40B4-BE49-F238E27FC236}">
                <a16:creationId xmlns:a16="http://schemas.microsoft.com/office/drawing/2014/main" id="{BEA12C55-474A-4EFD-8F58-4B06635F21E9}"/>
              </a:ext>
            </a:extLst>
          </p:cNvPr>
          <p:cNvCxnSpPr>
            <a:cxnSpLocks/>
            <a:stCxn id="100" idx="2"/>
          </p:cNvCxnSpPr>
          <p:nvPr/>
        </p:nvCxnSpPr>
        <p:spPr>
          <a:xfrm>
            <a:off x="5625465" y="6751771"/>
            <a:ext cx="0" cy="596869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2" name="Gerade Verbindung mit Pfeil 91">
            <a:extLst>
              <a:ext uri="{FF2B5EF4-FFF2-40B4-BE49-F238E27FC236}">
                <a16:creationId xmlns:a16="http://schemas.microsoft.com/office/drawing/2014/main" id="{BF4615FD-D359-4868-8F57-1A33550A3CD4}"/>
              </a:ext>
            </a:extLst>
          </p:cNvPr>
          <p:cNvCxnSpPr>
            <a:cxnSpLocks/>
            <a:stCxn id="79" idx="2"/>
          </p:cNvCxnSpPr>
          <p:nvPr/>
        </p:nvCxnSpPr>
        <p:spPr>
          <a:xfrm flipH="1">
            <a:off x="9796946" y="6751771"/>
            <a:ext cx="1" cy="596868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Gerade Verbindung mit Pfeil 92">
            <a:extLst>
              <a:ext uri="{FF2B5EF4-FFF2-40B4-BE49-F238E27FC236}">
                <a16:creationId xmlns:a16="http://schemas.microsoft.com/office/drawing/2014/main" id="{F5D22DF4-D85A-4FAA-BFD9-4F38ABB235A8}"/>
              </a:ext>
            </a:extLst>
          </p:cNvPr>
          <p:cNvCxnSpPr>
            <a:cxnSpLocks/>
            <a:endCxn id="74" idx="0"/>
          </p:cNvCxnSpPr>
          <p:nvPr/>
        </p:nvCxnSpPr>
        <p:spPr>
          <a:xfrm>
            <a:off x="6316125" y="7348269"/>
            <a:ext cx="0" cy="763562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4" name="Gerade Verbindung mit Pfeil 93">
            <a:extLst>
              <a:ext uri="{FF2B5EF4-FFF2-40B4-BE49-F238E27FC236}">
                <a16:creationId xmlns:a16="http://schemas.microsoft.com/office/drawing/2014/main" id="{E6509935-E704-4D08-8E8C-66EC854F8169}"/>
              </a:ext>
            </a:extLst>
          </p:cNvPr>
          <p:cNvCxnSpPr>
            <a:cxnSpLocks/>
            <a:endCxn id="70" idx="0"/>
          </p:cNvCxnSpPr>
          <p:nvPr/>
        </p:nvCxnSpPr>
        <p:spPr>
          <a:xfrm flipH="1">
            <a:off x="10246619" y="7348640"/>
            <a:ext cx="2" cy="771994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Gerade Verbindung mit Pfeil 94">
            <a:extLst>
              <a:ext uri="{FF2B5EF4-FFF2-40B4-BE49-F238E27FC236}">
                <a16:creationId xmlns:a16="http://schemas.microsoft.com/office/drawing/2014/main" id="{E917C4BB-C907-4781-8010-810890ACE924}"/>
              </a:ext>
            </a:extLst>
          </p:cNvPr>
          <p:cNvCxnSpPr>
            <a:cxnSpLocks/>
            <a:endCxn id="83" idx="0"/>
          </p:cNvCxnSpPr>
          <p:nvPr/>
        </p:nvCxnSpPr>
        <p:spPr>
          <a:xfrm flipH="1">
            <a:off x="13097821" y="7348640"/>
            <a:ext cx="2" cy="763191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8" name="Rechteck 97">
            <a:extLst>
              <a:ext uri="{FF2B5EF4-FFF2-40B4-BE49-F238E27FC236}">
                <a16:creationId xmlns:a16="http://schemas.microsoft.com/office/drawing/2014/main" id="{1306F2C2-6F3A-49D7-94D6-7FD39DF8EC1A}"/>
              </a:ext>
            </a:extLst>
          </p:cNvPr>
          <p:cNvSpPr/>
          <p:nvPr/>
        </p:nvSpPr>
        <p:spPr>
          <a:xfrm>
            <a:off x="4229005" y="5205808"/>
            <a:ext cx="2855440" cy="1842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00" name="Abgerundetes Rechteck 35">
            <a:extLst>
              <a:ext uri="{FF2B5EF4-FFF2-40B4-BE49-F238E27FC236}">
                <a16:creationId xmlns:a16="http://schemas.microsoft.com/office/drawing/2014/main" id="{53823D7A-59D4-496A-9A41-7256EE5F5301}"/>
              </a:ext>
            </a:extLst>
          </p:cNvPr>
          <p:cNvSpPr/>
          <p:nvPr/>
        </p:nvSpPr>
        <p:spPr>
          <a:xfrm>
            <a:off x="4650105" y="5700211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cxnSp>
        <p:nvCxnSpPr>
          <p:cNvPr id="108" name="Gerade Verbindung mit Pfeil 107">
            <a:extLst>
              <a:ext uri="{FF2B5EF4-FFF2-40B4-BE49-F238E27FC236}">
                <a16:creationId xmlns:a16="http://schemas.microsoft.com/office/drawing/2014/main" id="{3F93A0C4-F2FD-456C-864D-4FC916B01DD6}"/>
              </a:ext>
            </a:extLst>
          </p:cNvPr>
          <p:cNvCxnSpPr>
            <a:cxnSpLocks/>
            <a:endCxn id="59" idx="2"/>
          </p:cNvCxnSpPr>
          <p:nvPr/>
        </p:nvCxnSpPr>
        <p:spPr>
          <a:xfrm>
            <a:off x="4282440" y="4449794"/>
            <a:ext cx="8179184" cy="0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9" name="Textfeld 98">
            <a:extLst>
              <a:ext uri="{FF2B5EF4-FFF2-40B4-BE49-F238E27FC236}">
                <a16:creationId xmlns:a16="http://schemas.microsoft.com/office/drawing/2014/main" id="{2CED680C-37CD-4ADA-AFE2-3D6E67533464}"/>
              </a:ext>
            </a:extLst>
          </p:cNvPr>
          <p:cNvSpPr txBox="1"/>
          <p:nvPr/>
        </p:nvSpPr>
        <p:spPr>
          <a:xfrm>
            <a:off x="4243518" y="5220322"/>
            <a:ext cx="28554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Controller Instance</a:t>
            </a:r>
          </a:p>
        </p:txBody>
      </p:sp>
      <p:cxnSp>
        <p:nvCxnSpPr>
          <p:cNvPr id="45" name="Gerade Verbindung mit Pfeil 44">
            <a:extLst>
              <a:ext uri="{FF2B5EF4-FFF2-40B4-BE49-F238E27FC236}">
                <a16:creationId xmlns:a16="http://schemas.microsoft.com/office/drawing/2014/main" id="{5CFC23CE-6FEF-4451-88C0-30A82F8C9B65}"/>
              </a:ext>
            </a:extLst>
          </p:cNvPr>
          <p:cNvCxnSpPr>
            <a:cxnSpLocks/>
          </p:cNvCxnSpPr>
          <p:nvPr/>
        </p:nvCxnSpPr>
        <p:spPr>
          <a:xfrm>
            <a:off x="6095081" y="4457131"/>
            <a:ext cx="0" cy="763191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Gerade Verbindung mit Pfeil 45">
            <a:extLst>
              <a:ext uri="{FF2B5EF4-FFF2-40B4-BE49-F238E27FC236}">
                <a16:creationId xmlns:a16="http://schemas.microsoft.com/office/drawing/2014/main" id="{5406625C-BA56-4B41-8BAC-DE970D70E3D4}"/>
              </a:ext>
            </a:extLst>
          </p:cNvPr>
          <p:cNvCxnSpPr>
            <a:cxnSpLocks/>
          </p:cNvCxnSpPr>
          <p:nvPr/>
        </p:nvCxnSpPr>
        <p:spPr>
          <a:xfrm>
            <a:off x="9413197" y="4442417"/>
            <a:ext cx="0" cy="763191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Gerade Verbindung mit Pfeil 46">
            <a:extLst>
              <a:ext uri="{FF2B5EF4-FFF2-40B4-BE49-F238E27FC236}">
                <a16:creationId xmlns:a16="http://schemas.microsoft.com/office/drawing/2014/main" id="{D7367FF1-3F8E-4B0A-B0D5-9F9B3D2C3B22}"/>
              </a:ext>
            </a:extLst>
          </p:cNvPr>
          <p:cNvCxnSpPr>
            <a:cxnSpLocks/>
            <a:stCxn id="98" idx="3"/>
            <a:endCxn id="77" idx="1"/>
          </p:cNvCxnSpPr>
          <p:nvPr/>
        </p:nvCxnSpPr>
        <p:spPr>
          <a:xfrm flipV="1">
            <a:off x="7084445" y="6126995"/>
            <a:ext cx="1284782" cy="201"/>
          </a:xfrm>
          <a:prstGeom prst="straightConnector1">
            <a:avLst/>
          </a:prstGeom>
          <a:ln w="5080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Foliennummernplatzhalter 5">
            <a:extLst>
              <a:ext uri="{FF2B5EF4-FFF2-40B4-BE49-F238E27FC236}">
                <a16:creationId xmlns:a16="http://schemas.microsoft.com/office/drawing/2014/main" id="{4BBB2947-7EDE-42E0-846B-D970308A6A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Arial" pitchFamily="34" charset="0"/>
                <a:sym typeface="Gill Sans" pitchFamily="-109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Arial" pitchFamily="34" charset="0"/>
              <a:sym typeface="Gill Sans" pitchFamily="-109" charset="0"/>
            </a:endParaRPr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E232E71F-B729-AD61-645E-A8A2020D231A}"/>
              </a:ext>
            </a:extLst>
          </p:cNvPr>
          <p:cNvGrpSpPr/>
          <p:nvPr/>
        </p:nvGrpSpPr>
        <p:grpSpPr>
          <a:xfrm>
            <a:off x="12112036" y="8111831"/>
            <a:ext cx="1971570" cy="1468437"/>
            <a:chOff x="12112036" y="8111831"/>
            <a:chExt cx="1971570" cy="1468437"/>
          </a:xfrm>
        </p:grpSpPr>
        <p:sp>
          <p:nvSpPr>
            <p:cNvPr id="83" name="Rechteck 82">
              <a:extLst>
                <a:ext uri="{FF2B5EF4-FFF2-40B4-BE49-F238E27FC236}">
                  <a16:creationId xmlns:a16="http://schemas.microsoft.com/office/drawing/2014/main" id="{6652C8D2-5F5F-4AD7-80EC-0F82DE757410}"/>
                </a:ext>
              </a:extLst>
            </p:cNvPr>
            <p:cNvSpPr/>
            <p:nvPr/>
          </p:nvSpPr>
          <p:spPr>
            <a:xfrm>
              <a:off x="12112036" y="8111831"/>
              <a:ext cx="1971570" cy="146843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84" name="Textfeld 83">
              <a:extLst>
                <a:ext uri="{FF2B5EF4-FFF2-40B4-BE49-F238E27FC236}">
                  <a16:creationId xmlns:a16="http://schemas.microsoft.com/office/drawing/2014/main" id="{C4651C03-D9D8-4F63-ABD0-4DF022DA2C0D}"/>
                </a:ext>
              </a:extLst>
            </p:cNvPr>
            <p:cNvSpPr txBox="1"/>
            <p:nvPr/>
          </p:nvSpPr>
          <p:spPr>
            <a:xfrm>
              <a:off x="12112036" y="8116920"/>
              <a:ext cx="1809271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  <p:sp>
          <p:nvSpPr>
            <p:cNvPr id="104" name="Abgerundetes Rechteck 96">
              <a:extLst>
                <a:ext uri="{FF2B5EF4-FFF2-40B4-BE49-F238E27FC236}">
                  <a16:creationId xmlns:a16="http://schemas.microsoft.com/office/drawing/2014/main" id="{EB9E973B-348C-426C-A9E4-443957E8642D}"/>
                </a:ext>
              </a:extLst>
            </p:cNvPr>
            <p:cNvSpPr/>
            <p:nvPr/>
          </p:nvSpPr>
          <p:spPr>
            <a:xfrm>
              <a:off x="12361039" y="8586741"/>
              <a:ext cx="1488311" cy="700856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Standalone</a:t>
              </a:r>
              <a:b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</a:b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</p:grpSp>
      <p:sp>
        <p:nvSpPr>
          <p:cNvPr id="106" name="Abgerundetes Rechteck 96">
            <a:extLst>
              <a:ext uri="{FF2B5EF4-FFF2-40B4-BE49-F238E27FC236}">
                <a16:creationId xmlns:a16="http://schemas.microsoft.com/office/drawing/2014/main" id="{E6CB953F-DC3B-4070-B493-685462499B81}"/>
              </a:ext>
            </a:extLst>
          </p:cNvPr>
          <p:cNvSpPr/>
          <p:nvPr/>
        </p:nvSpPr>
        <p:spPr>
          <a:xfrm>
            <a:off x="4679626" y="8591845"/>
            <a:ext cx="1488311" cy="700856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Cluster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 </a:t>
            </a:r>
          </a:p>
        </p:txBody>
      </p:sp>
      <p:sp>
        <p:nvSpPr>
          <p:cNvPr id="110" name="Abgerundetes Rechteck 96">
            <a:extLst>
              <a:ext uri="{FF2B5EF4-FFF2-40B4-BE49-F238E27FC236}">
                <a16:creationId xmlns:a16="http://schemas.microsoft.com/office/drawing/2014/main" id="{6DF6063F-392D-4A2C-BE58-E216EFE40393}"/>
              </a:ext>
            </a:extLst>
          </p:cNvPr>
          <p:cNvSpPr/>
          <p:nvPr/>
        </p:nvSpPr>
        <p:spPr>
          <a:xfrm>
            <a:off x="6438110" y="8591845"/>
            <a:ext cx="1488311" cy="700856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Cluster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 </a:t>
            </a:r>
          </a:p>
        </p:txBody>
      </p:sp>
    </p:spTree>
    <p:extLst>
      <p:ext uri="{BB962C8B-B14F-4D97-AF65-F5344CB8AC3E}">
        <p14:creationId xmlns:p14="http://schemas.microsoft.com/office/powerpoint/2010/main" val="2507293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93753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JOC Cockpit / API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The User Interface </a:t>
            </a:r>
            <a:r>
              <a:rPr lang="de-DE" sz="1700" dirty="0" err="1"/>
              <a:t>offers</a:t>
            </a:r>
            <a:r>
              <a:rPr lang="de-DE" sz="1700" dirty="0"/>
              <a:t> </a:t>
            </a:r>
            <a:r>
              <a:rPr lang="de-DE" sz="1700" dirty="0" err="1"/>
              <a:t>job</a:t>
            </a:r>
            <a:r>
              <a:rPr lang="de-DE" sz="1700" dirty="0"/>
              <a:t> </a:t>
            </a:r>
            <a:r>
              <a:rPr lang="de-DE" sz="1700" dirty="0" err="1"/>
              <a:t>management</a:t>
            </a:r>
            <a:r>
              <a:rPr lang="de-DE" sz="1700" dirty="0"/>
              <a:t> and </a:t>
            </a:r>
            <a:r>
              <a:rPr lang="de-DE" sz="1700" dirty="0" err="1"/>
              <a:t>control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Users </a:t>
            </a:r>
            <a:r>
              <a:rPr lang="de-DE" sz="1700" dirty="0" err="1"/>
              <a:t>access</a:t>
            </a:r>
            <a:r>
              <a:rPr lang="de-DE" sz="1700" dirty="0"/>
              <a:t> JOC Cockpit </a:t>
            </a:r>
            <a:r>
              <a:rPr lang="de-DE" sz="1700" dirty="0" err="1"/>
              <a:t>from</a:t>
            </a:r>
            <a:r>
              <a:rPr lang="de-DE" sz="1700" dirty="0"/>
              <a:t> </a:t>
            </a:r>
            <a:r>
              <a:rPr lang="de-DE" sz="1700" dirty="0" err="1"/>
              <a:t>their</a:t>
            </a:r>
            <a:r>
              <a:rPr lang="de-DE" sz="1700" dirty="0"/>
              <a:t> </a:t>
            </a:r>
            <a:r>
              <a:rPr lang="de-DE" sz="1700" dirty="0" err="1"/>
              <a:t>browsers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Access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subject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authen-tication</a:t>
            </a:r>
            <a:r>
              <a:rPr lang="de-DE" sz="1700" dirty="0"/>
              <a:t> and </a:t>
            </a:r>
            <a:r>
              <a:rPr lang="de-DE" sz="1700" dirty="0" err="1"/>
              <a:t>authorization</a:t>
            </a:r>
            <a:r>
              <a:rPr lang="de-DE" sz="1700" dirty="0"/>
              <a:t> </a:t>
            </a:r>
            <a:r>
              <a:rPr lang="de-DE" sz="1700" dirty="0" err="1"/>
              <a:t>optionally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LDAP, OIDC and </a:t>
            </a:r>
            <a:r>
              <a:rPr lang="de-DE" sz="1700" dirty="0" err="1"/>
              <a:t>other</a:t>
            </a:r>
            <a:r>
              <a:rPr lang="de-DE" sz="1700" dirty="0"/>
              <a:t> Identity Providers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Interfaces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The PowerShell Command Line Interface and External </a:t>
            </a:r>
            <a:r>
              <a:rPr lang="de-DE" sz="1700" dirty="0" err="1"/>
              <a:t>Applications</a:t>
            </a:r>
            <a:r>
              <a:rPr lang="de-DE" sz="1700" dirty="0"/>
              <a:t> </a:t>
            </a:r>
            <a:r>
              <a:rPr lang="de-DE" sz="1700" dirty="0" err="1"/>
              <a:t>use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REST API Service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access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JOC Cockpit and Controller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err="1"/>
              <a:t>Authorization</a:t>
            </a:r>
            <a:r>
              <a:rPr lang="de-DE" sz="1700" dirty="0"/>
              <a:t>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available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roles</a:t>
            </a:r>
            <a:r>
              <a:rPr lang="de-DE" sz="1700" dirty="0"/>
              <a:t>/</a:t>
            </a:r>
            <a:r>
              <a:rPr lang="de-DE" sz="1700" dirty="0" err="1"/>
              <a:t>permissions</a:t>
            </a:r>
            <a:r>
              <a:rPr lang="de-DE" sz="1700" dirty="0"/>
              <a:t> (RBAC)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Controller / Agent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The Controller </a:t>
            </a:r>
            <a:r>
              <a:rPr lang="de-DE" sz="1700" dirty="0" err="1"/>
              <a:t>holds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workflow</a:t>
            </a:r>
            <a:r>
              <a:rPr lang="de-DE" sz="1700" dirty="0"/>
              <a:t> </a:t>
            </a:r>
            <a:r>
              <a:rPr lang="de-DE" sz="1700" dirty="0" err="1"/>
              <a:t>configuration</a:t>
            </a:r>
            <a:r>
              <a:rPr lang="de-DE" sz="1700" dirty="0"/>
              <a:t> and  </a:t>
            </a:r>
            <a:r>
              <a:rPr lang="de-DE" sz="1700" dirty="0" err="1"/>
              <a:t>orchestrates</a:t>
            </a:r>
            <a:r>
              <a:rPr lang="de-DE" sz="1700" dirty="0"/>
              <a:t> </a:t>
            </a:r>
            <a:r>
              <a:rPr lang="de-DE" sz="1700" dirty="0" err="1"/>
              <a:t>Agents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deployed</a:t>
            </a:r>
            <a:r>
              <a:rPr lang="de-DE" sz="1700" dirty="0"/>
              <a:t> on top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any</a:t>
            </a:r>
            <a:r>
              <a:rPr lang="de-DE" sz="1700" dirty="0"/>
              <a:t> </a:t>
            </a:r>
            <a:r>
              <a:rPr lang="de-DE" sz="1700" dirty="0" err="1"/>
              <a:t>platform</a:t>
            </a:r>
            <a:r>
              <a:rPr lang="de-DE" sz="1700" dirty="0"/>
              <a:t> </a:t>
            </a:r>
            <a:r>
              <a:rPr lang="de-DE" sz="1700" dirty="0" err="1"/>
              <a:t>running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programs</a:t>
            </a:r>
            <a:r>
              <a:rPr lang="de-DE" sz="1700" dirty="0"/>
              <a:t>, </a:t>
            </a:r>
            <a:r>
              <a:rPr lang="de-DE" sz="1700" dirty="0" err="1"/>
              <a:t>scripts</a:t>
            </a:r>
            <a:r>
              <a:rPr lang="de-DE" sz="1700" dirty="0"/>
              <a:t>, </a:t>
            </a:r>
            <a:r>
              <a:rPr lang="de-DE" sz="1700" dirty="0" err="1"/>
              <a:t>services</a:t>
            </a:r>
            <a:r>
              <a:rPr lang="de-DE" sz="1700" dirty="0"/>
              <a:t> </a:t>
            </a:r>
            <a:r>
              <a:rPr lang="de-DE" sz="1700" dirty="0" err="1"/>
              <a:t>scheduled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execution</a:t>
            </a: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Product Architecture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/>
              <a:t>Product</a:t>
            </a:r>
            <a:r>
              <a:rPr lang="de-DE" dirty="0"/>
              <a:t> Architecture</a:t>
            </a:r>
            <a:endParaRPr lang="en-US" dirty="0"/>
          </a:p>
        </p:txBody>
      </p:sp>
      <p:sp>
        <p:nvSpPr>
          <p:cNvPr id="99" name="Abgerundetes Rechteck 98"/>
          <p:cNvSpPr/>
          <p:nvPr/>
        </p:nvSpPr>
        <p:spPr>
          <a:xfrm>
            <a:off x="7841852" y="695527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100" name="Abgerundetes Rechteck 99"/>
          <p:cNvSpPr/>
          <p:nvPr/>
        </p:nvSpPr>
        <p:spPr>
          <a:xfrm>
            <a:off x="10558370" y="695527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101" name="Abgerundetes Rechteck 100"/>
          <p:cNvSpPr/>
          <p:nvPr/>
        </p:nvSpPr>
        <p:spPr>
          <a:xfrm>
            <a:off x="5054205" y="695527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24" name="Abgerundetes Rechteck 99"/>
          <p:cNvSpPr/>
          <p:nvPr/>
        </p:nvSpPr>
        <p:spPr>
          <a:xfrm>
            <a:off x="9152538" y="443771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User Interface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800" b="1" dirty="0">
                <a:solidFill>
                  <a:prstClr val="white"/>
                </a:solidFill>
                <a:latin typeface="Arial"/>
              </a:rPr>
              <a:t>API Service</a:t>
            </a:r>
            <a:endParaRPr kumimoji="0" lang="de-DE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cxnSp>
        <p:nvCxnSpPr>
          <p:cNvPr id="117" name="Gewinkelte Verbindung 116"/>
          <p:cNvCxnSpPr>
            <a:cxnSpLocks/>
            <a:stCxn id="109" idx="2"/>
          </p:cNvCxnSpPr>
          <p:nvPr/>
        </p:nvCxnSpPr>
        <p:spPr>
          <a:xfrm rot="10800000" flipV="1">
            <a:off x="10858219" y="3860380"/>
            <a:ext cx="1969587" cy="583134"/>
          </a:xfrm>
          <a:prstGeom prst="bentConnector3">
            <a:avLst>
              <a:gd name="adj1" fmla="val 99932"/>
            </a:avLst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R:\backup\sales\SOS-Web-Site\2016-JOE-Cockpit\use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26177" y="2468166"/>
            <a:ext cx="606776" cy="729037"/>
          </a:xfrm>
          <a:prstGeom prst="rect">
            <a:avLst/>
          </a:prstGeom>
          <a:noFill/>
        </p:spPr>
      </p:pic>
      <p:cxnSp>
        <p:nvCxnSpPr>
          <p:cNvPr id="128" name="Gewinkelte Verbindung 127"/>
          <p:cNvCxnSpPr>
            <a:stCxn id="101" idx="0"/>
            <a:endCxn id="100" idx="0"/>
          </p:cNvCxnSpPr>
          <p:nvPr/>
        </p:nvCxnSpPr>
        <p:spPr>
          <a:xfrm rot="5400000" flipH="1" flipV="1">
            <a:off x="8781647" y="4203197"/>
            <a:ext cx="12700" cy="5504165"/>
          </a:xfrm>
          <a:prstGeom prst="bentConnector3">
            <a:avLst>
              <a:gd name="adj1" fmla="val 2223528"/>
            </a:avLst>
          </a:prstGeom>
          <a:ln w="5080">
            <a:solidFill>
              <a:schemeClr val="tx1"/>
            </a:solidFill>
            <a:headEnd type="stealth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7" name="Gerade Verbindung mit Pfeil 136"/>
          <p:cNvCxnSpPr>
            <a:cxnSpLocks/>
            <a:stCxn id="24" idx="2"/>
          </p:cNvCxnSpPr>
          <p:nvPr/>
        </p:nvCxnSpPr>
        <p:spPr>
          <a:xfrm>
            <a:off x="10127898" y="5489270"/>
            <a:ext cx="0" cy="1183494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>
            <a:cxnSpLocks/>
            <a:stCxn id="1026" idx="3"/>
            <a:endCxn id="24" idx="0"/>
          </p:cNvCxnSpPr>
          <p:nvPr/>
        </p:nvCxnSpPr>
        <p:spPr>
          <a:xfrm>
            <a:off x="6332953" y="2832685"/>
            <a:ext cx="3794945" cy="1605025"/>
          </a:xfrm>
          <a:prstGeom prst="bentConnector2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Textfeld 41"/>
          <p:cNvSpPr txBox="1"/>
          <p:nvPr/>
        </p:nvSpPr>
        <p:spPr>
          <a:xfrm>
            <a:off x="10792271" y="3546591"/>
            <a:ext cx="200218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Programming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Interface</a:t>
            </a:r>
          </a:p>
        </p:txBody>
      </p:sp>
      <p:sp>
        <p:nvSpPr>
          <p:cNvPr id="71" name="Textfeld 41"/>
          <p:cNvSpPr txBox="1"/>
          <p:nvPr/>
        </p:nvSpPr>
        <p:spPr>
          <a:xfrm>
            <a:off x="6701326" y="2526222"/>
            <a:ext cx="261099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User Interface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for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job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control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cxnSp>
        <p:nvCxnSpPr>
          <p:cNvPr id="48" name="Gewinkelte Verbindung 47"/>
          <p:cNvCxnSpPr>
            <a:cxnSpLocks/>
            <a:stCxn id="110" idx="6"/>
          </p:cNvCxnSpPr>
          <p:nvPr/>
        </p:nvCxnSpPr>
        <p:spPr>
          <a:xfrm>
            <a:off x="7727646" y="3860380"/>
            <a:ext cx="1711629" cy="570512"/>
          </a:xfrm>
          <a:prstGeom prst="bentConnector3">
            <a:avLst>
              <a:gd name="adj1" fmla="val 99805"/>
            </a:avLst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feld 41"/>
          <p:cNvSpPr txBox="1"/>
          <p:nvPr/>
        </p:nvSpPr>
        <p:spPr>
          <a:xfrm>
            <a:off x="6997326" y="3559956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Scripting Interface</a:t>
            </a:r>
          </a:p>
        </p:txBody>
      </p:sp>
      <p:sp>
        <p:nvSpPr>
          <p:cNvPr id="56" name="Textfeld 41"/>
          <p:cNvSpPr txBox="1"/>
          <p:nvPr/>
        </p:nvSpPr>
        <p:spPr>
          <a:xfrm>
            <a:off x="11159908" y="4634060"/>
            <a:ext cx="3135396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Database Access</a:t>
            </a:r>
          </a:p>
        </p:txBody>
      </p:sp>
      <p:cxnSp>
        <p:nvCxnSpPr>
          <p:cNvPr id="4" name="Gerade Verbindung mit Pfeil 3">
            <a:extLst>
              <a:ext uri="{FF2B5EF4-FFF2-40B4-BE49-F238E27FC236}">
                <a16:creationId xmlns:a16="http://schemas.microsoft.com/office/drawing/2014/main" id="{929B1C31-4C19-4FE3-AF5D-770445FBF50C}"/>
              </a:ext>
            </a:extLst>
          </p:cNvPr>
          <p:cNvCxnSpPr>
            <a:cxnSpLocks/>
            <a:stCxn id="24" idx="3"/>
            <a:endCxn id="104" idx="1"/>
          </p:cNvCxnSpPr>
          <p:nvPr/>
        </p:nvCxnSpPr>
        <p:spPr>
          <a:xfrm>
            <a:off x="11103258" y="4963490"/>
            <a:ext cx="2968713" cy="1905871"/>
          </a:xfrm>
          <a:prstGeom prst="bentConnector2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6" name="Gruppieren 65">
            <a:extLst>
              <a:ext uri="{FF2B5EF4-FFF2-40B4-BE49-F238E27FC236}">
                <a16:creationId xmlns:a16="http://schemas.microsoft.com/office/drawing/2014/main" id="{AAC750AD-FFD9-46A9-9B42-BC1049FEE12C}"/>
              </a:ext>
            </a:extLst>
          </p:cNvPr>
          <p:cNvGrpSpPr/>
          <p:nvPr/>
        </p:nvGrpSpPr>
        <p:grpSpPr>
          <a:xfrm>
            <a:off x="10801876" y="8613403"/>
            <a:ext cx="1289724" cy="709690"/>
            <a:chOff x="4444610" y="8136336"/>
            <a:chExt cx="1289724" cy="709690"/>
          </a:xfrm>
        </p:grpSpPr>
        <p:sp>
          <p:nvSpPr>
            <p:cNvPr id="67" name="Abgerundetes Rechteck 85">
              <a:extLst>
                <a:ext uri="{FF2B5EF4-FFF2-40B4-BE49-F238E27FC236}">
                  <a16:creationId xmlns:a16="http://schemas.microsoft.com/office/drawing/2014/main" id="{1F5645D8-C6F6-4E96-B343-B21DA35D81BF}"/>
                </a:ext>
              </a:extLst>
            </p:cNvPr>
            <p:cNvSpPr/>
            <p:nvPr/>
          </p:nvSpPr>
          <p:spPr>
            <a:xfrm>
              <a:off x="4649325" y="813633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68" name="Abgerundetes Rechteck 83">
              <a:extLst>
                <a:ext uri="{FF2B5EF4-FFF2-40B4-BE49-F238E27FC236}">
                  <a16:creationId xmlns:a16="http://schemas.microsoft.com/office/drawing/2014/main" id="{BB65E5C1-11C2-446A-90C9-9D0D002876D2}"/>
                </a:ext>
              </a:extLst>
            </p:cNvPr>
            <p:cNvSpPr/>
            <p:nvPr/>
          </p:nvSpPr>
          <p:spPr>
            <a:xfrm>
              <a:off x="4551517" y="8229600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69" name="Abgerundetes Rechteck 84">
              <a:extLst>
                <a:ext uri="{FF2B5EF4-FFF2-40B4-BE49-F238E27FC236}">
                  <a16:creationId xmlns:a16="http://schemas.microsoft.com/office/drawing/2014/main" id="{3EC66499-1D2A-4A17-A4DD-7FF1136E0073}"/>
                </a:ext>
              </a:extLst>
            </p:cNvPr>
            <p:cNvSpPr/>
            <p:nvPr/>
          </p:nvSpPr>
          <p:spPr>
            <a:xfrm>
              <a:off x="4444610" y="832741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Agents</a:t>
              </a: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 </a:t>
              </a:r>
            </a:p>
          </p:txBody>
        </p:sp>
      </p:grpSp>
      <p:grpSp>
        <p:nvGrpSpPr>
          <p:cNvPr id="70" name="Gruppieren 69">
            <a:extLst>
              <a:ext uri="{FF2B5EF4-FFF2-40B4-BE49-F238E27FC236}">
                <a16:creationId xmlns:a16="http://schemas.microsoft.com/office/drawing/2014/main" id="{D7370A4B-8235-47FA-B8B7-E2F4359A2A55}"/>
              </a:ext>
            </a:extLst>
          </p:cNvPr>
          <p:cNvGrpSpPr/>
          <p:nvPr/>
        </p:nvGrpSpPr>
        <p:grpSpPr>
          <a:xfrm>
            <a:off x="8072795" y="8615679"/>
            <a:ext cx="1289724" cy="709690"/>
            <a:chOff x="4444610" y="8136336"/>
            <a:chExt cx="1289724" cy="709690"/>
          </a:xfrm>
        </p:grpSpPr>
        <p:sp>
          <p:nvSpPr>
            <p:cNvPr id="72" name="Abgerundetes Rechteck 88">
              <a:extLst>
                <a:ext uri="{FF2B5EF4-FFF2-40B4-BE49-F238E27FC236}">
                  <a16:creationId xmlns:a16="http://schemas.microsoft.com/office/drawing/2014/main" id="{54843F87-9798-4468-94C7-3B6E3F286A16}"/>
                </a:ext>
              </a:extLst>
            </p:cNvPr>
            <p:cNvSpPr/>
            <p:nvPr/>
          </p:nvSpPr>
          <p:spPr>
            <a:xfrm>
              <a:off x="4649325" y="813633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73" name="Abgerundetes Rechteck 89">
              <a:extLst>
                <a:ext uri="{FF2B5EF4-FFF2-40B4-BE49-F238E27FC236}">
                  <a16:creationId xmlns:a16="http://schemas.microsoft.com/office/drawing/2014/main" id="{329A4DE2-FB5C-4EE2-BB8C-978B1C72536A}"/>
                </a:ext>
              </a:extLst>
            </p:cNvPr>
            <p:cNvSpPr/>
            <p:nvPr/>
          </p:nvSpPr>
          <p:spPr>
            <a:xfrm>
              <a:off x="4551517" y="8229600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74" name="Abgerundetes Rechteck 91">
              <a:extLst>
                <a:ext uri="{FF2B5EF4-FFF2-40B4-BE49-F238E27FC236}">
                  <a16:creationId xmlns:a16="http://schemas.microsoft.com/office/drawing/2014/main" id="{1E7EC009-F28F-448B-82BF-2C8CEE3755F6}"/>
                </a:ext>
              </a:extLst>
            </p:cNvPr>
            <p:cNvSpPr/>
            <p:nvPr/>
          </p:nvSpPr>
          <p:spPr>
            <a:xfrm>
              <a:off x="4444610" y="832741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Agents</a:t>
              </a: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 </a:t>
              </a:r>
            </a:p>
          </p:txBody>
        </p:sp>
      </p:grpSp>
      <p:grpSp>
        <p:nvGrpSpPr>
          <p:cNvPr id="75" name="Gruppieren 74">
            <a:extLst>
              <a:ext uri="{FF2B5EF4-FFF2-40B4-BE49-F238E27FC236}">
                <a16:creationId xmlns:a16="http://schemas.microsoft.com/office/drawing/2014/main" id="{EAD1D7E8-6767-4553-B98D-CA4763AED733}"/>
              </a:ext>
            </a:extLst>
          </p:cNvPr>
          <p:cNvGrpSpPr/>
          <p:nvPr/>
        </p:nvGrpSpPr>
        <p:grpSpPr>
          <a:xfrm>
            <a:off x="5282610" y="8612875"/>
            <a:ext cx="1289724" cy="709690"/>
            <a:chOff x="4444610" y="8136336"/>
            <a:chExt cx="1289724" cy="709690"/>
          </a:xfrm>
        </p:grpSpPr>
        <p:sp>
          <p:nvSpPr>
            <p:cNvPr id="76" name="Abgerundetes Rechteck 93">
              <a:extLst>
                <a:ext uri="{FF2B5EF4-FFF2-40B4-BE49-F238E27FC236}">
                  <a16:creationId xmlns:a16="http://schemas.microsoft.com/office/drawing/2014/main" id="{AA1131DA-7DEF-4155-8792-B99A37EB377E}"/>
                </a:ext>
              </a:extLst>
            </p:cNvPr>
            <p:cNvSpPr/>
            <p:nvPr/>
          </p:nvSpPr>
          <p:spPr>
            <a:xfrm>
              <a:off x="4649325" y="813633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77" name="Abgerundetes Rechteck 94">
              <a:extLst>
                <a:ext uri="{FF2B5EF4-FFF2-40B4-BE49-F238E27FC236}">
                  <a16:creationId xmlns:a16="http://schemas.microsoft.com/office/drawing/2014/main" id="{C9D3BC2E-2841-463A-8336-AC19C1B7EF37}"/>
                </a:ext>
              </a:extLst>
            </p:cNvPr>
            <p:cNvSpPr/>
            <p:nvPr/>
          </p:nvSpPr>
          <p:spPr>
            <a:xfrm>
              <a:off x="4551517" y="8229600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78" name="Abgerundetes Rechteck 96">
              <a:extLst>
                <a:ext uri="{FF2B5EF4-FFF2-40B4-BE49-F238E27FC236}">
                  <a16:creationId xmlns:a16="http://schemas.microsoft.com/office/drawing/2014/main" id="{7CC1BAB0-3E1B-405C-AA6F-EC54BCDA0E33}"/>
                </a:ext>
              </a:extLst>
            </p:cNvPr>
            <p:cNvSpPr/>
            <p:nvPr/>
          </p:nvSpPr>
          <p:spPr>
            <a:xfrm>
              <a:off x="4444610" y="832741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Agents</a:t>
              </a: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 </a:t>
              </a:r>
            </a:p>
          </p:txBody>
        </p:sp>
      </p:grpSp>
      <p:cxnSp>
        <p:nvCxnSpPr>
          <p:cNvPr id="83" name="Gerade Verbindung mit Pfeil 82">
            <a:extLst>
              <a:ext uri="{FF2B5EF4-FFF2-40B4-BE49-F238E27FC236}">
                <a16:creationId xmlns:a16="http://schemas.microsoft.com/office/drawing/2014/main" id="{9E991E7A-EF8B-4B22-B8C2-B666A34336CB}"/>
              </a:ext>
            </a:extLst>
          </p:cNvPr>
          <p:cNvCxnSpPr>
            <a:cxnSpLocks/>
            <a:stCxn id="101" idx="2"/>
            <a:endCxn id="76" idx="0"/>
          </p:cNvCxnSpPr>
          <p:nvPr/>
        </p:nvCxnSpPr>
        <p:spPr>
          <a:xfrm>
            <a:off x="6029565" y="8006839"/>
            <a:ext cx="265" cy="606036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Gerade Verbindung mit Pfeil 95">
            <a:extLst>
              <a:ext uri="{FF2B5EF4-FFF2-40B4-BE49-F238E27FC236}">
                <a16:creationId xmlns:a16="http://schemas.microsoft.com/office/drawing/2014/main" id="{77B94629-5C51-443D-9E3D-B9698ABBE588}"/>
              </a:ext>
            </a:extLst>
          </p:cNvPr>
          <p:cNvCxnSpPr>
            <a:cxnSpLocks/>
            <a:stCxn id="99" idx="2"/>
            <a:endCxn id="72" idx="0"/>
          </p:cNvCxnSpPr>
          <p:nvPr/>
        </p:nvCxnSpPr>
        <p:spPr>
          <a:xfrm>
            <a:off x="8817212" y="8006839"/>
            <a:ext cx="2803" cy="608840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" name="Gerade Verbindung mit Pfeil 102">
            <a:extLst>
              <a:ext uri="{FF2B5EF4-FFF2-40B4-BE49-F238E27FC236}">
                <a16:creationId xmlns:a16="http://schemas.microsoft.com/office/drawing/2014/main" id="{C5E47C4C-8138-4E11-9647-3CFB269CB5C4}"/>
              </a:ext>
            </a:extLst>
          </p:cNvPr>
          <p:cNvCxnSpPr>
            <a:cxnSpLocks/>
            <a:stCxn id="100" idx="2"/>
            <a:endCxn id="67" idx="0"/>
          </p:cNvCxnSpPr>
          <p:nvPr/>
        </p:nvCxnSpPr>
        <p:spPr>
          <a:xfrm>
            <a:off x="11533730" y="8006839"/>
            <a:ext cx="15366" cy="606564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4" name="Zylinder 103">
            <a:extLst>
              <a:ext uri="{FF2B5EF4-FFF2-40B4-BE49-F238E27FC236}">
                <a16:creationId xmlns:a16="http://schemas.microsoft.com/office/drawing/2014/main" id="{B5541C37-2C25-483C-95EC-B52823684047}"/>
              </a:ext>
            </a:extLst>
          </p:cNvPr>
          <p:cNvSpPr/>
          <p:nvPr/>
        </p:nvSpPr>
        <p:spPr>
          <a:xfrm>
            <a:off x="13436571" y="6869361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Database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Service</a:t>
            </a:r>
          </a:p>
        </p:txBody>
      </p:sp>
      <p:sp>
        <p:nvSpPr>
          <p:cNvPr id="109" name="Ellipse 108">
            <a:extLst>
              <a:ext uri="{FF2B5EF4-FFF2-40B4-BE49-F238E27FC236}">
                <a16:creationId xmlns:a16="http://schemas.microsoft.com/office/drawing/2014/main" id="{3658CAC8-24F6-4854-BAA2-D5946682D919}"/>
              </a:ext>
            </a:extLst>
          </p:cNvPr>
          <p:cNvSpPr/>
          <p:nvPr/>
        </p:nvSpPr>
        <p:spPr>
          <a:xfrm>
            <a:off x="12827805" y="3401660"/>
            <a:ext cx="1973943" cy="91743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External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Applications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10" name="Ellipse 109">
            <a:extLst>
              <a:ext uri="{FF2B5EF4-FFF2-40B4-BE49-F238E27FC236}">
                <a16:creationId xmlns:a16="http://schemas.microsoft.com/office/drawing/2014/main" id="{080B198D-EF99-481C-966F-E7599E95F514}"/>
              </a:ext>
            </a:extLst>
          </p:cNvPr>
          <p:cNvSpPr/>
          <p:nvPr/>
        </p:nvSpPr>
        <p:spPr>
          <a:xfrm>
            <a:off x="5753703" y="3401660"/>
            <a:ext cx="1973943" cy="917439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PowerShell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CLI</a:t>
            </a:r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645EE71A-AE03-6A02-6676-50B0F66353F8}"/>
              </a:ext>
            </a:extLst>
          </p:cNvPr>
          <p:cNvSpPr/>
          <p:nvPr/>
        </p:nvSpPr>
        <p:spPr>
          <a:xfrm>
            <a:off x="3791597" y="3952785"/>
            <a:ext cx="2089090" cy="91743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LDAP 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Directory Service</a:t>
            </a:r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7278BC96-CB77-553F-DDD7-3AF1278594D5}"/>
              </a:ext>
            </a:extLst>
          </p:cNvPr>
          <p:cNvSpPr/>
          <p:nvPr/>
        </p:nvSpPr>
        <p:spPr>
          <a:xfrm>
            <a:off x="3774106" y="4933884"/>
            <a:ext cx="2089090" cy="91743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OIDC 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Identity Provider</a:t>
            </a:r>
          </a:p>
        </p:txBody>
      </p:sp>
      <p:cxnSp>
        <p:nvCxnSpPr>
          <p:cNvPr id="7" name="Gewinkelte Verbindung 47">
            <a:extLst>
              <a:ext uri="{FF2B5EF4-FFF2-40B4-BE49-F238E27FC236}">
                <a16:creationId xmlns:a16="http://schemas.microsoft.com/office/drawing/2014/main" id="{20558B53-4060-422B-0409-9DAE5FB118B1}"/>
              </a:ext>
            </a:extLst>
          </p:cNvPr>
          <p:cNvCxnSpPr>
            <a:cxnSpLocks/>
            <a:endCxn id="5" idx="6"/>
          </p:cNvCxnSpPr>
          <p:nvPr/>
        </p:nvCxnSpPr>
        <p:spPr>
          <a:xfrm rot="10800000">
            <a:off x="5880688" y="4411505"/>
            <a:ext cx="3250419" cy="430228"/>
          </a:xfrm>
          <a:prstGeom prst="bentConnector3">
            <a:avLst>
              <a:gd name="adj1" fmla="val 50000"/>
            </a:avLst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Gewinkelte Verbindung 47">
            <a:extLst>
              <a:ext uri="{FF2B5EF4-FFF2-40B4-BE49-F238E27FC236}">
                <a16:creationId xmlns:a16="http://schemas.microsoft.com/office/drawing/2014/main" id="{FF3E26B3-D341-D223-E62E-FFE0FE505940}"/>
              </a:ext>
            </a:extLst>
          </p:cNvPr>
          <p:cNvCxnSpPr>
            <a:cxnSpLocks/>
            <a:endCxn id="6" idx="6"/>
          </p:cNvCxnSpPr>
          <p:nvPr/>
        </p:nvCxnSpPr>
        <p:spPr>
          <a:xfrm rot="10800000" flipV="1">
            <a:off x="5863196" y="5094142"/>
            <a:ext cx="3289342" cy="298462"/>
          </a:xfrm>
          <a:prstGeom prst="bentConnector3">
            <a:avLst>
              <a:gd name="adj1" fmla="val 50000"/>
            </a:avLst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bgerundetes Rechteck 99">
            <a:extLst>
              <a:ext uri="{FF2B5EF4-FFF2-40B4-BE49-F238E27FC236}">
                <a16:creationId xmlns:a16="http://schemas.microsoft.com/office/drawing/2014/main" id="{45B51034-F8B2-2A9A-7C3F-DBCDF872FDC7}"/>
              </a:ext>
            </a:extLst>
          </p:cNvPr>
          <p:cNvSpPr/>
          <p:nvPr/>
        </p:nvSpPr>
        <p:spPr>
          <a:xfrm>
            <a:off x="13098101" y="8429470"/>
            <a:ext cx="1950720" cy="1051560"/>
          </a:xfrm>
          <a:prstGeom prst="roundRect">
            <a:avLst/>
          </a:prstGeom>
          <a:gradFill>
            <a:gsLst>
              <a:gs pos="0">
                <a:srgbClr val="C00000">
                  <a:alpha val="0"/>
                </a:srgbClr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API Service</a:t>
            </a:r>
          </a:p>
        </p:txBody>
      </p:sp>
      <p:cxnSp>
        <p:nvCxnSpPr>
          <p:cNvPr id="23" name="Gerade Verbindung mit Pfeil 22">
            <a:extLst>
              <a:ext uri="{FF2B5EF4-FFF2-40B4-BE49-F238E27FC236}">
                <a16:creationId xmlns:a16="http://schemas.microsoft.com/office/drawing/2014/main" id="{687368FD-A2F7-A6A8-C147-D709DE8F4A73}"/>
              </a:ext>
            </a:extLst>
          </p:cNvPr>
          <p:cNvCxnSpPr>
            <a:cxnSpLocks/>
            <a:stCxn id="22" idx="0"/>
            <a:endCxn id="104" idx="3"/>
          </p:cNvCxnSpPr>
          <p:nvPr/>
        </p:nvCxnSpPr>
        <p:spPr>
          <a:xfrm flipH="1" flipV="1">
            <a:off x="14071971" y="8042961"/>
            <a:ext cx="1490" cy="386509"/>
          </a:xfrm>
          <a:prstGeom prst="straightConnector1">
            <a:avLst/>
          </a:prstGeom>
          <a:ln w="5080">
            <a:solidFill>
              <a:schemeClr val="bg1">
                <a:lumMod val="65000"/>
              </a:schemeClr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Verbinder: gewinkelt 31">
            <a:extLst>
              <a:ext uri="{FF2B5EF4-FFF2-40B4-BE49-F238E27FC236}">
                <a16:creationId xmlns:a16="http://schemas.microsoft.com/office/drawing/2014/main" id="{6BFB81A7-CCB7-4A70-ADC1-54EFA3A55246}"/>
              </a:ext>
            </a:extLst>
          </p:cNvPr>
          <p:cNvCxnSpPr>
            <a:cxnSpLocks/>
            <a:stCxn id="78" idx="2"/>
            <a:endCxn id="22" idx="2"/>
          </p:cNvCxnSpPr>
          <p:nvPr/>
        </p:nvCxnSpPr>
        <p:spPr>
          <a:xfrm rot="16200000" flipH="1">
            <a:off x="9870056" y="5277624"/>
            <a:ext cx="158465" cy="8248346"/>
          </a:xfrm>
          <a:prstGeom prst="bentConnector3">
            <a:avLst>
              <a:gd name="adj1" fmla="val 335851"/>
            </a:avLst>
          </a:prstGeom>
          <a:ln w="5080">
            <a:solidFill>
              <a:schemeClr val="bg1">
                <a:lumMod val="65000"/>
              </a:schemeClr>
            </a:solidFill>
            <a:prstDash val="sysDot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mit Pfeil 33">
            <a:extLst>
              <a:ext uri="{FF2B5EF4-FFF2-40B4-BE49-F238E27FC236}">
                <a16:creationId xmlns:a16="http://schemas.microsoft.com/office/drawing/2014/main" id="{A5DBB7C5-3755-6106-9030-4357D4D38FCD}"/>
              </a:ext>
            </a:extLst>
          </p:cNvPr>
          <p:cNvCxnSpPr>
            <a:cxnSpLocks/>
            <a:stCxn id="74" idx="2"/>
          </p:cNvCxnSpPr>
          <p:nvPr/>
        </p:nvCxnSpPr>
        <p:spPr>
          <a:xfrm>
            <a:off x="8615300" y="9325369"/>
            <a:ext cx="0" cy="537769"/>
          </a:xfrm>
          <a:prstGeom prst="straightConnector1">
            <a:avLst/>
          </a:prstGeom>
          <a:ln w="5080">
            <a:solidFill>
              <a:schemeClr val="bg1">
                <a:lumMod val="50000"/>
              </a:schemeClr>
            </a:solidFill>
            <a:prstDash val="sysDot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Gerade Verbindung mit Pfeil 37">
            <a:extLst>
              <a:ext uri="{FF2B5EF4-FFF2-40B4-BE49-F238E27FC236}">
                <a16:creationId xmlns:a16="http://schemas.microsoft.com/office/drawing/2014/main" id="{1245E7E9-1662-A15C-1771-3D9CAC0BE0AF}"/>
              </a:ext>
            </a:extLst>
          </p:cNvPr>
          <p:cNvCxnSpPr>
            <a:cxnSpLocks/>
            <a:stCxn id="69" idx="2"/>
          </p:cNvCxnSpPr>
          <p:nvPr/>
        </p:nvCxnSpPr>
        <p:spPr>
          <a:xfrm>
            <a:off x="11344381" y="9323093"/>
            <a:ext cx="0" cy="513851"/>
          </a:xfrm>
          <a:prstGeom prst="straightConnector1">
            <a:avLst/>
          </a:prstGeom>
          <a:ln w="5080">
            <a:solidFill>
              <a:schemeClr val="bg1">
                <a:lumMod val="65000"/>
              </a:schemeClr>
            </a:solidFill>
            <a:prstDash val="sysDot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Gerade Verbindung mit Pfeil 111">
            <a:extLst>
              <a:ext uri="{FF2B5EF4-FFF2-40B4-BE49-F238E27FC236}">
                <a16:creationId xmlns:a16="http://schemas.microsoft.com/office/drawing/2014/main" id="{98C45618-D1CC-DDEB-D0D5-B702E7A0B70B}"/>
              </a:ext>
            </a:extLst>
          </p:cNvPr>
          <p:cNvCxnSpPr>
            <a:cxnSpLocks/>
            <a:endCxn id="99" idx="0"/>
          </p:cNvCxnSpPr>
          <p:nvPr/>
        </p:nvCxnSpPr>
        <p:spPr>
          <a:xfrm>
            <a:off x="8817212" y="6672764"/>
            <a:ext cx="0" cy="282515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feld 41">
            <a:extLst>
              <a:ext uri="{FF2B5EF4-FFF2-40B4-BE49-F238E27FC236}">
                <a16:creationId xmlns:a16="http://schemas.microsoft.com/office/drawing/2014/main" id="{5D4FD0FB-DEDA-67CF-7C05-D1B186AFE987}"/>
              </a:ext>
            </a:extLst>
          </p:cNvPr>
          <p:cNvSpPr txBox="1"/>
          <p:nvPr/>
        </p:nvSpPr>
        <p:spPr>
          <a:xfrm>
            <a:off x="5555908" y="4536490"/>
            <a:ext cx="2281185" cy="738664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Authentication</a:t>
            </a:r>
            <a:b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</a:b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and</a:t>
            </a:r>
            <a:b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</a:b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Authorization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021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hteck 49"/>
          <p:cNvSpPr/>
          <p:nvPr/>
        </p:nvSpPr>
        <p:spPr>
          <a:xfrm>
            <a:off x="3419061" y="2216911"/>
            <a:ext cx="12404035" cy="37040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3419061" y="6298847"/>
            <a:ext cx="12404035" cy="38118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93753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Network Zone </a:t>
            </a:r>
            <a:r>
              <a:rPr lang="de-DE" sz="1700" b="1" dirty="0" err="1"/>
              <a:t>with</a:t>
            </a:r>
            <a:br>
              <a:rPr lang="de-DE" sz="1700" b="1" dirty="0"/>
            </a:br>
            <a:r>
              <a:rPr lang="de-DE" sz="1700" b="1" dirty="0" err="1"/>
              <a:t>restricted</a:t>
            </a:r>
            <a:r>
              <a:rPr lang="de-DE" sz="1700" b="1" dirty="0"/>
              <a:t> User Access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Use </a:t>
            </a:r>
            <a:r>
              <a:rPr lang="de-DE" sz="1700" dirty="0" err="1"/>
              <a:t>of</a:t>
            </a:r>
            <a:r>
              <a:rPr lang="de-DE" sz="1700" dirty="0"/>
              <a:t> HTTPS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any</a:t>
            </a:r>
            <a:r>
              <a:rPr lang="de-DE" sz="1700" dirty="0"/>
              <a:t> </a:t>
            </a:r>
            <a:r>
              <a:rPr lang="de-DE" sz="1700" dirty="0" err="1"/>
              <a:t>connection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JOC Cockpit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Access </a:t>
            </a:r>
            <a:r>
              <a:rPr lang="de-DE" sz="1700" dirty="0" err="1"/>
              <a:t>to</a:t>
            </a:r>
            <a:r>
              <a:rPr lang="de-DE" sz="1700" dirty="0"/>
              <a:t> JOC Cockpit </a:t>
            </a:r>
            <a:r>
              <a:rPr lang="de-DE" sz="1700" dirty="0" err="1"/>
              <a:t>requires</a:t>
            </a:r>
            <a:r>
              <a:rPr lang="de-DE" sz="1700" dirty="0"/>
              <a:t> </a:t>
            </a:r>
            <a:r>
              <a:rPr lang="de-DE" sz="1700" dirty="0" err="1"/>
              <a:t>authentication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Access </a:t>
            </a:r>
            <a:r>
              <a:rPr lang="de-DE" sz="1700" dirty="0" err="1"/>
              <a:t>to</a:t>
            </a:r>
            <a:r>
              <a:rPr lang="de-DE" sz="1700" dirty="0"/>
              <a:t> JOC Cockpit </a:t>
            </a:r>
            <a:r>
              <a:rPr lang="de-DE" sz="1700" dirty="0" err="1"/>
              <a:t>is</a:t>
            </a:r>
            <a:r>
              <a:rPr lang="de-DE" sz="1700" dirty="0"/>
              <a:t> authenticated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API Service </a:t>
            </a:r>
            <a:r>
              <a:rPr lang="de-DE" sz="1700" dirty="0" err="1"/>
              <a:t>using</a:t>
            </a:r>
            <a:r>
              <a:rPr lang="de-DE" sz="1700" dirty="0"/>
              <a:t> TLS/SSL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br>
              <a:rPr lang="de-DE" sz="1700" dirty="0"/>
            </a:br>
            <a:r>
              <a:rPr lang="de-DE" sz="1700" b="1" dirty="0"/>
              <a:t>Network Zone </a:t>
            </a:r>
            <a:r>
              <a:rPr lang="de-DE" sz="1700" b="1" dirty="0" err="1"/>
              <a:t>without</a:t>
            </a:r>
            <a:br>
              <a:rPr lang="de-DE" sz="1700" b="1" dirty="0"/>
            </a:br>
            <a:r>
              <a:rPr lang="de-DE" sz="1700" b="1" dirty="0"/>
              <a:t>User Access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Controller and Agent </a:t>
            </a:r>
            <a:r>
              <a:rPr lang="de-DE" sz="1700" dirty="0" err="1"/>
              <a:t>instances</a:t>
            </a:r>
            <a:r>
              <a:rPr lang="de-DE" sz="1700" dirty="0"/>
              <a:t> </a:t>
            </a:r>
            <a:r>
              <a:rPr lang="de-DE" sz="1700" dirty="0" err="1"/>
              <a:t>can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operated</a:t>
            </a:r>
            <a:r>
              <a:rPr lang="de-DE" sz="1700" dirty="0"/>
              <a:t> in a network </a:t>
            </a:r>
            <a:r>
              <a:rPr lang="de-DE" sz="1700" dirty="0" err="1"/>
              <a:t>zone</a:t>
            </a:r>
            <a:r>
              <a:rPr lang="de-DE" sz="1700" dirty="0"/>
              <a:t> </a:t>
            </a:r>
            <a:r>
              <a:rPr lang="de-DE" sz="1700" dirty="0" err="1"/>
              <a:t>without</a:t>
            </a:r>
            <a:r>
              <a:rPr lang="de-DE" sz="1700" dirty="0"/>
              <a:t> </a:t>
            </a:r>
            <a:r>
              <a:rPr lang="de-DE" sz="1700" dirty="0" err="1"/>
              <a:t>user</a:t>
            </a:r>
            <a:r>
              <a:rPr lang="de-DE" sz="1700" dirty="0"/>
              <a:t> </a:t>
            </a:r>
            <a:r>
              <a:rPr lang="de-DE" sz="1700" dirty="0" err="1"/>
              <a:t>access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Controller </a:t>
            </a:r>
            <a:r>
              <a:rPr lang="de-DE" sz="1700" dirty="0" err="1"/>
              <a:t>instances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accessed</a:t>
            </a:r>
            <a:r>
              <a:rPr lang="de-DE" sz="1700" dirty="0"/>
              <a:t> </a:t>
            </a:r>
            <a:r>
              <a:rPr lang="de-DE" sz="1700" dirty="0" err="1"/>
              <a:t>exclusively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JOC Cockpit API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Agent </a:t>
            </a:r>
            <a:r>
              <a:rPr lang="de-DE" sz="1700" dirty="0" err="1"/>
              <a:t>instances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accessed</a:t>
            </a:r>
            <a:r>
              <a:rPr lang="de-DE" sz="1700" dirty="0"/>
              <a:t> </a:t>
            </a:r>
            <a:r>
              <a:rPr lang="de-DE" sz="1700" dirty="0" err="1"/>
              <a:t>exclusively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Controller </a:t>
            </a:r>
            <a:r>
              <a:rPr lang="de-DE" sz="1700" dirty="0" err="1"/>
              <a:t>instances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Use </a:t>
            </a:r>
            <a:r>
              <a:rPr lang="de-DE" sz="1700" dirty="0" err="1"/>
              <a:t>of</a:t>
            </a:r>
            <a:r>
              <a:rPr lang="de-DE" sz="1700" dirty="0"/>
              <a:t> HTTPS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connec-tions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</a:t>
            </a:r>
            <a:r>
              <a:rPr lang="de-DE" sz="1700" dirty="0" err="1"/>
              <a:t>client</a:t>
            </a:r>
            <a:r>
              <a:rPr lang="de-DE" sz="1700" dirty="0"/>
              <a:t> and </a:t>
            </a:r>
            <a:r>
              <a:rPr lang="de-DE" sz="1700" dirty="0" err="1"/>
              <a:t>server</a:t>
            </a:r>
            <a:r>
              <a:rPr lang="de-DE" sz="1700" dirty="0"/>
              <a:t> </a:t>
            </a:r>
            <a:r>
              <a:rPr lang="de-DE" sz="1700" dirty="0" err="1"/>
              <a:t>authentication</a:t>
            </a:r>
            <a:r>
              <a:rPr lang="de-DE" sz="1700" dirty="0"/>
              <a:t> certificates (mutual TLS </a:t>
            </a:r>
            <a:r>
              <a:rPr lang="de-DE" sz="1700" dirty="0" err="1"/>
              <a:t>authentication</a:t>
            </a:r>
            <a:r>
              <a:rPr lang="de-DE" sz="1700" dirty="0"/>
              <a:t>)</a:t>
            </a:r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Secure Network Connections 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Network Connections</a:t>
            </a:r>
            <a:endParaRPr lang="en-US" dirty="0"/>
          </a:p>
        </p:txBody>
      </p:sp>
      <p:sp>
        <p:nvSpPr>
          <p:cNvPr id="99" name="Abgerundetes Rechteck 98"/>
          <p:cNvSpPr/>
          <p:nvPr/>
        </p:nvSpPr>
        <p:spPr>
          <a:xfrm>
            <a:off x="7841852" y="695527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100" name="Abgerundetes Rechteck 99"/>
          <p:cNvSpPr/>
          <p:nvPr/>
        </p:nvSpPr>
        <p:spPr>
          <a:xfrm>
            <a:off x="10558370" y="695527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101" name="Abgerundetes Rechteck 100"/>
          <p:cNvSpPr/>
          <p:nvPr/>
        </p:nvSpPr>
        <p:spPr>
          <a:xfrm>
            <a:off x="5054205" y="695527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24" name="Abgerundetes Rechteck 99"/>
          <p:cNvSpPr/>
          <p:nvPr/>
        </p:nvSpPr>
        <p:spPr>
          <a:xfrm>
            <a:off x="9152538" y="443771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User Interface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800" b="1" dirty="0">
                <a:solidFill>
                  <a:prstClr val="white"/>
                </a:solidFill>
                <a:latin typeface="Arial"/>
              </a:rPr>
              <a:t>API Service</a:t>
            </a:r>
            <a:endParaRPr kumimoji="0" lang="de-DE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cxnSp>
        <p:nvCxnSpPr>
          <p:cNvPr id="117" name="Gewinkelte Verbindung 116"/>
          <p:cNvCxnSpPr>
            <a:cxnSpLocks/>
            <a:stCxn id="109" idx="2"/>
          </p:cNvCxnSpPr>
          <p:nvPr/>
        </p:nvCxnSpPr>
        <p:spPr>
          <a:xfrm rot="10800000" flipV="1">
            <a:off x="10858219" y="3860380"/>
            <a:ext cx="1969587" cy="583134"/>
          </a:xfrm>
          <a:prstGeom prst="bentConnector3">
            <a:avLst>
              <a:gd name="adj1" fmla="val 99932"/>
            </a:avLst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R:\backup\sales\SOS-Web-Site\2016-JOE-Cockpit\use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26177" y="2468166"/>
            <a:ext cx="606776" cy="729037"/>
          </a:xfrm>
          <a:prstGeom prst="rect">
            <a:avLst/>
          </a:prstGeom>
          <a:noFill/>
        </p:spPr>
      </p:pic>
      <p:cxnSp>
        <p:nvCxnSpPr>
          <p:cNvPr id="128" name="Gewinkelte Verbindung 127"/>
          <p:cNvCxnSpPr>
            <a:stCxn id="101" idx="0"/>
            <a:endCxn id="100" idx="0"/>
          </p:cNvCxnSpPr>
          <p:nvPr/>
        </p:nvCxnSpPr>
        <p:spPr>
          <a:xfrm rot="5400000" flipH="1" flipV="1">
            <a:off x="8781647" y="4203197"/>
            <a:ext cx="12700" cy="5504165"/>
          </a:xfrm>
          <a:prstGeom prst="bentConnector3">
            <a:avLst>
              <a:gd name="adj1" fmla="val 2223528"/>
            </a:avLst>
          </a:prstGeom>
          <a:ln w="5080">
            <a:solidFill>
              <a:schemeClr val="tx1"/>
            </a:solidFill>
            <a:headEnd type="stealth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7" name="Gerade Verbindung mit Pfeil 136"/>
          <p:cNvCxnSpPr>
            <a:cxnSpLocks/>
            <a:stCxn id="24" idx="2"/>
          </p:cNvCxnSpPr>
          <p:nvPr/>
        </p:nvCxnSpPr>
        <p:spPr>
          <a:xfrm>
            <a:off x="10127898" y="5489270"/>
            <a:ext cx="0" cy="1183494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>
            <a:cxnSpLocks/>
            <a:stCxn id="1026" idx="3"/>
            <a:endCxn id="24" idx="0"/>
          </p:cNvCxnSpPr>
          <p:nvPr/>
        </p:nvCxnSpPr>
        <p:spPr>
          <a:xfrm>
            <a:off x="6332953" y="2832685"/>
            <a:ext cx="3794945" cy="1605025"/>
          </a:xfrm>
          <a:prstGeom prst="bentConnector2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Textfeld 41"/>
          <p:cNvSpPr txBox="1"/>
          <p:nvPr/>
        </p:nvSpPr>
        <p:spPr>
          <a:xfrm>
            <a:off x="11155469" y="3568362"/>
            <a:ext cx="1638991" cy="314395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71" name="Textfeld 41"/>
          <p:cNvSpPr txBox="1"/>
          <p:nvPr/>
        </p:nvSpPr>
        <p:spPr>
          <a:xfrm>
            <a:off x="6701326" y="2526222"/>
            <a:ext cx="261099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cxnSp>
        <p:nvCxnSpPr>
          <p:cNvPr id="48" name="Gewinkelte Verbindung 47"/>
          <p:cNvCxnSpPr>
            <a:cxnSpLocks/>
            <a:stCxn id="110" idx="6"/>
          </p:cNvCxnSpPr>
          <p:nvPr/>
        </p:nvCxnSpPr>
        <p:spPr>
          <a:xfrm>
            <a:off x="7727646" y="3860380"/>
            <a:ext cx="1711629" cy="570512"/>
          </a:xfrm>
          <a:prstGeom prst="bentConnector3">
            <a:avLst>
              <a:gd name="adj1" fmla="val 99805"/>
            </a:avLst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feld 41"/>
          <p:cNvSpPr txBox="1"/>
          <p:nvPr/>
        </p:nvSpPr>
        <p:spPr>
          <a:xfrm>
            <a:off x="6997326" y="3559956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53" name="Textfeld 41"/>
          <p:cNvSpPr txBox="1"/>
          <p:nvPr/>
        </p:nvSpPr>
        <p:spPr>
          <a:xfrm>
            <a:off x="3427477" y="2232535"/>
            <a:ext cx="2191997" cy="738664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Network Zone </a:t>
            </a:r>
          </a:p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with</a:t>
            </a: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limited </a:t>
            </a:r>
          </a:p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User Access</a:t>
            </a:r>
          </a:p>
        </p:txBody>
      </p:sp>
      <p:sp>
        <p:nvSpPr>
          <p:cNvPr id="54" name="Textfeld 41"/>
          <p:cNvSpPr txBox="1"/>
          <p:nvPr/>
        </p:nvSpPr>
        <p:spPr>
          <a:xfrm>
            <a:off x="3427477" y="6308396"/>
            <a:ext cx="2191997" cy="738664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Network Zone </a:t>
            </a:r>
          </a:p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without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User Access</a:t>
            </a:r>
          </a:p>
        </p:txBody>
      </p:sp>
      <p:sp>
        <p:nvSpPr>
          <p:cNvPr id="55" name="Textfeld 41"/>
          <p:cNvSpPr txBox="1"/>
          <p:nvPr/>
        </p:nvSpPr>
        <p:spPr>
          <a:xfrm>
            <a:off x="6100694" y="8196971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56" name="Textfeld 41"/>
          <p:cNvSpPr txBox="1"/>
          <p:nvPr/>
        </p:nvSpPr>
        <p:spPr>
          <a:xfrm>
            <a:off x="11159908" y="4634060"/>
            <a:ext cx="3135396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JDBC Protocol</a:t>
            </a:r>
          </a:p>
        </p:txBody>
      </p:sp>
      <p:sp>
        <p:nvSpPr>
          <p:cNvPr id="58" name="Textfeld 41"/>
          <p:cNvSpPr txBox="1"/>
          <p:nvPr/>
        </p:nvSpPr>
        <p:spPr>
          <a:xfrm>
            <a:off x="10128308" y="5962691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cxnSp>
        <p:nvCxnSpPr>
          <p:cNvPr id="4" name="Gerade Verbindung mit Pfeil 3">
            <a:extLst>
              <a:ext uri="{FF2B5EF4-FFF2-40B4-BE49-F238E27FC236}">
                <a16:creationId xmlns:a16="http://schemas.microsoft.com/office/drawing/2014/main" id="{929B1C31-4C19-4FE3-AF5D-770445FBF50C}"/>
              </a:ext>
            </a:extLst>
          </p:cNvPr>
          <p:cNvCxnSpPr>
            <a:cxnSpLocks/>
            <a:stCxn id="24" idx="3"/>
            <a:endCxn id="104" idx="1"/>
          </p:cNvCxnSpPr>
          <p:nvPr/>
        </p:nvCxnSpPr>
        <p:spPr>
          <a:xfrm>
            <a:off x="11103258" y="4963490"/>
            <a:ext cx="2968713" cy="1905871"/>
          </a:xfrm>
          <a:prstGeom prst="bentConnector2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6" name="Gruppieren 65">
            <a:extLst>
              <a:ext uri="{FF2B5EF4-FFF2-40B4-BE49-F238E27FC236}">
                <a16:creationId xmlns:a16="http://schemas.microsoft.com/office/drawing/2014/main" id="{AAC750AD-FFD9-46A9-9B42-BC1049FEE12C}"/>
              </a:ext>
            </a:extLst>
          </p:cNvPr>
          <p:cNvGrpSpPr/>
          <p:nvPr/>
        </p:nvGrpSpPr>
        <p:grpSpPr>
          <a:xfrm>
            <a:off x="10801876" y="8613403"/>
            <a:ext cx="1289724" cy="709690"/>
            <a:chOff x="4444610" y="8136336"/>
            <a:chExt cx="1289724" cy="709690"/>
          </a:xfrm>
        </p:grpSpPr>
        <p:sp>
          <p:nvSpPr>
            <p:cNvPr id="67" name="Abgerundetes Rechteck 85">
              <a:extLst>
                <a:ext uri="{FF2B5EF4-FFF2-40B4-BE49-F238E27FC236}">
                  <a16:creationId xmlns:a16="http://schemas.microsoft.com/office/drawing/2014/main" id="{1F5645D8-C6F6-4E96-B343-B21DA35D81BF}"/>
                </a:ext>
              </a:extLst>
            </p:cNvPr>
            <p:cNvSpPr/>
            <p:nvPr/>
          </p:nvSpPr>
          <p:spPr>
            <a:xfrm>
              <a:off x="4649325" y="813633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68" name="Abgerundetes Rechteck 83">
              <a:extLst>
                <a:ext uri="{FF2B5EF4-FFF2-40B4-BE49-F238E27FC236}">
                  <a16:creationId xmlns:a16="http://schemas.microsoft.com/office/drawing/2014/main" id="{BB65E5C1-11C2-446A-90C9-9D0D002876D2}"/>
                </a:ext>
              </a:extLst>
            </p:cNvPr>
            <p:cNvSpPr/>
            <p:nvPr/>
          </p:nvSpPr>
          <p:spPr>
            <a:xfrm>
              <a:off x="4551517" y="8229600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69" name="Abgerundetes Rechteck 84">
              <a:extLst>
                <a:ext uri="{FF2B5EF4-FFF2-40B4-BE49-F238E27FC236}">
                  <a16:creationId xmlns:a16="http://schemas.microsoft.com/office/drawing/2014/main" id="{3EC66499-1D2A-4A17-A4DD-7FF1136E0073}"/>
                </a:ext>
              </a:extLst>
            </p:cNvPr>
            <p:cNvSpPr/>
            <p:nvPr/>
          </p:nvSpPr>
          <p:spPr>
            <a:xfrm>
              <a:off x="4444610" y="832741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Agents</a:t>
              </a: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 </a:t>
              </a:r>
            </a:p>
          </p:txBody>
        </p:sp>
      </p:grpSp>
      <p:grpSp>
        <p:nvGrpSpPr>
          <p:cNvPr id="70" name="Gruppieren 69">
            <a:extLst>
              <a:ext uri="{FF2B5EF4-FFF2-40B4-BE49-F238E27FC236}">
                <a16:creationId xmlns:a16="http://schemas.microsoft.com/office/drawing/2014/main" id="{D7370A4B-8235-47FA-B8B7-E2F4359A2A55}"/>
              </a:ext>
            </a:extLst>
          </p:cNvPr>
          <p:cNvGrpSpPr/>
          <p:nvPr/>
        </p:nvGrpSpPr>
        <p:grpSpPr>
          <a:xfrm>
            <a:off x="8072795" y="8615679"/>
            <a:ext cx="1289724" cy="709690"/>
            <a:chOff x="4444610" y="8136336"/>
            <a:chExt cx="1289724" cy="709690"/>
          </a:xfrm>
        </p:grpSpPr>
        <p:sp>
          <p:nvSpPr>
            <p:cNvPr id="72" name="Abgerundetes Rechteck 88">
              <a:extLst>
                <a:ext uri="{FF2B5EF4-FFF2-40B4-BE49-F238E27FC236}">
                  <a16:creationId xmlns:a16="http://schemas.microsoft.com/office/drawing/2014/main" id="{54843F87-9798-4468-94C7-3B6E3F286A16}"/>
                </a:ext>
              </a:extLst>
            </p:cNvPr>
            <p:cNvSpPr/>
            <p:nvPr/>
          </p:nvSpPr>
          <p:spPr>
            <a:xfrm>
              <a:off x="4649325" y="813633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73" name="Abgerundetes Rechteck 89">
              <a:extLst>
                <a:ext uri="{FF2B5EF4-FFF2-40B4-BE49-F238E27FC236}">
                  <a16:creationId xmlns:a16="http://schemas.microsoft.com/office/drawing/2014/main" id="{329A4DE2-FB5C-4EE2-BB8C-978B1C72536A}"/>
                </a:ext>
              </a:extLst>
            </p:cNvPr>
            <p:cNvSpPr/>
            <p:nvPr/>
          </p:nvSpPr>
          <p:spPr>
            <a:xfrm>
              <a:off x="4551517" y="8229600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74" name="Abgerundetes Rechteck 91">
              <a:extLst>
                <a:ext uri="{FF2B5EF4-FFF2-40B4-BE49-F238E27FC236}">
                  <a16:creationId xmlns:a16="http://schemas.microsoft.com/office/drawing/2014/main" id="{1E7EC009-F28F-448B-82BF-2C8CEE3755F6}"/>
                </a:ext>
              </a:extLst>
            </p:cNvPr>
            <p:cNvSpPr/>
            <p:nvPr/>
          </p:nvSpPr>
          <p:spPr>
            <a:xfrm>
              <a:off x="4444610" y="832741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Agents</a:t>
              </a: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 </a:t>
              </a:r>
            </a:p>
          </p:txBody>
        </p:sp>
      </p:grpSp>
      <p:grpSp>
        <p:nvGrpSpPr>
          <p:cNvPr id="75" name="Gruppieren 74">
            <a:extLst>
              <a:ext uri="{FF2B5EF4-FFF2-40B4-BE49-F238E27FC236}">
                <a16:creationId xmlns:a16="http://schemas.microsoft.com/office/drawing/2014/main" id="{EAD1D7E8-6767-4553-B98D-CA4763AED733}"/>
              </a:ext>
            </a:extLst>
          </p:cNvPr>
          <p:cNvGrpSpPr/>
          <p:nvPr/>
        </p:nvGrpSpPr>
        <p:grpSpPr>
          <a:xfrm>
            <a:off x="5282610" y="8612875"/>
            <a:ext cx="1289724" cy="709690"/>
            <a:chOff x="4444610" y="8136336"/>
            <a:chExt cx="1289724" cy="709690"/>
          </a:xfrm>
        </p:grpSpPr>
        <p:sp>
          <p:nvSpPr>
            <p:cNvPr id="76" name="Abgerundetes Rechteck 93">
              <a:extLst>
                <a:ext uri="{FF2B5EF4-FFF2-40B4-BE49-F238E27FC236}">
                  <a16:creationId xmlns:a16="http://schemas.microsoft.com/office/drawing/2014/main" id="{AA1131DA-7DEF-4155-8792-B99A37EB377E}"/>
                </a:ext>
              </a:extLst>
            </p:cNvPr>
            <p:cNvSpPr/>
            <p:nvPr/>
          </p:nvSpPr>
          <p:spPr>
            <a:xfrm>
              <a:off x="4649325" y="813633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77" name="Abgerundetes Rechteck 94">
              <a:extLst>
                <a:ext uri="{FF2B5EF4-FFF2-40B4-BE49-F238E27FC236}">
                  <a16:creationId xmlns:a16="http://schemas.microsoft.com/office/drawing/2014/main" id="{C9D3BC2E-2841-463A-8336-AC19C1B7EF37}"/>
                </a:ext>
              </a:extLst>
            </p:cNvPr>
            <p:cNvSpPr/>
            <p:nvPr/>
          </p:nvSpPr>
          <p:spPr>
            <a:xfrm>
              <a:off x="4551517" y="8229600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78" name="Abgerundetes Rechteck 96">
              <a:extLst>
                <a:ext uri="{FF2B5EF4-FFF2-40B4-BE49-F238E27FC236}">
                  <a16:creationId xmlns:a16="http://schemas.microsoft.com/office/drawing/2014/main" id="{7CC1BAB0-3E1B-405C-AA6F-EC54BCDA0E33}"/>
                </a:ext>
              </a:extLst>
            </p:cNvPr>
            <p:cNvSpPr/>
            <p:nvPr/>
          </p:nvSpPr>
          <p:spPr>
            <a:xfrm>
              <a:off x="4444610" y="832741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Agents</a:t>
              </a: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 </a:t>
              </a:r>
            </a:p>
          </p:txBody>
        </p:sp>
      </p:grpSp>
      <p:cxnSp>
        <p:nvCxnSpPr>
          <p:cNvPr id="83" name="Gerade Verbindung mit Pfeil 82">
            <a:extLst>
              <a:ext uri="{FF2B5EF4-FFF2-40B4-BE49-F238E27FC236}">
                <a16:creationId xmlns:a16="http://schemas.microsoft.com/office/drawing/2014/main" id="{9E991E7A-EF8B-4B22-B8C2-B666A34336CB}"/>
              </a:ext>
            </a:extLst>
          </p:cNvPr>
          <p:cNvCxnSpPr>
            <a:cxnSpLocks/>
            <a:stCxn id="101" idx="2"/>
            <a:endCxn id="76" idx="0"/>
          </p:cNvCxnSpPr>
          <p:nvPr/>
        </p:nvCxnSpPr>
        <p:spPr>
          <a:xfrm>
            <a:off x="6029565" y="8006839"/>
            <a:ext cx="265" cy="606036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Gerade Verbindung mit Pfeil 95">
            <a:extLst>
              <a:ext uri="{FF2B5EF4-FFF2-40B4-BE49-F238E27FC236}">
                <a16:creationId xmlns:a16="http://schemas.microsoft.com/office/drawing/2014/main" id="{77B94629-5C51-443D-9E3D-B9698ABBE588}"/>
              </a:ext>
            </a:extLst>
          </p:cNvPr>
          <p:cNvCxnSpPr>
            <a:cxnSpLocks/>
            <a:stCxn id="99" idx="2"/>
            <a:endCxn id="72" idx="0"/>
          </p:cNvCxnSpPr>
          <p:nvPr/>
        </p:nvCxnSpPr>
        <p:spPr>
          <a:xfrm>
            <a:off x="8817212" y="8006839"/>
            <a:ext cx="2803" cy="608840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" name="Gerade Verbindung mit Pfeil 102">
            <a:extLst>
              <a:ext uri="{FF2B5EF4-FFF2-40B4-BE49-F238E27FC236}">
                <a16:creationId xmlns:a16="http://schemas.microsoft.com/office/drawing/2014/main" id="{C5E47C4C-8138-4E11-9647-3CFB269CB5C4}"/>
              </a:ext>
            </a:extLst>
          </p:cNvPr>
          <p:cNvCxnSpPr>
            <a:cxnSpLocks/>
            <a:stCxn id="100" idx="2"/>
            <a:endCxn id="67" idx="0"/>
          </p:cNvCxnSpPr>
          <p:nvPr/>
        </p:nvCxnSpPr>
        <p:spPr>
          <a:xfrm>
            <a:off x="11533730" y="8006839"/>
            <a:ext cx="15366" cy="606564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4" name="Zylinder 103">
            <a:extLst>
              <a:ext uri="{FF2B5EF4-FFF2-40B4-BE49-F238E27FC236}">
                <a16:creationId xmlns:a16="http://schemas.microsoft.com/office/drawing/2014/main" id="{B5541C37-2C25-483C-95EC-B52823684047}"/>
              </a:ext>
            </a:extLst>
          </p:cNvPr>
          <p:cNvSpPr/>
          <p:nvPr/>
        </p:nvSpPr>
        <p:spPr>
          <a:xfrm>
            <a:off x="13436571" y="6869361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Database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Service</a:t>
            </a:r>
          </a:p>
        </p:txBody>
      </p:sp>
      <p:sp>
        <p:nvSpPr>
          <p:cNvPr id="109" name="Ellipse 108">
            <a:extLst>
              <a:ext uri="{FF2B5EF4-FFF2-40B4-BE49-F238E27FC236}">
                <a16:creationId xmlns:a16="http://schemas.microsoft.com/office/drawing/2014/main" id="{3658CAC8-24F6-4854-BAA2-D5946682D919}"/>
              </a:ext>
            </a:extLst>
          </p:cNvPr>
          <p:cNvSpPr/>
          <p:nvPr/>
        </p:nvSpPr>
        <p:spPr>
          <a:xfrm>
            <a:off x="12827805" y="3401660"/>
            <a:ext cx="1973943" cy="91743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External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Applications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10" name="Ellipse 109">
            <a:extLst>
              <a:ext uri="{FF2B5EF4-FFF2-40B4-BE49-F238E27FC236}">
                <a16:creationId xmlns:a16="http://schemas.microsoft.com/office/drawing/2014/main" id="{080B198D-EF99-481C-966F-E7599E95F514}"/>
              </a:ext>
            </a:extLst>
          </p:cNvPr>
          <p:cNvSpPr/>
          <p:nvPr/>
        </p:nvSpPr>
        <p:spPr>
          <a:xfrm>
            <a:off x="5753703" y="3401660"/>
            <a:ext cx="1973943" cy="917439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PowerShell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CLI</a:t>
            </a:r>
          </a:p>
        </p:txBody>
      </p:sp>
      <p:sp>
        <p:nvSpPr>
          <p:cNvPr id="111" name="Textfeld 41">
            <a:extLst>
              <a:ext uri="{FF2B5EF4-FFF2-40B4-BE49-F238E27FC236}">
                <a16:creationId xmlns:a16="http://schemas.microsoft.com/office/drawing/2014/main" id="{3117191C-688E-4F75-B611-A7C2E27A2630}"/>
              </a:ext>
            </a:extLst>
          </p:cNvPr>
          <p:cNvSpPr txBox="1"/>
          <p:nvPr/>
        </p:nvSpPr>
        <p:spPr>
          <a:xfrm>
            <a:off x="8817212" y="8199105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60" name="Textfeld 41">
            <a:extLst>
              <a:ext uri="{FF2B5EF4-FFF2-40B4-BE49-F238E27FC236}">
                <a16:creationId xmlns:a16="http://schemas.microsoft.com/office/drawing/2014/main" id="{D5D23796-7D3A-4AF7-A299-F3F32B020B7C}"/>
              </a:ext>
            </a:extLst>
          </p:cNvPr>
          <p:cNvSpPr txBox="1"/>
          <p:nvPr/>
        </p:nvSpPr>
        <p:spPr>
          <a:xfrm>
            <a:off x="11533730" y="8190130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3" name="Textfeld 41">
            <a:extLst>
              <a:ext uri="{FF2B5EF4-FFF2-40B4-BE49-F238E27FC236}">
                <a16:creationId xmlns:a16="http://schemas.microsoft.com/office/drawing/2014/main" id="{80EAA8B1-2070-7E32-9A2A-0C6FF65EC621}"/>
              </a:ext>
            </a:extLst>
          </p:cNvPr>
          <p:cNvSpPr txBox="1"/>
          <p:nvPr/>
        </p:nvSpPr>
        <p:spPr>
          <a:xfrm>
            <a:off x="5630634" y="4627555"/>
            <a:ext cx="2281185" cy="523220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TLS / SSL</a:t>
            </a:r>
            <a:b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</a:b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Protocol</a:t>
            </a:r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645EE71A-AE03-6A02-6676-50B0F66353F8}"/>
              </a:ext>
            </a:extLst>
          </p:cNvPr>
          <p:cNvSpPr/>
          <p:nvPr/>
        </p:nvSpPr>
        <p:spPr>
          <a:xfrm>
            <a:off x="3791597" y="3952785"/>
            <a:ext cx="2089090" cy="91743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LDAP 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Directory Service</a:t>
            </a:r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7278BC96-CB77-553F-DDD7-3AF1278594D5}"/>
              </a:ext>
            </a:extLst>
          </p:cNvPr>
          <p:cNvSpPr/>
          <p:nvPr/>
        </p:nvSpPr>
        <p:spPr>
          <a:xfrm>
            <a:off x="3774106" y="4933884"/>
            <a:ext cx="2089090" cy="91743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OIDC 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Identity Provider</a:t>
            </a:r>
          </a:p>
        </p:txBody>
      </p:sp>
      <p:cxnSp>
        <p:nvCxnSpPr>
          <p:cNvPr id="7" name="Gewinkelte Verbindung 47">
            <a:extLst>
              <a:ext uri="{FF2B5EF4-FFF2-40B4-BE49-F238E27FC236}">
                <a16:creationId xmlns:a16="http://schemas.microsoft.com/office/drawing/2014/main" id="{20558B53-4060-422B-0409-9DAE5FB118B1}"/>
              </a:ext>
            </a:extLst>
          </p:cNvPr>
          <p:cNvCxnSpPr>
            <a:cxnSpLocks/>
            <a:endCxn id="5" idx="6"/>
          </p:cNvCxnSpPr>
          <p:nvPr/>
        </p:nvCxnSpPr>
        <p:spPr>
          <a:xfrm rot="10800000">
            <a:off x="5880688" y="4411505"/>
            <a:ext cx="3250419" cy="430228"/>
          </a:xfrm>
          <a:prstGeom prst="bentConnector3">
            <a:avLst>
              <a:gd name="adj1" fmla="val 50000"/>
            </a:avLst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Gewinkelte Verbindung 47">
            <a:extLst>
              <a:ext uri="{FF2B5EF4-FFF2-40B4-BE49-F238E27FC236}">
                <a16:creationId xmlns:a16="http://schemas.microsoft.com/office/drawing/2014/main" id="{FF3E26B3-D341-D223-E62E-FFE0FE505940}"/>
              </a:ext>
            </a:extLst>
          </p:cNvPr>
          <p:cNvCxnSpPr>
            <a:cxnSpLocks/>
            <a:endCxn id="6" idx="6"/>
          </p:cNvCxnSpPr>
          <p:nvPr/>
        </p:nvCxnSpPr>
        <p:spPr>
          <a:xfrm rot="10800000" flipV="1">
            <a:off x="5863196" y="5094142"/>
            <a:ext cx="3289342" cy="298462"/>
          </a:xfrm>
          <a:prstGeom prst="bentConnector3">
            <a:avLst>
              <a:gd name="adj1" fmla="val 50000"/>
            </a:avLst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bgerundetes Rechteck 99">
            <a:extLst>
              <a:ext uri="{FF2B5EF4-FFF2-40B4-BE49-F238E27FC236}">
                <a16:creationId xmlns:a16="http://schemas.microsoft.com/office/drawing/2014/main" id="{45B51034-F8B2-2A9A-7C3F-DBCDF872FDC7}"/>
              </a:ext>
            </a:extLst>
          </p:cNvPr>
          <p:cNvSpPr/>
          <p:nvPr/>
        </p:nvSpPr>
        <p:spPr>
          <a:xfrm>
            <a:off x="13098101" y="8429470"/>
            <a:ext cx="1950720" cy="1051560"/>
          </a:xfrm>
          <a:prstGeom prst="roundRect">
            <a:avLst/>
          </a:prstGeom>
          <a:gradFill>
            <a:gsLst>
              <a:gs pos="0">
                <a:srgbClr val="C00000">
                  <a:alpha val="0"/>
                </a:srgbClr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API Service</a:t>
            </a:r>
          </a:p>
        </p:txBody>
      </p:sp>
      <p:cxnSp>
        <p:nvCxnSpPr>
          <p:cNvPr id="23" name="Gerade Verbindung mit Pfeil 22">
            <a:extLst>
              <a:ext uri="{FF2B5EF4-FFF2-40B4-BE49-F238E27FC236}">
                <a16:creationId xmlns:a16="http://schemas.microsoft.com/office/drawing/2014/main" id="{687368FD-A2F7-A6A8-C147-D709DE8F4A73}"/>
              </a:ext>
            </a:extLst>
          </p:cNvPr>
          <p:cNvCxnSpPr>
            <a:cxnSpLocks/>
            <a:stCxn id="22" idx="0"/>
            <a:endCxn id="104" idx="3"/>
          </p:cNvCxnSpPr>
          <p:nvPr/>
        </p:nvCxnSpPr>
        <p:spPr>
          <a:xfrm flipH="1" flipV="1">
            <a:off x="14071971" y="8042961"/>
            <a:ext cx="1490" cy="386509"/>
          </a:xfrm>
          <a:prstGeom prst="straightConnector1">
            <a:avLst/>
          </a:prstGeom>
          <a:ln w="5080">
            <a:solidFill>
              <a:schemeClr val="bg1">
                <a:lumMod val="65000"/>
              </a:schemeClr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feld 41">
            <a:extLst>
              <a:ext uri="{FF2B5EF4-FFF2-40B4-BE49-F238E27FC236}">
                <a16:creationId xmlns:a16="http://schemas.microsoft.com/office/drawing/2014/main" id="{C3E93275-956B-D2B0-1A61-4CDDB70E548C}"/>
              </a:ext>
            </a:extLst>
          </p:cNvPr>
          <p:cNvSpPr txBox="1"/>
          <p:nvPr/>
        </p:nvSpPr>
        <p:spPr>
          <a:xfrm>
            <a:off x="14110037" y="8121693"/>
            <a:ext cx="1501265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JDBC Protocol</a:t>
            </a:r>
          </a:p>
        </p:txBody>
      </p:sp>
      <p:cxnSp>
        <p:nvCxnSpPr>
          <p:cNvPr id="32" name="Verbinder: gewinkelt 31">
            <a:extLst>
              <a:ext uri="{FF2B5EF4-FFF2-40B4-BE49-F238E27FC236}">
                <a16:creationId xmlns:a16="http://schemas.microsoft.com/office/drawing/2014/main" id="{6BFB81A7-CCB7-4A70-ADC1-54EFA3A55246}"/>
              </a:ext>
            </a:extLst>
          </p:cNvPr>
          <p:cNvCxnSpPr>
            <a:cxnSpLocks/>
            <a:stCxn id="78" idx="2"/>
            <a:endCxn id="22" idx="2"/>
          </p:cNvCxnSpPr>
          <p:nvPr/>
        </p:nvCxnSpPr>
        <p:spPr>
          <a:xfrm rot="16200000" flipH="1">
            <a:off x="9870056" y="5277624"/>
            <a:ext cx="158465" cy="8248346"/>
          </a:xfrm>
          <a:prstGeom prst="bentConnector3">
            <a:avLst>
              <a:gd name="adj1" fmla="val 335851"/>
            </a:avLst>
          </a:prstGeom>
          <a:ln w="5080">
            <a:solidFill>
              <a:schemeClr val="bg1">
                <a:lumMod val="65000"/>
              </a:schemeClr>
            </a:solidFill>
            <a:prstDash val="sysDot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mit Pfeil 33">
            <a:extLst>
              <a:ext uri="{FF2B5EF4-FFF2-40B4-BE49-F238E27FC236}">
                <a16:creationId xmlns:a16="http://schemas.microsoft.com/office/drawing/2014/main" id="{A5DBB7C5-3755-6106-9030-4357D4D38FCD}"/>
              </a:ext>
            </a:extLst>
          </p:cNvPr>
          <p:cNvCxnSpPr>
            <a:cxnSpLocks/>
            <a:stCxn id="74" idx="2"/>
          </p:cNvCxnSpPr>
          <p:nvPr/>
        </p:nvCxnSpPr>
        <p:spPr>
          <a:xfrm>
            <a:off x="8615300" y="9325369"/>
            <a:ext cx="0" cy="537769"/>
          </a:xfrm>
          <a:prstGeom prst="straightConnector1">
            <a:avLst/>
          </a:prstGeom>
          <a:ln w="5080">
            <a:solidFill>
              <a:schemeClr val="bg1">
                <a:lumMod val="50000"/>
              </a:schemeClr>
            </a:solidFill>
            <a:prstDash val="sysDot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Gerade Verbindung mit Pfeil 37">
            <a:extLst>
              <a:ext uri="{FF2B5EF4-FFF2-40B4-BE49-F238E27FC236}">
                <a16:creationId xmlns:a16="http://schemas.microsoft.com/office/drawing/2014/main" id="{1245E7E9-1662-A15C-1771-3D9CAC0BE0AF}"/>
              </a:ext>
            </a:extLst>
          </p:cNvPr>
          <p:cNvCxnSpPr>
            <a:cxnSpLocks/>
            <a:stCxn id="69" idx="2"/>
          </p:cNvCxnSpPr>
          <p:nvPr/>
        </p:nvCxnSpPr>
        <p:spPr>
          <a:xfrm>
            <a:off x="11344381" y="9323093"/>
            <a:ext cx="0" cy="513851"/>
          </a:xfrm>
          <a:prstGeom prst="straightConnector1">
            <a:avLst/>
          </a:prstGeom>
          <a:ln w="5080">
            <a:solidFill>
              <a:schemeClr val="bg1">
                <a:lumMod val="65000"/>
              </a:schemeClr>
            </a:solidFill>
            <a:prstDash val="sysDot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Gerade Verbindung mit Pfeil 111">
            <a:extLst>
              <a:ext uri="{FF2B5EF4-FFF2-40B4-BE49-F238E27FC236}">
                <a16:creationId xmlns:a16="http://schemas.microsoft.com/office/drawing/2014/main" id="{98C45618-D1CC-DDEB-D0D5-B702E7A0B70B}"/>
              </a:ext>
            </a:extLst>
          </p:cNvPr>
          <p:cNvCxnSpPr>
            <a:cxnSpLocks/>
            <a:endCxn id="99" idx="0"/>
          </p:cNvCxnSpPr>
          <p:nvPr/>
        </p:nvCxnSpPr>
        <p:spPr>
          <a:xfrm>
            <a:off x="8817212" y="6672764"/>
            <a:ext cx="0" cy="282515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1" name="Textfeld 41">
            <a:extLst>
              <a:ext uri="{FF2B5EF4-FFF2-40B4-BE49-F238E27FC236}">
                <a16:creationId xmlns:a16="http://schemas.microsoft.com/office/drawing/2014/main" id="{7019BDE2-1DE9-C060-9114-0214C1A6C4EE}"/>
              </a:ext>
            </a:extLst>
          </p:cNvPr>
          <p:cNvSpPr txBox="1"/>
          <p:nvPr/>
        </p:nvSpPr>
        <p:spPr>
          <a:xfrm>
            <a:off x="6112486" y="9385520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</p:spTree>
    <p:extLst>
      <p:ext uri="{BB962C8B-B14F-4D97-AF65-F5344CB8AC3E}">
        <p14:creationId xmlns:p14="http://schemas.microsoft.com/office/powerpoint/2010/main" val="9159468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Supported</a:t>
            </a:r>
            <a:r>
              <a:rPr lang="de-DE" dirty="0"/>
              <a:t> </a:t>
            </a:r>
            <a:r>
              <a:rPr lang="de-DE" dirty="0" err="1"/>
              <a:t>Platforms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/>
              <a:t>Platforms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xfrm>
            <a:off x="336627" y="2400300"/>
            <a:ext cx="2839963" cy="8001000"/>
          </a:xfrm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/>
              <a:t>JOC Cockpit / API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The JOC Cockpit and API Service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available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Container </a:t>
            </a:r>
            <a:r>
              <a:rPr lang="de-DE" dirty="0" err="1"/>
              <a:t>platforms</a:t>
            </a:r>
            <a:r>
              <a:rPr lang="de-DE" dirty="0"/>
              <a:t>, </a:t>
            </a:r>
            <a:br>
              <a:rPr lang="de-DE" dirty="0"/>
            </a:br>
            <a:r>
              <a:rPr lang="de-DE" dirty="0"/>
              <a:t>Linux and Windows</a:t>
            </a:r>
          </a:p>
          <a:p>
            <a:r>
              <a:rPr lang="de-DE" b="1" dirty="0"/>
              <a:t>Controller / Agent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The Controller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available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Container </a:t>
            </a:r>
            <a:r>
              <a:rPr lang="de-DE" dirty="0" err="1"/>
              <a:t>platforms</a:t>
            </a:r>
            <a:r>
              <a:rPr lang="de-DE" dirty="0"/>
              <a:t>, Linux and Windows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Agents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available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any</a:t>
            </a:r>
            <a:r>
              <a:rPr lang="de-DE" dirty="0"/>
              <a:t> </a:t>
            </a:r>
            <a:r>
              <a:rPr lang="de-DE" dirty="0" err="1"/>
              <a:t>platform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supports</a:t>
            </a:r>
            <a:r>
              <a:rPr lang="de-DE" dirty="0"/>
              <a:t> a Java Virtual </a:t>
            </a:r>
            <a:r>
              <a:rPr lang="de-DE" dirty="0" err="1"/>
              <a:t>Machine</a:t>
            </a:r>
            <a:r>
              <a:rPr lang="de-DE" dirty="0"/>
              <a:t> </a:t>
            </a:r>
            <a:r>
              <a:rPr lang="de-DE" dirty="0" err="1"/>
              <a:t>including</a:t>
            </a:r>
            <a:r>
              <a:rPr lang="de-DE" dirty="0"/>
              <a:t> Containers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/>
              <a:t>Database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JOC Cockpit API Service </a:t>
            </a:r>
            <a:r>
              <a:rPr lang="de-DE" dirty="0" err="1"/>
              <a:t>makes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 </a:t>
            </a:r>
            <a:r>
              <a:rPr lang="de-DE" dirty="0" err="1"/>
              <a:t>database</a:t>
            </a:r>
            <a:r>
              <a:rPr lang="de-DE" dirty="0"/>
              <a:t> </a:t>
            </a:r>
            <a:r>
              <a:rPr lang="de-DE" dirty="0" err="1"/>
              <a:t>service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any</a:t>
            </a:r>
            <a:r>
              <a:rPr lang="de-DE" dirty="0"/>
              <a:t> </a:t>
            </a:r>
            <a:r>
              <a:rPr lang="de-DE" dirty="0" err="1"/>
              <a:t>platform</a:t>
            </a: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b="1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/>
              <a:t>Workflows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Execution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Agents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any</a:t>
            </a:r>
            <a:r>
              <a:rPr lang="de-DE" dirty="0"/>
              <a:t> </a:t>
            </a:r>
            <a:r>
              <a:rPr lang="de-DE" dirty="0" err="1"/>
              <a:t>supported</a:t>
            </a:r>
            <a:r>
              <a:rPr lang="de-DE" dirty="0"/>
              <a:t> </a:t>
            </a:r>
            <a:r>
              <a:rPr lang="de-DE" dirty="0" err="1"/>
              <a:t>platform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This </a:t>
            </a:r>
            <a:r>
              <a:rPr lang="de-DE" dirty="0" err="1"/>
              <a:t>includes</a:t>
            </a:r>
            <a:r>
              <a:rPr lang="de-DE" dirty="0"/>
              <a:t> </a:t>
            </a:r>
            <a:r>
              <a:rPr lang="de-DE" dirty="0" err="1"/>
              <a:t>mixed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Agent </a:t>
            </a:r>
            <a:r>
              <a:rPr lang="de-DE" dirty="0" err="1"/>
              <a:t>platforms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parallel / </a:t>
            </a:r>
            <a:r>
              <a:rPr lang="de-DE" dirty="0" err="1"/>
              <a:t>sequental</a:t>
            </a:r>
            <a:r>
              <a:rPr lang="de-DE" dirty="0"/>
              <a:t> </a:t>
            </a:r>
            <a:r>
              <a:rPr lang="de-DE" dirty="0" err="1"/>
              <a:t>job</a:t>
            </a:r>
            <a:r>
              <a:rPr lang="de-DE" dirty="0"/>
              <a:t> </a:t>
            </a:r>
            <a:r>
              <a:rPr lang="de-DE" dirty="0" err="1"/>
              <a:t>execution</a:t>
            </a:r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4437500" y="7855724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Windows</a:t>
            </a:r>
          </a:p>
        </p:txBody>
      </p:sp>
      <p:sp>
        <p:nvSpPr>
          <p:cNvPr id="56" name="Abgerundetes Rechteck 55"/>
          <p:cNvSpPr/>
          <p:nvPr/>
        </p:nvSpPr>
        <p:spPr>
          <a:xfrm>
            <a:off x="6677780" y="7855724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Linux</a:t>
            </a:r>
          </a:p>
        </p:txBody>
      </p:sp>
      <p:sp>
        <p:nvSpPr>
          <p:cNvPr id="57" name="Abgerundetes Rechteck 56"/>
          <p:cNvSpPr/>
          <p:nvPr/>
        </p:nvSpPr>
        <p:spPr>
          <a:xfrm>
            <a:off x="8918060" y="7855724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Solaris</a:t>
            </a:r>
          </a:p>
        </p:txBody>
      </p:sp>
      <p:sp>
        <p:nvSpPr>
          <p:cNvPr id="58" name="Abgerundetes Rechteck 57"/>
          <p:cNvSpPr/>
          <p:nvPr/>
        </p:nvSpPr>
        <p:spPr>
          <a:xfrm>
            <a:off x="5561651" y="509728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Container</a:t>
            </a:r>
          </a:p>
        </p:txBody>
      </p:sp>
      <p:cxnSp>
        <p:nvCxnSpPr>
          <p:cNvPr id="77" name="Gerade Verbindung mit Pfeil 76"/>
          <p:cNvCxnSpPr>
            <a:stCxn id="58" idx="2"/>
          </p:cNvCxnSpPr>
          <p:nvPr/>
        </p:nvCxnSpPr>
        <p:spPr>
          <a:xfrm>
            <a:off x="6537011" y="6148844"/>
            <a:ext cx="3609" cy="858530"/>
          </a:xfrm>
          <a:prstGeom prst="straightConnector1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Abgerundetes Rechteck 24"/>
          <p:cNvSpPr/>
          <p:nvPr/>
        </p:nvSpPr>
        <p:spPr>
          <a:xfrm>
            <a:off x="10074596" y="5097285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Windows</a:t>
            </a:r>
          </a:p>
        </p:txBody>
      </p:sp>
      <p:cxnSp>
        <p:nvCxnSpPr>
          <p:cNvPr id="34" name="Gerade Verbindung mit Pfeil 33"/>
          <p:cNvCxnSpPr>
            <a:stCxn id="25" idx="2"/>
          </p:cNvCxnSpPr>
          <p:nvPr/>
        </p:nvCxnSpPr>
        <p:spPr>
          <a:xfrm>
            <a:off x="11049956" y="6148845"/>
            <a:ext cx="7419" cy="853438"/>
          </a:xfrm>
          <a:prstGeom prst="straightConnector1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Zylinder 13"/>
          <p:cNvSpPr/>
          <p:nvPr/>
        </p:nvSpPr>
        <p:spPr>
          <a:xfrm>
            <a:off x="13751116" y="3603763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Database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400" b="1" dirty="0">
                <a:solidFill>
                  <a:prstClr val="white"/>
                </a:solidFill>
                <a:latin typeface="Arial"/>
              </a:rPr>
              <a:t>Service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42" name="Textfeld 41"/>
          <p:cNvSpPr txBox="1"/>
          <p:nvPr/>
        </p:nvSpPr>
        <p:spPr>
          <a:xfrm>
            <a:off x="6092413" y="3888961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ct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access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Controller</a:t>
            </a:r>
          </a:p>
        </p:txBody>
      </p:sp>
      <p:cxnSp>
        <p:nvCxnSpPr>
          <p:cNvPr id="32" name="Gerade Verbindung 31"/>
          <p:cNvCxnSpPr/>
          <p:nvPr/>
        </p:nvCxnSpPr>
        <p:spPr>
          <a:xfrm>
            <a:off x="4283195" y="7002283"/>
            <a:ext cx="3377565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32"/>
          <p:cNvCxnSpPr/>
          <p:nvPr/>
        </p:nvCxnSpPr>
        <p:spPr>
          <a:xfrm>
            <a:off x="7660760" y="7002283"/>
            <a:ext cx="5690235" cy="5091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 Box 85"/>
          <p:cNvSpPr txBox="1">
            <a:spLocks noChangeArrowheads="1"/>
          </p:cNvSpPr>
          <p:nvPr/>
        </p:nvSpPr>
        <p:spPr bwMode="auto">
          <a:xfrm>
            <a:off x="13751119" y="5221940"/>
            <a:ext cx="1922469" cy="1792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696969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Works </a:t>
            </a:r>
            <a:r>
              <a:rPr kumimoji="0" lang="de-DE" alt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with</a:t>
            </a: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 </a:t>
            </a:r>
            <a:r>
              <a:rPr kumimoji="0" lang="de-DE" alt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supported</a:t>
            </a: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 DBMS </a:t>
            </a:r>
            <a:r>
              <a:rPr kumimoji="0" lang="de-DE" alt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products</a:t>
            </a: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:</a:t>
            </a: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696969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Oracle</a:t>
            </a: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696969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SQL Server</a:t>
            </a: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696969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alt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MariaDB</a:t>
            </a: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/MySQL</a:t>
            </a: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696969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PostgreSQL</a:t>
            </a: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696969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e-DE" altLang="de-DE" sz="1400" dirty="0">
                <a:solidFill>
                  <a:srgbClr val="696969"/>
                </a:solidFill>
              </a:rPr>
              <a:t>H2 (</a:t>
            </a:r>
            <a:r>
              <a:rPr lang="de-DE" altLang="de-DE" sz="1400" dirty="0" err="1">
                <a:solidFill>
                  <a:srgbClr val="696969"/>
                </a:solidFill>
              </a:rPr>
              <a:t>embedded</a:t>
            </a:r>
            <a:r>
              <a:rPr lang="de-DE" altLang="de-DE" sz="1400" dirty="0">
                <a:solidFill>
                  <a:srgbClr val="696969"/>
                </a:solidFill>
              </a:rPr>
              <a:t>)</a:t>
            </a:r>
            <a:endParaRPr kumimoji="0" lang="de-DE" altLang="de-DE" sz="1400" b="0" i="0" u="none" strike="noStrike" kern="1200" cap="none" spc="0" normalizeH="0" baseline="0" noProof="0" dirty="0">
              <a:ln>
                <a:noFill/>
              </a:ln>
              <a:solidFill>
                <a:srgbClr val="696969"/>
              </a:solidFill>
              <a:effectLst/>
              <a:uLnTx/>
              <a:uFillTx/>
              <a:latin typeface="Arial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sp>
        <p:nvSpPr>
          <p:cNvPr id="43" name="Abgerundetes Rechteck 42"/>
          <p:cNvSpPr/>
          <p:nvPr/>
        </p:nvSpPr>
        <p:spPr>
          <a:xfrm>
            <a:off x="11223110" y="7855724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AIX</a:t>
            </a:r>
          </a:p>
        </p:txBody>
      </p:sp>
      <p:sp>
        <p:nvSpPr>
          <p:cNvPr id="44" name="Abgerundetes Rechteck 43"/>
          <p:cNvSpPr/>
          <p:nvPr/>
        </p:nvSpPr>
        <p:spPr>
          <a:xfrm>
            <a:off x="5565260" y="9293999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Mac OS</a:t>
            </a:r>
          </a:p>
        </p:txBody>
      </p:sp>
      <p:sp>
        <p:nvSpPr>
          <p:cNvPr id="45" name="Abgerundetes Rechteck 44"/>
          <p:cNvSpPr/>
          <p:nvPr/>
        </p:nvSpPr>
        <p:spPr>
          <a:xfrm>
            <a:off x="10072490" y="9293999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Raspberry Pi</a:t>
            </a:r>
          </a:p>
        </p:txBody>
      </p:sp>
      <p:sp>
        <p:nvSpPr>
          <p:cNvPr id="46" name="Abgerundetes Rechteck 45"/>
          <p:cNvSpPr/>
          <p:nvPr/>
        </p:nvSpPr>
        <p:spPr>
          <a:xfrm>
            <a:off x="7805540" y="9293999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Container</a:t>
            </a:r>
          </a:p>
        </p:txBody>
      </p:sp>
      <p:cxnSp>
        <p:nvCxnSpPr>
          <p:cNvPr id="5" name="Gerade Verbindung mit Pfeil 4"/>
          <p:cNvCxnSpPr>
            <a:endCxn id="44" idx="0"/>
          </p:cNvCxnSpPr>
          <p:nvPr/>
        </p:nvCxnSpPr>
        <p:spPr>
          <a:xfrm>
            <a:off x="6540620" y="7002284"/>
            <a:ext cx="0" cy="2291715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Gerade Verbindung mit Pfeil 47"/>
          <p:cNvCxnSpPr/>
          <p:nvPr/>
        </p:nvCxnSpPr>
        <p:spPr>
          <a:xfrm>
            <a:off x="8763755" y="7002284"/>
            <a:ext cx="0" cy="2291715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Gerade Verbindung mit Pfeil 48"/>
          <p:cNvCxnSpPr/>
          <p:nvPr/>
        </p:nvCxnSpPr>
        <p:spPr>
          <a:xfrm>
            <a:off x="11057375" y="7002283"/>
            <a:ext cx="0" cy="2291715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Gerade Verbindung mit Pfeil 49"/>
          <p:cNvCxnSpPr>
            <a:endCxn id="43" idx="0"/>
          </p:cNvCxnSpPr>
          <p:nvPr/>
        </p:nvCxnSpPr>
        <p:spPr>
          <a:xfrm>
            <a:off x="12198470" y="7002283"/>
            <a:ext cx="0" cy="853441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 Box 85"/>
          <p:cNvSpPr txBox="1">
            <a:spLocks noChangeArrowheads="1"/>
          </p:cNvSpPr>
          <p:nvPr/>
        </p:nvSpPr>
        <p:spPr bwMode="auto">
          <a:xfrm>
            <a:off x="13521591" y="7905490"/>
            <a:ext cx="1608041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696969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Works </a:t>
            </a:r>
            <a:r>
              <a:rPr kumimoji="0" lang="de-DE" alt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with</a:t>
            </a: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 </a:t>
            </a:r>
            <a:r>
              <a:rPr kumimoji="0" lang="de-DE" alt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any</a:t>
            </a: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 </a:t>
            </a:r>
            <a:r>
              <a:rPr kumimoji="0" lang="de-DE" alt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platform</a:t>
            </a: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 </a:t>
            </a:r>
            <a:r>
              <a:rPr kumimoji="0" lang="de-DE" alt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that</a:t>
            </a: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 </a:t>
            </a:r>
            <a:r>
              <a:rPr kumimoji="0" lang="de-DE" alt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supports</a:t>
            </a: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 a Java Virtual </a:t>
            </a:r>
            <a:r>
              <a:rPr kumimoji="0" lang="de-DE" alt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Machine</a:t>
            </a:r>
            <a:endParaRPr kumimoji="0" lang="de-DE" altLang="de-DE" sz="1400" b="0" i="0" u="none" strike="noStrike" kern="1200" cap="none" spc="0" normalizeH="0" baseline="0" noProof="0" dirty="0">
              <a:ln>
                <a:noFill/>
              </a:ln>
              <a:solidFill>
                <a:srgbClr val="696969"/>
              </a:solidFill>
              <a:effectLst/>
              <a:uLnTx/>
              <a:uFillTx/>
              <a:latin typeface="Arial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cxnSp>
        <p:nvCxnSpPr>
          <p:cNvPr id="59" name="Gerade Verbindung mit Pfeil 58"/>
          <p:cNvCxnSpPr/>
          <p:nvPr/>
        </p:nvCxnSpPr>
        <p:spPr>
          <a:xfrm>
            <a:off x="7660760" y="7002284"/>
            <a:ext cx="0" cy="853441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Abgerundetes Rechteck 34"/>
          <p:cNvSpPr/>
          <p:nvPr/>
        </p:nvSpPr>
        <p:spPr>
          <a:xfrm>
            <a:off x="3307835" y="9303524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HP-UX</a:t>
            </a:r>
          </a:p>
        </p:txBody>
      </p:sp>
      <p:cxnSp>
        <p:nvCxnSpPr>
          <p:cNvPr id="36" name="Gerade Verbindung mit Pfeil 35"/>
          <p:cNvCxnSpPr/>
          <p:nvPr/>
        </p:nvCxnSpPr>
        <p:spPr>
          <a:xfrm>
            <a:off x="4273670" y="7011809"/>
            <a:ext cx="0" cy="2291715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Abgerundetes Rechteck 36"/>
          <p:cNvSpPr/>
          <p:nvPr/>
        </p:nvSpPr>
        <p:spPr>
          <a:xfrm>
            <a:off x="12377540" y="9303524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... </a:t>
            </a: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any</a:t>
            </a: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platform</a:t>
            </a:r>
            <a:endParaRPr kumimoji="0" lang="de-DE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cxnSp>
        <p:nvCxnSpPr>
          <p:cNvPr id="38" name="Gerade Verbindung mit Pfeil 37"/>
          <p:cNvCxnSpPr/>
          <p:nvPr/>
        </p:nvCxnSpPr>
        <p:spPr>
          <a:xfrm>
            <a:off x="13350995" y="7030858"/>
            <a:ext cx="0" cy="2263140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Gewinkelte Verbindung 54"/>
          <p:cNvCxnSpPr>
            <a:stCxn id="62" idx="2"/>
          </p:cNvCxnSpPr>
          <p:nvPr/>
        </p:nvCxnSpPr>
        <p:spPr>
          <a:xfrm rot="16200000" flipH="1">
            <a:off x="10412106" y="847222"/>
            <a:ext cx="580046" cy="6097978"/>
          </a:xfrm>
          <a:prstGeom prst="bentConnector2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Abgerundetes Rechteck 61"/>
          <p:cNvSpPr/>
          <p:nvPr/>
        </p:nvSpPr>
        <p:spPr>
          <a:xfrm>
            <a:off x="6677780" y="2554628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Container</a:t>
            </a:r>
          </a:p>
        </p:txBody>
      </p:sp>
      <p:sp>
        <p:nvSpPr>
          <p:cNvPr id="63" name="Abgerundetes Rechteck 62"/>
          <p:cNvSpPr/>
          <p:nvPr/>
        </p:nvSpPr>
        <p:spPr>
          <a:xfrm>
            <a:off x="11223110" y="2554628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Windows</a:t>
            </a:r>
          </a:p>
        </p:txBody>
      </p:sp>
      <p:cxnSp>
        <p:nvCxnSpPr>
          <p:cNvPr id="64" name="Gerade Verbindung mit Pfeil 63"/>
          <p:cNvCxnSpPr/>
          <p:nvPr/>
        </p:nvCxnSpPr>
        <p:spPr>
          <a:xfrm>
            <a:off x="5395665" y="7030858"/>
            <a:ext cx="0" cy="853441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Gerade Verbindung mit Pfeil 64"/>
          <p:cNvCxnSpPr/>
          <p:nvPr/>
        </p:nvCxnSpPr>
        <p:spPr>
          <a:xfrm>
            <a:off x="9893420" y="7030857"/>
            <a:ext cx="0" cy="853441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Verbinder: gewinkelt 7">
            <a:extLst>
              <a:ext uri="{FF2B5EF4-FFF2-40B4-BE49-F238E27FC236}">
                <a16:creationId xmlns:a16="http://schemas.microsoft.com/office/drawing/2014/main" id="{90D3984B-816C-42F6-B96D-A0DF932EDDFF}"/>
              </a:ext>
            </a:extLst>
          </p:cNvPr>
          <p:cNvCxnSpPr>
            <a:cxnSpLocks/>
          </p:cNvCxnSpPr>
          <p:nvPr/>
        </p:nvCxnSpPr>
        <p:spPr>
          <a:xfrm rot="5400000">
            <a:off x="6349528" y="3781767"/>
            <a:ext cx="1491096" cy="1116129"/>
          </a:xfrm>
          <a:prstGeom prst="bentConnector3">
            <a:avLst>
              <a:gd name="adj1" fmla="val 39779"/>
            </a:avLst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Gerader Verbinder 11">
            <a:extLst>
              <a:ext uri="{FF2B5EF4-FFF2-40B4-BE49-F238E27FC236}">
                <a16:creationId xmlns:a16="http://schemas.microsoft.com/office/drawing/2014/main" id="{E6C7726B-EC83-498D-8975-D90638430C3C}"/>
              </a:ext>
            </a:extLst>
          </p:cNvPr>
          <p:cNvCxnSpPr>
            <a:stCxn id="63" idx="2"/>
          </p:cNvCxnSpPr>
          <p:nvPr/>
        </p:nvCxnSpPr>
        <p:spPr>
          <a:xfrm>
            <a:off x="12198470" y="3606188"/>
            <a:ext cx="0" cy="580046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mit Pfeil 14">
            <a:extLst>
              <a:ext uri="{FF2B5EF4-FFF2-40B4-BE49-F238E27FC236}">
                <a16:creationId xmlns:a16="http://schemas.microsoft.com/office/drawing/2014/main" id="{88785DF6-C84E-42F7-81B5-853E76C705E6}"/>
              </a:ext>
            </a:extLst>
          </p:cNvPr>
          <p:cNvCxnSpPr>
            <a:endCxn id="25" idx="0"/>
          </p:cNvCxnSpPr>
          <p:nvPr/>
        </p:nvCxnSpPr>
        <p:spPr>
          <a:xfrm flipH="1">
            <a:off x="11049956" y="4186234"/>
            <a:ext cx="7419" cy="911051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Textfeld 59">
            <a:extLst>
              <a:ext uri="{FF2B5EF4-FFF2-40B4-BE49-F238E27FC236}">
                <a16:creationId xmlns:a16="http://schemas.microsoft.com/office/drawing/2014/main" id="{16266A07-3D91-4E66-B4C0-F74B50C8B5FE}"/>
              </a:ext>
            </a:extLst>
          </p:cNvPr>
          <p:cNvSpPr txBox="1"/>
          <p:nvPr/>
        </p:nvSpPr>
        <p:spPr>
          <a:xfrm>
            <a:off x="12161357" y="3856001"/>
            <a:ext cx="160804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ct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access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Database</a:t>
            </a:r>
          </a:p>
        </p:txBody>
      </p:sp>
      <p:sp>
        <p:nvSpPr>
          <p:cNvPr id="2" name="Abgerundetes Rechteck 61">
            <a:extLst>
              <a:ext uri="{FF2B5EF4-FFF2-40B4-BE49-F238E27FC236}">
                <a16:creationId xmlns:a16="http://schemas.microsoft.com/office/drawing/2014/main" id="{2AB8F53F-6A69-E02A-6250-2D26ED74A809}"/>
              </a:ext>
            </a:extLst>
          </p:cNvPr>
          <p:cNvSpPr/>
          <p:nvPr/>
        </p:nvSpPr>
        <p:spPr>
          <a:xfrm>
            <a:off x="8955656" y="2531143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Linux</a:t>
            </a:r>
          </a:p>
        </p:txBody>
      </p:sp>
      <p:sp>
        <p:nvSpPr>
          <p:cNvPr id="10" name="Abgerundetes Rechteck 57">
            <a:extLst>
              <a:ext uri="{FF2B5EF4-FFF2-40B4-BE49-F238E27FC236}">
                <a16:creationId xmlns:a16="http://schemas.microsoft.com/office/drawing/2014/main" id="{9D9066B8-3C36-7605-841A-32E2B2FC335B}"/>
              </a:ext>
            </a:extLst>
          </p:cNvPr>
          <p:cNvSpPr/>
          <p:nvPr/>
        </p:nvSpPr>
        <p:spPr>
          <a:xfrm>
            <a:off x="7792462" y="507142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Linux</a:t>
            </a:r>
          </a:p>
        </p:txBody>
      </p:sp>
      <p:cxnSp>
        <p:nvCxnSpPr>
          <p:cNvPr id="11" name="Gerade Verbindung mit Pfeil 10">
            <a:extLst>
              <a:ext uri="{FF2B5EF4-FFF2-40B4-BE49-F238E27FC236}">
                <a16:creationId xmlns:a16="http://schemas.microsoft.com/office/drawing/2014/main" id="{BB2FC05F-3C9C-D86A-7D2E-53CDCBA84E0E}"/>
              </a:ext>
            </a:extLst>
          </p:cNvPr>
          <p:cNvCxnSpPr>
            <a:cxnSpLocks/>
            <a:endCxn id="10" idx="0"/>
          </p:cNvCxnSpPr>
          <p:nvPr/>
        </p:nvCxnSpPr>
        <p:spPr>
          <a:xfrm>
            <a:off x="8767822" y="4186234"/>
            <a:ext cx="0" cy="885186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>
            <a:extLst>
              <a:ext uri="{FF2B5EF4-FFF2-40B4-BE49-F238E27FC236}">
                <a16:creationId xmlns:a16="http://schemas.microsoft.com/office/drawing/2014/main" id="{04C85E7C-203B-91C8-25D8-83D1D4C60D68}"/>
              </a:ext>
            </a:extLst>
          </p:cNvPr>
          <p:cNvCxnSpPr>
            <a:cxnSpLocks/>
            <a:stCxn id="10" idx="2"/>
          </p:cNvCxnSpPr>
          <p:nvPr/>
        </p:nvCxnSpPr>
        <p:spPr>
          <a:xfrm flipH="1">
            <a:off x="8763755" y="6122980"/>
            <a:ext cx="4067" cy="879303"/>
          </a:xfrm>
          <a:prstGeom prst="straightConnector1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mit Pfeil 27">
            <a:extLst>
              <a:ext uri="{FF2B5EF4-FFF2-40B4-BE49-F238E27FC236}">
                <a16:creationId xmlns:a16="http://schemas.microsoft.com/office/drawing/2014/main" id="{915724D0-AA1A-19D5-510E-D679135757E3}"/>
              </a:ext>
            </a:extLst>
          </p:cNvPr>
          <p:cNvCxnSpPr>
            <a:cxnSpLocks/>
            <a:stCxn id="2" idx="2"/>
          </p:cNvCxnSpPr>
          <p:nvPr/>
        </p:nvCxnSpPr>
        <p:spPr>
          <a:xfrm>
            <a:off x="9931016" y="3582703"/>
            <a:ext cx="0" cy="614035"/>
          </a:xfrm>
          <a:prstGeom prst="straightConnector1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Foliennummernplatzhalter 5">
            <a:extLst>
              <a:ext uri="{FF2B5EF4-FFF2-40B4-BE49-F238E27FC236}">
                <a16:creationId xmlns:a16="http://schemas.microsoft.com/office/drawing/2014/main" id="{A6752017-D131-6B26-F66D-A936CC1563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sp>
        <p:nvSpPr>
          <p:cNvPr id="6" name="Text Box 85">
            <a:extLst>
              <a:ext uri="{FF2B5EF4-FFF2-40B4-BE49-F238E27FC236}">
                <a16:creationId xmlns:a16="http://schemas.microsoft.com/office/drawing/2014/main" id="{FAEFB0BB-00E9-B593-1E1B-4CCDADF8A0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263177" y="2560212"/>
            <a:ext cx="2447279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696969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Works on </a:t>
            </a:r>
            <a:r>
              <a:rPr kumimoji="0" lang="en-US" altLang="de-DE" sz="1400" b="0" i="0" u="none" strike="noStrike" kern="1200" cap="none" spc="0" normalizeH="0" baseline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premises</a:t>
            </a:r>
            <a:br>
              <a:rPr lang="de-DE" altLang="de-DE" sz="1400" dirty="0">
                <a:solidFill>
                  <a:srgbClr val="696969"/>
                </a:solidFill>
              </a:rPr>
            </a:br>
            <a:r>
              <a:rPr kumimoji="0" lang="de-DE" alt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for</a:t>
            </a: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 Linux, Windows; </a:t>
            </a:r>
            <a:b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</a:b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Azure, AWS EC2</a:t>
            </a:r>
          </a:p>
        </p:txBody>
      </p:sp>
      <p:sp>
        <p:nvSpPr>
          <p:cNvPr id="13" name="Text Box 85">
            <a:extLst>
              <a:ext uri="{FF2B5EF4-FFF2-40B4-BE49-F238E27FC236}">
                <a16:creationId xmlns:a16="http://schemas.microsoft.com/office/drawing/2014/main" id="{B9F9B189-A2C9-64D5-B025-BF5F396FE7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32532" y="2630987"/>
            <a:ext cx="2059088" cy="106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spcBef>
                <a:spcPct val="50000"/>
              </a:spcBef>
              <a:buClr>
                <a:srgbClr val="696969"/>
              </a:buClr>
              <a:defRPr/>
            </a:pP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Works </a:t>
            </a:r>
            <a:r>
              <a:rPr kumimoji="0" lang="de-DE" alt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with</a:t>
            </a: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 </a:t>
            </a:r>
            <a:r>
              <a:rPr kumimoji="0" lang="de-DE" alt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container</a:t>
            </a: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 </a:t>
            </a:r>
            <a:r>
              <a:rPr kumimoji="0" lang="de-DE" alt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platforms</a:t>
            </a: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 such </a:t>
            </a:r>
            <a:r>
              <a:rPr kumimoji="0" lang="de-DE" alt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as</a:t>
            </a: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 Kubernetes, </a:t>
            </a:r>
            <a:r>
              <a:rPr kumimoji="0" lang="de-DE" alt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OpenShift</a:t>
            </a: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696969"/>
              </a:buClr>
              <a:buSzTx/>
              <a:buFont typeface="Wingdings" pitchFamily="2" charset="2"/>
              <a:buNone/>
              <a:tabLst/>
              <a:defRPr/>
            </a:pPr>
            <a:endParaRPr kumimoji="0" lang="de-DE" altLang="de-DE" sz="1400" b="0" i="0" u="none" strike="noStrike" kern="1200" cap="none" spc="0" normalizeH="0" baseline="0" noProof="0" dirty="0">
              <a:ln>
                <a:noFill/>
              </a:ln>
              <a:solidFill>
                <a:srgbClr val="696969"/>
              </a:solidFill>
              <a:effectLst/>
              <a:uLnTx/>
              <a:uFillTx/>
              <a:latin typeface="Arial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274752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Inhaltsplatzhalter 27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de-CH" dirty="0"/>
              <a:t>System Architecture</a:t>
            </a:r>
          </a:p>
          <a:p>
            <a:pPr lvl="1"/>
            <a:r>
              <a:rPr lang="de-CH" sz="1800" dirty="0"/>
              <a:t>System Architecture</a:t>
            </a:r>
          </a:p>
          <a:p>
            <a:pPr lvl="1"/>
            <a:r>
              <a:rPr lang="de-CH" sz="1800" dirty="0" err="1"/>
              <a:t>Product</a:t>
            </a:r>
            <a:r>
              <a:rPr lang="de-CH" sz="1800" dirty="0"/>
              <a:t> Architecture</a:t>
            </a:r>
          </a:p>
          <a:p>
            <a:pPr lvl="1"/>
            <a:r>
              <a:rPr lang="de-CH" sz="1800" dirty="0"/>
              <a:t>Secure Network Connections</a:t>
            </a:r>
          </a:p>
          <a:p>
            <a:pPr lvl="1"/>
            <a:r>
              <a:rPr lang="de-CH" sz="1800" dirty="0" err="1"/>
              <a:t>Supported</a:t>
            </a:r>
            <a:r>
              <a:rPr lang="de-CH" sz="1800" dirty="0"/>
              <a:t> </a:t>
            </a:r>
            <a:r>
              <a:rPr lang="de-CH" sz="1800" dirty="0" err="1"/>
              <a:t>Platforms</a:t>
            </a:r>
            <a:endParaRPr lang="de-CH" sz="1800" dirty="0"/>
          </a:p>
          <a:p>
            <a:pPr marL="279354" lvl="1" indent="0">
              <a:buNone/>
            </a:pPr>
            <a:endParaRPr lang="de-CH" sz="1800" dirty="0"/>
          </a:p>
          <a:p>
            <a:r>
              <a:rPr lang="de-CH" u="sng" dirty="0"/>
              <a:t>Cloud Setup</a:t>
            </a:r>
          </a:p>
          <a:p>
            <a:pPr lvl="1"/>
            <a:r>
              <a:rPr lang="de-DE" sz="1800" dirty="0"/>
              <a:t>Controller and JOC Cockpit High </a:t>
            </a:r>
            <a:r>
              <a:rPr lang="de-DE" sz="1800" dirty="0" err="1"/>
              <a:t>Availability</a:t>
            </a:r>
            <a:endParaRPr lang="de-DE" sz="1800" dirty="0"/>
          </a:p>
          <a:p>
            <a:pPr lvl="1"/>
            <a:r>
              <a:rPr lang="de-DE" sz="1800" dirty="0"/>
              <a:t>Agent High </a:t>
            </a:r>
            <a:r>
              <a:rPr lang="de-DE" sz="1800" dirty="0" err="1"/>
              <a:t>Availability</a:t>
            </a:r>
            <a:endParaRPr lang="de-DE" sz="1800" dirty="0"/>
          </a:p>
          <a:p>
            <a:pPr lvl="1"/>
            <a:r>
              <a:rPr lang="de-DE" sz="1800" dirty="0"/>
              <a:t>Hybrid Use </a:t>
            </a:r>
            <a:r>
              <a:rPr lang="de-DE" sz="1800" dirty="0" err="1"/>
              <a:t>of</a:t>
            </a:r>
            <a:r>
              <a:rPr lang="de-DE" sz="1800" dirty="0"/>
              <a:t> </a:t>
            </a:r>
            <a:r>
              <a:rPr lang="de-DE" sz="1800" dirty="0" err="1"/>
              <a:t>Agents</a:t>
            </a:r>
            <a:endParaRPr lang="de-DE" sz="1800" dirty="0"/>
          </a:p>
          <a:p>
            <a:pPr lvl="1"/>
            <a:endParaRPr lang="de-CH" sz="1800" dirty="0"/>
          </a:p>
          <a:p>
            <a:r>
              <a:rPr lang="de-CH" dirty="0"/>
              <a:t>On </a:t>
            </a:r>
            <a:r>
              <a:rPr lang="de-CH" dirty="0" err="1"/>
              <a:t>Premises</a:t>
            </a:r>
            <a:r>
              <a:rPr lang="de-CH" dirty="0"/>
              <a:t> Setup</a:t>
            </a:r>
          </a:p>
          <a:p>
            <a:pPr lvl="1"/>
            <a:r>
              <a:rPr lang="de-CH" sz="1800" dirty="0" err="1"/>
              <a:t>Standalone</a:t>
            </a:r>
            <a:r>
              <a:rPr lang="de-CH" sz="1800" dirty="0"/>
              <a:t> Server</a:t>
            </a:r>
          </a:p>
          <a:p>
            <a:pPr lvl="1"/>
            <a:r>
              <a:rPr lang="de-DE" sz="1800" dirty="0"/>
              <a:t>Controller High </a:t>
            </a:r>
            <a:r>
              <a:rPr lang="de-DE" sz="1800" dirty="0" err="1"/>
              <a:t>Availability</a:t>
            </a:r>
            <a:endParaRPr lang="de-DE" sz="1800" dirty="0"/>
          </a:p>
          <a:p>
            <a:pPr lvl="1"/>
            <a:r>
              <a:rPr lang="de-DE" sz="1800" dirty="0"/>
              <a:t>Controller and JOC Cockpit High </a:t>
            </a:r>
            <a:r>
              <a:rPr lang="de-DE" sz="1800" dirty="0" err="1"/>
              <a:t>Availability</a:t>
            </a:r>
            <a:endParaRPr lang="de-DE" sz="1800" dirty="0"/>
          </a:p>
          <a:p>
            <a:pPr lvl="1"/>
            <a:r>
              <a:rPr lang="de-DE" sz="1800" dirty="0"/>
              <a:t>Multi-Client </a:t>
            </a:r>
            <a:r>
              <a:rPr lang="de-DE" sz="1800" dirty="0" err="1"/>
              <a:t>Capability</a:t>
            </a:r>
            <a:endParaRPr lang="de-DE" sz="1800" dirty="0"/>
          </a:p>
          <a:p>
            <a:pPr lvl="1"/>
            <a:r>
              <a:rPr lang="de-DE" sz="1800" dirty="0"/>
              <a:t>Agent High </a:t>
            </a:r>
            <a:r>
              <a:rPr lang="de-DE" sz="1800" dirty="0" err="1"/>
              <a:t>Availability</a:t>
            </a:r>
            <a:endParaRPr lang="de-DE" sz="1800" dirty="0"/>
          </a:p>
          <a:p>
            <a:pPr lvl="1"/>
            <a:endParaRPr lang="de-DE" sz="600" dirty="0"/>
          </a:p>
          <a:p>
            <a:pPr marL="279354" lvl="1" indent="0">
              <a:buNone/>
            </a:pPr>
            <a:endParaRPr lang="de-CH" sz="1800" dirty="0"/>
          </a:p>
          <a:p>
            <a:endParaRPr lang="de-DE" sz="600" dirty="0"/>
          </a:p>
          <a:p>
            <a:pPr lvl="1"/>
            <a:endParaRPr lang="de-DE" sz="6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JS7 JobScheduler</a:t>
            </a:r>
          </a:p>
        </p:txBody>
      </p:sp>
      <p:sp>
        <p:nvSpPr>
          <p:cNvPr id="30" name="Inhaltsplatzhalter 29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1" name="Inhaltsplatzhalter 30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>
                <a:solidFill>
                  <a:prstClr val="white"/>
                </a:solidFill>
              </a:rPr>
              <a:pPr algn="l"/>
              <a:t>7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7807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93753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JOC Cockpit / API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JOC Cockpit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User Interface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workflow</a:t>
            </a:r>
            <a:r>
              <a:rPr lang="de-DE" sz="1700" dirty="0"/>
              <a:t> </a:t>
            </a:r>
            <a:r>
              <a:rPr lang="de-DE" sz="1700" dirty="0" err="1"/>
              <a:t>management</a:t>
            </a:r>
            <a:r>
              <a:rPr lang="de-DE" sz="1700" dirty="0"/>
              <a:t> and </a:t>
            </a:r>
            <a:r>
              <a:rPr lang="de-DE" sz="1700" dirty="0" err="1"/>
              <a:t>control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A </a:t>
            </a:r>
            <a:r>
              <a:rPr lang="de-DE" sz="1700" dirty="0" err="1"/>
              <a:t>number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JOC Cockpit </a:t>
            </a:r>
            <a:r>
              <a:rPr lang="de-DE" sz="1700" dirty="0" err="1"/>
              <a:t>instances</a:t>
            </a:r>
            <a:r>
              <a:rPr lang="de-DE" sz="1700" dirty="0"/>
              <a:t> </a:t>
            </a:r>
            <a:r>
              <a:rPr lang="de-DE" sz="1700" dirty="0" err="1"/>
              <a:t>can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operated</a:t>
            </a:r>
            <a:r>
              <a:rPr lang="de-DE" sz="1700" dirty="0"/>
              <a:t> </a:t>
            </a:r>
            <a:r>
              <a:rPr lang="de-DE" sz="1700" dirty="0" err="1"/>
              <a:t>as</a:t>
            </a:r>
            <a:r>
              <a:rPr lang="de-DE" sz="1700" dirty="0"/>
              <a:t> a passive </a:t>
            </a:r>
            <a:r>
              <a:rPr lang="de-DE" sz="1700" dirty="0" err="1"/>
              <a:t>cluster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Each</a:t>
            </a:r>
            <a:r>
              <a:rPr lang="de-DE" sz="1700" dirty="0"/>
              <a:t> JOC Cockpit </a:t>
            </a:r>
            <a:r>
              <a:rPr lang="de-DE" sz="1700" dirty="0" err="1"/>
              <a:t>instance</a:t>
            </a:r>
            <a:r>
              <a:rPr lang="de-DE" sz="1700" dirty="0"/>
              <a:t> </a:t>
            </a:r>
            <a:r>
              <a:rPr lang="de-DE" sz="1700" dirty="0" err="1"/>
              <a:t>has</a:t>
            </a:r>
            <a:r>
              <a:rPr lang="de-DE" sz="1700" dirty="0"/>
              <a:t> </a:t>
            </a:r>
            <a:r>
              <a:rPr lang="de-DE" sz="1700" dirty="0" err="1"/>
              <a:t>access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Active</a:t>
            </a:r>
            <a:r>
              <a:rPr lang="de-DE" sz="1700" dirty="0"/>
              <a:t> and Standby Controller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Controller Cluster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Active</a:t>
            </a:r>
            <a:r>
              <a:rPr lang="de-DE" sz="1700" dirty="0"/>
              <a:t> / Standby Controller </a:t>
            </a:r>
            <a:r>
              <a:rPr lang="de-DE" sz="1700" dirty="0" err="1"/>
              <a:t>implement</a:t>
            </a:r>
            <a:r>
              <a:rPr lang="de-DE" sz="1700" dirty="0"/>
              <a:t> a passive </a:t>
            </a:r>
            <a:r>
              <a:rPr lang="de-DE" sz="1700" dirty="0" err="1"/>
              <a:t>cluster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automated</a:t>
            </a:r>
            <a:r>
              <a:rPr lang="de-DE" sz="1700" dirty="0"/>
              <a:t> fail-</a:t>
            </a:r>
            <a:r>
              <a:rPr lang="de-DE" sz="1700" dirty="0" err="1"/>
              <a:t>over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Agent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deployed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any</a:t>
            </a:r>
            <a:r>
              <a:rPr lang="de-DE" sz="1700" dirty="0"/>
              <a:t> </a:t>
            </a:r>
            <a:r>
              <a:rPr lang="de-DE" sz="1700" dirty="0" err="1"/>
              <a:t>platforms</a:t>
            </a:r>
            <a:r>
              <a:rPr lang="de-DE" sz="1700" dirty="0"/>
              <a:t> and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accessed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Active</a:t>
            </a:r>
            <a:r>
              <a:rPr lang="de-DE" sz="1700" dirty="0"/>
              <a:t> and Standby Controller </a:t>
            </a:r>
            <a:r>
              <a:rPr lang="de-DE" sz="1700" dirty="0" err="1"/>
              <a:t>instances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Database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JOC Cockpit </a:t>
            </a:r>
            <a:r>
              <a:rPr lang="de-DE" sz="1700" dirty="0" err="1"/>
              <a:t>makes</a:t>
            </a:r>
            <a:r>
              <a:rPr lang="de-DE" sz="1700" dirty="0"/>
              <a:t> </a:t>
            </a:r>
            <a:r>
              <a:rPr lang="de-DE" sz="1700" dirty="0" err="1"/>
              <a:t>use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br>
              <a:rPr lang="de-DE" sz="1700" dirty="0"/>
            </a:br>
            <a:r>
              <a:rPr lang="de-DE" sz="1700" dirty="0"/>
              <a:t>a </a:t>
            </a:r>
            <a:r>
              <a:rPr lang="de-DE" sz="1700" dirty="0" err="1"/>
              <a:t>database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persistence</a:t>
            </a:r>
            <a:r>
              <a:rPr lang="de-DE" sz="1700" dirty="0"/>
              <a:t> and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restart</a:t>
            </a:r>
            <a:r>
              <a:rPr lang="de-DE" sz="1700" dirty="0"/>
              <a:t> </a:t>
            </a:r>
            <a:r>
              <a:rPr lang="de-DE" sz="1700" dirty="0" err="1"/>
              <a:t>capabilities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Cloud Setup: JOC Cockpit Cluster, Controller Cluster, Database Service Cluster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Cloud Setup: JOC Cockpit, Controller High </a:t>
            </a:r>
            <a:r>
              <a:rPr lang="de-DE" dirty="0" err="1"/>
              <a:t>Availability</a:t>
            </a:r>
            <a:endParaRPr lang="en-US" dirty="0"/>
          </a:p>
        </p:txBody>
      </p:sp>
      <p:sp>
        <p:nvSpPr>
          <p:cNvPr id="24" name="Abgerundetes Rechteck 99"/>
          <p:cNvSpPr/>
          <p:nvPr/>
        </p:nvSpPr>
        <p:spPr>
          <a:xfrm>
            <a:off x="4670152" y="2991245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err="1">
                <a:solidFill>
                  <a:prstClr val="white"/>
                </a:solidFill>
                <a:latin typeface="Arial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JOC Cockpit</a:t>
            </a:r>
          </a:p>
        </p:txBody>
      </p:sp>
      <p:sp>
        <p:nvSpPr>
          <p:cNvPr id="12" name="Ellipse 11"/>
          <p:cNvSpPr/>
          <p:nvPr/>
        </p:nvSpPr>
        <p:spPr>
          <a:xfrm>
            <a:off x="4443337" y="4387754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err="1">
                <a:solidFill>
                  <a:prstClr val="white"/>
                </a:solidFill>
                <a:latin typeface="Arial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API Service</a:t>
            </a:r>
          </a:p>
        </p:txBody>
      </p:sp>
      <p:cxnSp>
        <p:nvCxnSpPr>
          <p:cNvPr id="16" name="Gerade Verbindung mit Pfeil 15"/>
          <p:cNvCxnSpPr>
            <a:cxnSpLocks/>
            <a:stCxn id="24" idx="2"/>
            <a:endCxn id="12" idx="0"/>
          </p:cNvCxnSpPr>
          <p:nvPr/>
        </p:nvCxnSpPr>
        <p:spPr>
          <a:xfrm>
            <a:off x="5645512" y="4042805"/>
            <a:ext cx="1" cy="344949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sp>
        <p:nvSpPr>
          <p:cNvPr id="30" name="Rechteck 29"/>
          <p:cNvSpPr/>
          <p:nvPr/>
        </p:nvSpPr>
        <p:spPr>
          <a:xfrm>
            <a:off x="4229005" y="2456460"/>
            <a:ext cx="4239904" cy="48885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1" name="Textfeld 30"/>
          <p:cNvSpPr txBox="1"/>
          <p:nvPr/>
        </p:nvSpPr>
        <p:spPr>
          <a:xfrm>
            <a:off x="4217460" y="2495515"/>
            <a:ext cx="3263392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Site /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Availability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Zone</a:t>
            </a:r>
          </a:p>
        </p:txBody>
      </p:sp>
      <p:sp>
        <p:nvSpPr>
          <p:cNvPr id="32" name="Abgerundetes Rechteck 31"/>
          <p:cNvSpPr/>
          <p:nvPr/>
        </p:nvSpPr>
        <p:spPr>
          <a:xfrm>
            <a:off x="4670152" y="603242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err="1">
                <a:solidFill>
                  <a:prstClr val="white"/>
                </a:solidFill>
                <a:latin typeface="Arial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Controller</a:t>
            </a:r>
          </a:p>
        </p:txBody>
      </p:sp>
      <p:sp>
        <p:nvSpPr>
          <p:cNvPr id="34" name="Rechteck 33"/>
          <p:cNvSpPr/>
          <p:nvPr/>
        </p:nvSpPr>
        <p:spPr>
          <a:xfrm>
            <a:off x="8833130" y="2456459"/>
            <a:ext cx="4190940" cy="488853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9574697" y="2480113"/>
            <a:ext cx="3435388" cy="307777"/>
          </a:xfrm>
          <a:prstGeom prst="rect">
            <a:avLst/>
          </a:prstGeom>
        </p:spPr>
        <p:txBody>
          <a:bodyPr wrap="square" rIns="36000" rtlCol="0">
            <a:spAutoFit/>
          </a:bodyPr>
          <a:lstStyle/>
          <a:p>
            <a:pPr marL="211501" marR="0" lvl="0" indent="-211501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Secondary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Site /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Availability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Zone</a:t>
            </a:r>
          </a:p>
        </p:txBody>
      </p:sp>
      <p:sp>
        <p:nvSpPr>
          <p:cNvPr id="36" name="Abgerundetes Rechteck 35"/>
          <p:cNvSpPr/>
          <p:nvPr/>
        </p:nvSpPr>
        <p:spPr>
          <a:xfrm>
            <a:off x="10646443" y="6054553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Standby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Controller</a:t>
            </a:r>
          </a:p>
        </p:txBody>
      </p:sp>
      <p:sp>
        <p:nvSpPr>
          <p:cNvPr id="44" name="Abgerundetes Rechteck 99">
            <a:extLst>
              <a:ext uri="{FF2B5EF4-FFF2-40B4-BE49-F238E27FC236}">
                <a16:creationId xmlns:a16="http://schemas.microsoft.com/office/drawing/2014/main" id="{1B2F1056-67E4-4597-819B-56CF81C7C87C}"/>
              </a:ext>
            </a:extLst>
          </p:cNvPr>
          <p:cNvSpPr/>
          <p:nvPr/>
        </p:nvSpPr>
        <p:spPr>
          <a:xfrm>
            <a:off x="10646443" y="2968091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Standby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JOC Cockpit</a:t>
            </a:r>
          </a:p>
        </p:txBody>
      </p:sp>
      <p:sp>
        <p:nvSpPr>
          <p:cNvPr id="47" name="Ellipse 46">
            <a:extLst>
              <a:ext uri="{FF2B5EF4-FFF2-40B4-BE49-F238E27FC236}">
                <a16:creationId xmlns:a16="http://schemas.microsoft.com/office/drawing/2014/main" id="{F2B18706-B0D3-4B7B-BCD4-2E68A0A8C5D6}"/>
              </a:ext>
            </a:extLst>
          </p:cNvPr>
          <p:cNvSpPr/>
          <p:nvPr/>
        </p:nvSpPr>
        <p:spPr>
          <a:xfrm>
            <a:off x="10419628" y="4383047"/>
            <a:ext cx="2404351" cy="1283416"/>
          </a:xfrm>
          <a:prstGeom prst="ellipse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Standby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API Service</a:t>
            </a:r>
          </a:p>
        </p:txBody>
      </p:sp>
      <p:cxnSp>
        <p:nvCxnSpPr>
          <p:cNvPr id="48" name="Gerade Verbindung mit Pfeil 47">
            <a:extLst>
              <a:ext uri="{FF2B5EF4-FFF2-40B4-BE49-F238E27FC236}">
                <a16:creationId xmlns:a16="http://schemas.microsoft.com/office/drawing/2014/main" id="{932CC20A-F73C-4C5E-9BE1-83DF1A58C1E5}"/>
              </a:ext>
            </a:extLst>
          </p:cNvPr>
          <p:cNvCxnSpPr>
            <a:cxnSpLocks/>
            <a:stCxn id="44" idx="2"/>
            <a:endCxn id="47" idx="0"/>
          </p:cNvCxnSpPr>
          <p:nvPr/>
        </p:nvCxnSpPr>
        <p:spPr>
          <a:xfrm>
            <a:off x="11621803" y="4019651"/>
            <a:ext cx="1" cy="363396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Gerade Verbindung mit Pfeil 49">
            <a:extLst>
              <a:ext uri="{FF2B5EF4-FFF2-40B4-BE49-F238E27FC236}">
                <a16:creationId xmlns:a16="http://schemas.microsoft.com/office/drawing/2014/main" id="{748CBA17-32AD-4793-AF14-CFA0DDE254CA}"/>
              </a:ext>
            </a:extLst>
          </p:cNvPr>
          <p:cNvCxnSpPr>
            <a:cxnSpLocks/>
            <a:stCxn id="47" idx="4"/>
            <a:endCxn id="36" idx="0"/>
          </p:cNvCxnSpPr>
          <p:nvPr/>
        </p:nvCxnSpPr>
        <p:spPr>
          <a:xfrm flipH="1">
            <a:off x="11621803" y="5666463"/>
            <a:ext cx="1" cy="388090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Gerade Verbindung mit Pfeil 52">
            <a:extLst>
              <a:ext uri="{FF2B5EF4-FFF2-40B4-BE49-F238E27FC236}">
                <a16:creationId xmlns:a16="http://schemas.microsoft.com/office/drawing/2014/main" id="{023C3076-F293-4664-8B28-0793855ECD51}"/>
              </a:ext>
            </a:extLst>
          </p:cNvPr>
          <p:cNvCxnSpPr>
            <a:cxnSpLocks/>
            <a:stCxn id="12" idx="4"/>
            <a:endCxn id="32" idx="0"/>
          </p:cNvCxnSpPr>
          <p:nvPr/>
        </p:nvCxnSpPr>
        <p:spPr>
          <a:xfrm flipH="1">
            <a:off x="5645512" y="5671170"/>
            <a:ext cx="1" cy="361254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8" name="Gruppieren 37">
            <a:extLst>
              <a:ext uri="{FF2B5EF4-FFF2-40B4-BE49-F238E27FC236}">
                <a16:creationId xmlns:a16="http://schemas.microsoft.com/office/drawing/2014/main" id="{CE091C03-6902-4BD1-B8EA-2CBB9F269522}"/>
              </a:ext>
            </a:extLst>
          </p:cNvPr>
          <p:cNvGrpSpPr/>
          <p:nvPr/>
        </p:nvGrpSpPr>
        <p:grpSpPr>
          <a:xfrm>
            <a:off x="7716535" y="8129781"/>
            <a:ext cx="1977829" cy="1468932"/>
            <a:chOff x="6732198" y="8129781"/>
            <a:chExt cx="1977829" cy="1468932"/>
          </a:xfrm>
        </p:grpSpPr>
        <p:sp>
          <p:nvSpPr>
            <p:cNvPr id="40" name="Abgerundetes Rechteck 96">
              <a:extLst>
                <a:ext uri="{FF2B5EF4-FFF2-40B4-BE49-F238E27FC236}">
                  <a16:creationId xmlns:a16="http://schemas.microsoft.com/office/drawing/2014/main" id="{C565F21F-AFB5-4B0B-9C6B-67913D3C3E3C}"/>
                </a:ext>
              </a:extLst>
            </p:cNvPr>
            <p:cNvSpPr/>
            <p:nvPr/>
          </p:nvSpPr>
          <p:spPr>
            <a:xfrm>
              <a:off x="7178988" y="860518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41" name="Rechteck 40">
              <a:extLst>
                <a:ext uri="{FF2B5EF4-FFF2-40B4-BE49-F238E27FC236}">
                  <a16:creationId xmlns:a16="http://schemas.microsoft.com/office/drawing/2014/main" id="{A79743AB-E8F2-4723-ABD8-BFD143FB15FC}"/>
                </a:ext>
              </a:extLst>
            </p:cNvPr>
            <p:cNvSpPr/>
            <p:nvPr/>
          </p:nvSpPr>
          <p:spPr>
            <a:xfrm>
              <a:off x="6732957" y="8130276"/>
              <a:ext cx="1977070" cy="1468437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42" name="Textfeld 41">
              <a:extLst>
                <a:ext uri="{FF2B5EF4-FFF2-40B4-BE49-F238E27FC236}">
                  <a16:creationId xmlns:a16="http://schemas.microsoft.com/office/drawing/2014/main" id="{026B343B-BD9D-4550-B0B3-8FAD83D934C5}"/>
                </a:ext>
              </a:extLst>
            </p:cNvPr>
            <p:cNvSpPr txBox="1"/>
            <p:nvPr/>
          </p:nvSpPr>
          <p:spPr>
            <a:xfrm>
              <a:off x="6732198" y="8129781"/>
              <a:ext cx="1766846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</p:grpSp>
      <p:grpSp>
        <p:nvGrpSpPr>
          <p:cNvPr id="43" name="Gruppieren 42">
            <a:extLst>
              <a:ext uri="{FF2B5EF4-FFF2-40B4-BE49-F238E27FC236}">
                <a16:creationId xmlns:a16="http://schemas.microsoft.com/office/drawing/2014/main" id="{444564FF-75DF-46AF-A6A9-54DA57882065}"/>
              </a:ext>
            </a:extLst>
          </p:cNvPr>
          <p:cNvGrpSpPr/>
          <p:nvPr/>
        </p:nvGrpSpPr>
        <p:grpSpPr>
          <a:xfrm>
            <a:off x="4230848" y="8105916"/>
            <a:ext cx="1984887" cy="1468932"/>
            <a:chOff x="4230848" y="8105916"/>
            <a:chExt cx="1984887" cy="1468932"/>
          </a:xfrm>
        </p:grpSpPr>
        <p:sp>
          <p:nvSpPr>
            <p:cNvPr id="45" name="Abgerundetes Rechteck 120">
              <a:extLst>
                <a:ext uri="{FF2B5EF4-FFF2-40B4-BE49-F238E27FC236}">
                  <a16:creationId xmlns:a16="http://schemas.microsoft.com/office/drawing/2014/main" id="{5D1D9FF5-17B4-49AC-AA4C-7461620F0D2C}"/>
                </a:ext>
              </a:extLst>
            </p:cNvPr>
            <p:cNvSpPr/>
            <p:nvPr/>
          </p:nvSpPr>
          <p:spPr>
            <a:xfrm>
              <a:off x="4676879" y="858132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49" name="Rechteck 48">
              <a:extLst>
                <a:ext uri="{FF2B5EF4-FFF2-40B4-BE49-F238E27FC236}">
                  <a16:creationId xmlns:a16="http://schemas.microsoft.com/office/drawing/2014/main" id="{F05A7EFE-317F-49D0-B14C-2EA3B4705427}"/>
                </a:ext>
              </a:extLst>
            </p:cNvPr>
            <p:cNvSpPr/>
            <p:nvPr/>
          </p:nvSpPr>
          <p:spPr>
            <a:xfrm>
              <a:off x="4230848" y="8106411"/>
              <a:ext cx="1977071" cy="1468437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51" name="Textfeld 50">
              <a:extLst>
                <a:ext uri="{FF2B5EF4-FFF2-40B4-BE49-F238E27FC236}">
                  <a16:creationId xmlns:a16="http://schemas.microsoft.com/office/drawing/2014/main" id="{3319DE9D-7EC1-46AE-A0FB-42189DC0D6E4}"/>
                </a:ext>
              </a:extLst>
            </p:cNvPr>
            <p:cNvSpPr txBox="1"/>
            <p:nvPr/>
          </p:nvSpPr>
          <p:spPr>
            <a:xfrm>
              <a:off x="4235813" y="8105916"/>
              <a:ext cx="1979922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</p:grpSp>
      <p:grpSp>
        <p:nvGrpSpPr>
          <p:cNvPr id="52" name="Gruppieren 51">
            <a:extLst>
              <a:ext uri="{FF2B5EF4-FFF2-40B4-BE49-F238E27FC236}">
                <a16:creationId xmlns:a16="http://schemas.microsoft.com/office/drawing/2014/main" id="{BF914951-998A-4111-B150-EFE07E55FA35}"/>
              </a:ext>
            </a:extLst>
          </p:cNvPr>
          <p:cNvGrpSpPr/>
          <p:nvPr/>
        </p:nvGrpSpPr>
        <p:grpSpPr>
          <a:xfrm>
            <a:off x="11015179" y="8139305"/>
            <a:ext cx="1977071" cy="1468932"/>
            <a:chOff x="9148966" y="8129781"/>
            <a:chExt cx="1977071" cy="1468932"/>
          </a:xfrm>
        </p:grpSpPr>
        <p:sp>
          <p:nvSpPr>
            <p:cNvPr id="54" name="Abgerundetes Rechteck 96">
              <a:extLst>
                <a:ext uri="{FF2B5EF4-FFF2-40B4-BE49-F238E27FC236}">
                  <a16:creationId xmlns:a16="http://schemas.microsoft.com/office/drawing/2014/main" id="{ECDBF30F-5E9F-4473-9EA6-912FEE8AB0B2}"/>
                </a:ext>
              </a:extLst>
            </p:cNvPr>
            <p:cNvSpPr/>
            <p:nvPr/>
          </p:nvSpPr>
          <p:spPr>
            <a:xfrm>
              <a:off x="9594997" y="860518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55" name="Rechteck 54">
              <a:extLst>
                <a:ext uri="{FF2B5EF4-FFF2-40B4-BE49-F238E27FC236}">
                  <a16:creationId xmlns:a16="http://schemas.microsoft.com/office/drawing/2014/main" id="{DB8F6E03-79FC-4F6B-A2E3-A49562E3F9EF}"/>
                </a:ext>
              </a:extLst>
            </p:cNvPr>
            <p:cNvSpPr/>
            <p:nvPr/>
          </p:nvSpPr>
          <p:spPr>
            <a:xfrm>
              <a:off x="9148966" y="8130276"/>
              <a:ext cx="1977071" cy="1468437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56" name="Textfeld 55">
              <a:extLst>
                <a:ext uri="{FF2B5EF4-FFF2-40B4-BE49-F238E27FC236}">
                  <a16:creationId xmlns:a16="http://schemas.microsoft.com/office/drawing/2014/main" id="{DA9710D5-A6B8-47C2-A875-655D4CC96397}"/>
                </a:ext>
              </a:extLst>
            </p:cNvPr>
            <p:cNvSpPr txBox="1"/>
            <p:nvPr/>
          </p:nvSpPr>
          <p:spPr>
            <a:xfrm>
              <a:off x="9156782" y="8129781"/>
              <a:ext cx="1766846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</p:grpSp>
      <p:cxnSp>
        <p:nvCxnSpPr>
          <p:cNvPr id="57" name="Gerader Verbinder 56">
            <a:extLst>
              <a:ext uri="{FF2B5EF4-FFF2-40B4-BE49-F238E27FC236}">
                <a16:creationId xmlns:a16="http://schemas.microsoft.com/office/drawing/2014/main" id="{0FAFD504-F38E-4FAB-A120-EF9165126F0A}"/>
              </a:ext>
            </a:extLst>
          </p:cNvPr>
          <p:cNvCxnSpPr>
            <a:cxnSpLocks/>
          </p:cNvCxnSpPr>
          <p:nvPr/>
        </p:nvCxnSpPr>
        <p:spPr>
          <a:xfrm>
            <a:off x="4229004" y="7726680"/>
            <a:ext cx="8795065" cy="21908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Gerade Verbindung mit Pfeil 57">
            <a:extLst>
              <a:ext uri="{FF2B5EF4-FFF2-40B4-BE49-F238E27FC236}">
                <a16:creationId xmlns:a16="http://schemas.microsoft.com/office/drawing/2014/main" id="{20BDBADD-DF3A-470A-B868-53F179C3A86E}"/>
              </a:ext>
            </a:extLst>
          </p:cNvPr>
          <p:cNvCxnSpPr>
            <a:cxnSpLocks/>
            <a:endCxn id="49" idx="0"/>
          </p:cNvCxnSpPr>
          <p:nvPr/>
        </p:nvCxnSpPr>
        <p:spPr>
          <a:xfrm flipH="1">
            <a:off x="5219384" y="7748588"/>
            <a:ext cx="6808" cy="357823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Gerade Verbindung mit Pfeil 58">
            <a:extLst>
              <a:ext uri="{FF2B5EF4-FFF2-40B4-BE49-F238E27FC236}">
                <a16:creationId xmlns:a16="http://schemas.microsoft.com/office/drawing/2014/main" id="{3BF1DC94-DCAC-47B6-9B07-48BA6919367B}"/>
              </a:ext>
            </a:extLst>
          </p:cNvPr>
          <p:cNvCxnSpPr>
            <a:cxnSpLocks/>
            <a:endCxn id="41" idx="0"/>
          </p:cNvCxnSpPr>
          <p:nvPr/>
        </p:nvCxnSpPr>
        <p:spPr>
          <a:xfrm>
            <a:off x="8699022" y="7748588"/>
            <a:ext cx="6807" cy="381688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Gerade Verbindung mit Pfeil 59">
            <a:extLst>
              <a:ext uri="{FF2B5EF4-FFF2-40B4-BE49-F238E27FC236}">
                <a16:creationId xmlns:a16="http://schemas.microsoft.com/office/drawing/2014/main" id="{B3E39D47-75F5-470E-9DD0-A97975A97C6C}"/>
              </a:ext>
            </a:extLst>
          </p:cNvPr>
          <p:cNvCxnSpPr>
            <a:cxnSpLocks/>
            <a:endCxn id="55" idx="0"/>
          </p:cNvCxnSpPr>
          <p:nvPr/>
        </p:nvCxnSpPr>
        <p:spPr>
          <a:xfrm>
            <a:off x="12000965" y="7736204"/>
            <a:ext cx="2750" cy="403596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3" name="Zylinder 62">
            <a:extLst>
              <a:ext uri="{FF2B5EF4-FFF2-40B4-BE49-F238E27FC236}">
                <a16:creationId xmlns:a16="http://schemas.microsoft.com/office/drawing/2014/main" id="{BAF080D9-E724-40D4-934E-BB2B4F10C72C}"/>
              </a:ext>
            </a:extLst>
          </p:cNvPr>
          <p:cNvSpPr/>
          <p:nvPr/>
        </p:nvSpPr>
        <p:spPr>
          <a:xfrm>
            <a:off x="6985093" y="3604140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Database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400" b="1" dirty="0">
                <a:solidFill>
                  <a:prstClr val="white"/>
                </a:solidFill>
                <a:latin typeface="Arial"/>
              </a:rPr>
              <a:t>Service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cxnSp>
        <p:nvCxnSpPr>
          <p:cNvPr id="8" name="Gerade Verbindung mit Pfeil 7">
            <a:extLst>
              <a:ext uri="{FF2B5EF4-FFF2-40B4-BE49-F238E27FC236}">
                <a16:creationId xmlns:a16="http://schemas.microsoft.com/office/drawing/2014/main" id="{52E331CF-C3CE-4A11-A282-4010425BBF2B}"/>
              </a:ext>
            </a:extLst>
          </p:cNvPr>
          <p:cNvCxnSpPr>
            <a:stCxn id="32" idx="2"/>
          </p:cNvCxnSpPr>
          <p:nvPr/>
        </p:nvCxnSpPr>
        <p:spPr>
          <a:xfrm>
            <a:off x="5645512" y="7083984"/>
            <a:ext cx="0" cy="642696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36D7806F-A44C-45D5-8E2C-547FBA1BE9C8}"/>
              </a:ext>
            </a:extLst>
          </p:cNvPr>
          <p:cNvCxnSpPr>
            <a:stCxn id="36" idx="2"/>
          </p:cNvCxnSpPr>
          <p:nvPr/>
        </p:nvCxnSpPr>
        <p:spPr>
          <a:xfrm>
            <a:off x="11621803" y="7106113"/>
            <a:ext cx="0" cy="642475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Gerade Verbindung mit Pfeil 60">
            <a:extLst>
              <a:ext uri="{FF2B5EF4-FFF2-40B4-BE49-F238E27FC236}">
                <a16:creationId xmlns:a16="http://schemas.microsoft.com/office/drawing/2014/main" id="{161CAD06-3C3F-4F82-A130-B281F4F37825}"/>
              </a:ext>
            </a:extLst>
          </p:cNvPr>
          <p:cNvCxnSpPr>
            <a:cxnSpLocks/>
            <a:stCxn id="32" idx="3"/>
            <a:endCxn id="36" idx="1"/>
          </p:cNvCxnSpPr>
          <p:nvPr/>
        </p:nvCxnSpPr>
        <p:spPr>
          <a:xfrm>
            <a:off x="6620872" y="6558204"/>
            <a:ext cx="4025571" cy="22129"/>
          </a:xfrm>
          <a:prstGeom prst="straightConnector1">
            <a:avLst/>
          </a:prstGeom>
          <a:ln w="5080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Zylinder 3">
            <a:extLst>
              <a:ext uri="{FF2B5EF4-FFF2-40B4-BE49-F238E27FC236}">
                <a16:creationId xmlns:a16="http://schemas.microsoft.com/office/drawing/2014/main" id="{BAA19E61-7700-A4A3-93BC-3F13C5B629B3}"/>
              </a:ext>
            </a:extLst>
          </p:cNvPr>
          <p:cNvSpPr/>
          <p:nvPr/>
        </p:nvSpPr>
        <p:spPr>
          <a:xfrm>
            <a:off x="9035684" y="3604140"/>
            <a:ext cx="1270800" cy="1173600"/>
          </a:xfrm>
          <a:prstGeom prst="can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  <a:lumMod val="70000"/>
                  <a:lumOff val="3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Database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400" b="1" dirty="0">
                <a:solidFill>
                  <a:prstClr val="white"/>
                </a:solidFill>
                <a:latin typeface="Arial"/>
              </a:rPr>
              <a:t>Service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cxnSp>
        <p:nvCxnSpPr>
          <p:cNvPr id="9" name="Gerade Verbindung mit Pfeil 8">
            <a:extLst>
              <a:ext uri="{FF2B5EF4-FFF2-40B4-BE49-F238E27FC236}">
                <a16:creationId xmlns:a16="http://schemas.microsoft.com/office/drawing/2014/main" id="{FDAA40BE-E132-AD11-8698-E62121A3B108}"/>
              </a:ext>
            </a:extLst>
          </p:cNvPr>
          <p:cNvCxnSpPr>
            <a:cxnSpLocks/>
            <a:stCxn id="4" idx="2"/>
            <a:endCxn id="63" idx="4"/>
          </p:cNvCxnSpPr>
          <p:nvPr/>
        </p:nvCxnSpPr>
        <p:spPr>
          <a:xfrm flipH="1">
            <a:off x="8255893" y="4190940"/>
            <a:ext cx="779791" cy="0"/>
          </a:xfrm>
          <a:prstGeom prst="straightConnector1">
            <a:avLst/>
          </a:prstGeom>
          <a:ln w="5080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Verbinder: gewinkelt 14">
            <a:extLst>
              <a:ext uri="{FF2B5EF4-FFF2-40B4-BE49-F238E27FC236}">
                <a16:creationId xmlns:a16="http://schemas.microsoft.com/office/drawing/2014/main" id="{80A547DD-50DA-159C-73B2-E8D2496CC20E}"/>
              </a:ext>
            </a:extLst>
          </p:cNvPr>
          <p:cNvCxnSpPr>
            <a:stCxn id="12" idx="6"/>
            <a:endCxn id="63" idx="3"/>
          </p:cNvCxnSpPr>
          <p:nvPr/>
        </p:nvCxnSpPr>
        <p:spPr>
          <a:xfrm flipV="1">
            <a:off x="6847688" y="4777740"/>
            <a:ext cx="772805" cy="251722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Verbinder: gewinkelt 18">
            <a:extLst>
              <a:ext uri="{FF2B5EF4-FFF2-40B4-BE49-F238E27FC236}">
                <a16:creationId xmlns:a16="http://schemas.microsoft.com/office/drawing/2014/main" id="{66A33CE8-03B5-9218-9899-22DC4A19F651}"/>
              </a:ext>
            </a:extLst>
          </p:cNvPr>
          <p:cNvCxnSpPr>
            <a:cxnSpLocks/>
            <a:stCxn id="47" idx="2"/>
            <a:endCxn id="4" idx="3"/>
          </p:cNvCxnSpPr>
          <p:nvPr/>
        </p:nvCxnSpPr>
        <p:spPr>
          <a:xfrm rot="10800000">
            <a:off x="9671084" y="4777741"/>
            <a:ext cx="748544" cy="247015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" name="Verbinder: gewinkelt 1">
            <a:extLst>
              <a:ext uri="{FF2B5EF4-FFF2-40B4-BE49-F238E27FC236}">
                <a16:creationId xmlns:a16="http://schemas.microsoft.com/office/drawing/2014/main" id="{0B119B45-4D38-C165-7209-F1A56F2C8DCC}"/>
              </a:ext>
            </a:extLst>
          </p:cNvPr>
          <p:cNvCxnSpPr>
            <a:cxnSpLocks/>
          </p:cNvCxnSpPr>
          <p:nvPr/>
        </p:nvCxnSpPr>
        <p:spPr>
          <a:xfrm>
            <a:off x="6620872" y="5419448"/>
            <a:ext cx="4025571" cy="981352"/>
          </a:xfrm>
          <a:prstGeom prst="bentConnector3">
            <a:avLst>
              <a:gd name="adj1" fmla="val 39291"/>
            </a:avLst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Verbinder: gewinkelt 17">
            <a:extLst>
              <a:ext uri="{FF2B5EF4-FFF2-40B4-BE49-F238E27FC236}">
                <a16:creationId xmlns:a16="http://schemas.microsoft.com/office/drawing/2014/main" id="{26083C58-7F9B-48FE-471B-11F55807822E}"/>
              </a:ext>
            </a:extLst>
          </p:cNvPr>
          <p:cNvCxnSpPr>
            <a:cxnSpLocks/>
          </p:cNvCxnSpPr>
          <p:nvPr/>
        </p:nvCxnSpPr>
        <p:spPr>
          <a:xfrm rot="10800000" flipV="1">
            <a:off x="6620873" y="5410652"/>
            <a:ext cx="4025573" cy="1315645"/>
          </a:xfrm>
          <a:prstGeom prst="bentConnector3">
            <a:avLst>
              <a:gd name="adj1" fmla="val 38478"/>
            </a:avLst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83806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93753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JOC Cockpit / API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JOC Cockpit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User Interface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workflow</a:t>
            </a:r>
            <a:r>
              <a:rPr lang="de-DE" sz="1700" dirty="0"/>
              <a:t> </a:t>
            </a:r>
            <a:r>
              <a:rPr lang="de-DE" sz="1700" dirty="0" err="1"/>
              <a:t>management</a:t>
            </a:r>
            <a:r>
              <a:rPr lang="de-DE" sz="1700" dirty="0"/>
              <a:t> and </a:t>
            </a:r>
            <a:r>
              <a:rPr lang="de-DE" sz="1700" dirty="0" err="1"/>
              <a:t>control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Controller Cluster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Active</a:t>
            </a:r>
            <a:r>
              <a:rPr lang="de-DE" sz="1700" dirty="0"/>
              <a:t> / Standby Controller </a:t>
            </a:r>
            <a:r>
              <a:rPr lang="de-DE" sz="1700" dirty="0" err="1"/>
              <a:t>implement</a:t>
            </a:r>
            <a:r>
              <a:rPr lang="de-DE" sz="1700" dirty="0"/>
              <a:t> a passive </a:t>
            </a:r>
            <a:r>
              <a:rPr lang="de-DE" sz="1700" dirty="0" err="1"/>
              <a:t>cluster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automated</a:t>
            </a:r>
            <a:r>
              <a:rPr lang="de-DE" sz="1700" dirty="0"/>
              <a:t> fail-</a:t>
            </a:r>
            <a:r>
              <a:rPr lang="de-DE" sz="1700" dirty="0" err="1"/>
              <a:t>over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Agent Cluster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A </a:t>
            </a:r>
            <a:r>
              <a:rPr lang="de-DE" sz="1700" dirty="0" err="1"/>
              <a:t>Director</a:t>
            </a:r>
            <a:r>
              <a:rPr lang="de-DE" sz="1700" dirty="0"/>
              <a:t> Agent </a:t>
            </a:r>
            <a:r>
              <a:rPr lang="de-DE" sz="1700" dirty="0" err="1"/>
              <a:t>holds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active</a:t>
            </a:r>
            <a:r>
              <a:rPr lang="de-DE" sz="1700" dirty="0"/>
              <a:t> </a:t>
            </a:r>
            <a:r>
              <a:rPr lang="de-DE" sz="1700" dirty="0" err="1"/>
              <a:t>role</a:t>
            </a:r>
            <a:r>
              <a:rPr lang="de-DE" sz="1700" dirty="0"/>
              <a:t> and </a:t>
            </a:r>
            <a:r>
              <a:rPr lang="de-DE" sz="1700" dirty="0" err="1"/>
              <a:t>orchestrates</a:t>
            </a:r>
            <a:r>
              <a:rPr lang="de-DE" sz="1700" dirty="0"/>
              <a:t> </a:t>
            </a:r>
            <a:r>
              <a:rPr lang="de-DE" sz="1700" dirty="0" err="1"/>
              <a:t>Subagents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job</a:t>
            </a:r>
            <a:r>
              <a:rPr lang="de-DE" sz="1700" dirty="0"/>
              <a:t> </a:t>
            </a:r>
            <a:r>
              <a:rPr lang="de-DE" sz="1700" dirty="0" err="1"/>
              <a:t>execution</a:t>
            </a:r>
            <a:r>
              <a:rPr lang="de-DE" sz="1700" dirty="0"/>
              <a:t> 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Fixed-</a:t>
            </a:r>
            <a:r>
              <a:rPr lang="de-DE" sz="1700" dirty="0" err="1"/>
              <a:t>priority</a:t>
            </a:r>
            <a:r>
              <a:rPr lang="de-DE" sz="1700" dirty="0"/>
              <a:t> </a:t>
            </a:r>
            <a:r>
              <a:rPr lang="de-DE" sz="1700" dirty="0" err="1"/>
              <a:t>mode</a:t>
            </a:r>
            <a:r>
              <a:rPr lang="de-DE" sz="1700" dirty="0"/>
              <a:t> </a:t>
            </a:r>
            <a:r>
              <a:rPr lang="de-DE" sz="1700" dirty="0" err="1"/>
              <a:t>includes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execute</a:t>
            </a:r>
            <a:r>
              <a:rPr lang="de-DE" sz="1700" dirty="0"/>
              <a:t> </a:t>
            </a:r>
            <a:r>
              <a:rPr lang="de-DE" sz="1700" dirty="0" err="1"/>
              <a:t>jobs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first</a:t>
            </a:r>
            <a:r>
              <a:rPr lang="de-DE" sz="1700" dirty="0"/>
              <a:t> </a:t>
            </a:r>
            <a:r>
              <a:rPr lang="de-DE" sz="1700" dirty="0" err="1"/>
              <a:t>Subagent</a:t>
            </a:r>
            <a:r>
              <a:rPr lang="de-DE" sz="1700" dirty="0"/>
              <a:t>, </a:t>
            </a:r>
            <a:r>
              <a:rPr lang="de-DE" sz="1700" dirty="0" err="1"/>
              <a:t>only</a:t>
            </a:r>
            <a:r>
              <a:rPr lang="de-DE" sz="1700" dirty="0"/>
              <a:t> </a:t>
            </a:r>
            <a:r>
              <a:rPr lang="de-DE" sz="1700" dirty="0" err="1"/>
              <a:t>if</a:t>
            </a:r>
            <a:r>
              <a:rPr lang="de-DE" sz="1700" dirty="0"/>
              <a:t> </a:t>
            </a:r>
            <a:r>
              <a:rPr lang="de-DE" sz="1700" dirty="0" err="1"/>
              <a:t>unavailale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next</a:t>
            </a:r>
            <a:r>
              <a:rPr lang="de-DE" sz="1700" dirty="0"/>
              <a:t> </a:t>
            </a:r>
            <a:r>
              <a:rPr lang="de-DE" sz="1700" dirty="0" err="1"/>
              <a:t>Subagent</a:t>
            </a:r>
            <a:r>
              <a:rPr lang="de-DE" sz="1700" dirty="0"/>
              <a:t>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used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Round-</a:t>
            </a:r>
            <a:r>
              <a:rPr lang="de-DE" sz="1700" dirty="0" err="1"/>
              <a:t>robin</a:t>
            </a:r>
            <a:r>
              <a:rPr lang="de-DE" sz="1700" dirty="0"/>
              <a:t> </a:t>
            </a:r>
            <a:r>
              <a:rPr lang="de-DE" sz="1700" dirty="0" err="1"/>
              <a:t>mode</a:t>
            </a:r>
            <a:r>
              <a:rPr lang="de-DE" sz="1700" dirty="0"/>
              <a:t> </a:t>
            </a:r>
            <a:r>
              <a:rPr lang="de-DE" sz="1700" dirty="0" err="1"/>
              <a:t>includes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execute</a:t>
            </a:r>
            <a:r>
              <a:rPr lang="de-DE" sz="1700" dirty="0"/>
              <a:t> </a:t>
            </a:r>
            <a:r>
              <a:rPr lang="de-DE" sz="1700" dirty="0" err="1"/>
              <a:t>each</a:t>
            </a:r>
            <a:r>
              <a:rPr lang="de-DE" sz="1700" dirty="0"/>
              <a:t> </a:t>
            </a:r>
            <a:r>
              <a:rPr lang="de-DE" sz="1700" dirty="0" err="1"/>
              <a:t>next</a:t>
            </a:r>
            <a:r>
              <a:rPr lang="de-DE" sz="1700" dirty="0"/>
              <a:t> </a:t>
            </a:r>
            <a:r>
              <a:rPr lang="de-DE" sz="1700" dirty="0" err="1"/>
              <a:t>job</a:t>
            </a:r>
            <a:r>
              <a:rPr lang="de-DE" sz="1700" dirty="0"/>
              <a:t> on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next</a:t>
            </a:r>
            <a:r>
              <a:rPr lang="de-DE" sz="1700" dirty="0"/>
              <a:t> </a:t>
            </a:r>
            <a:r>
              <a:rPr lang="de-DE" sz="1700" dirty="0" err="1"/>
              <a:t>Subagent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Cloud Setup: JOC Cockpit Cluster, Controller Cluster, Agent Cluster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Cloud Setup: Agent High </a:t>
            </a:r>
            <a:r>
              <a:rPr lang="de-DE" dirty="0" err="1"/>
              <a:t>Availability</a:t>
            </a:r>
            <a:endParaRPr lang="en-US" dirty="0"/>
          </a:p>
        </p:txBody>
      </p:sp>
      <p:sp>
        <p:nvSpPr>
          <p:cNvPr id="24" name="Abgerundetes Rechteck 99"/>
          <p:cNvSpPr/>
          <p:nvPr/>
        </p:nvSpPr>
        <p:spPr>
          <a:xfrm>
            <a:off x="4670152" y="2991245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err="1">
                <a:solidFill>
                  <a:prstClr val="white"/>
                </a:solidFill>
                <a:latin typeface="Arial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JOC Cockpit</a:t>
            </a:r>
          </a:p>
        </p:txBody>
      </p:sp>
      <p:sp>
        <p:nvSpPr>
          <p:cNvPr id="12" name="Ellipse 11"/>
          <p:cNvSpPr/>
          <p:nvPr/>
        </p:nvSpPr>
        <p:spPr>
          <a:xfrm>
            <a:off x="4443337" y="4387754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err="1">
                <a:solidFill>
                  <a:prstClr val="white"/>
                </a:solidFill>
                <a:latin typeface="Arial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API Service</a:t>
            </a:r>
          </a:p>
        </p:txBody>
      </p:sp>
      <p:cxnSp>
        <p:nvCxnSpPr>
          <p:cNvPr id="16" name="Gerade Verbindung mit Pfeil 15"/>
          <p:cNvCxnSpPr>
            <a:cxnSpLocks/>
            <a:stCxn id="24" idx="2"/>
            <a:endCxn id="12" idx="0"/>
          </p:cNvCxnSpPr>
          <p:nvPr/>
        </p:nvCxnSpPr>
        <p:spPr>
          <a:xfrm>
            <a:off x="5645512" y="4042805"/>
            <a:ext cx="1" cy="344949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sp>
        <p:nvSpPr>
          <p:cNvPr id="30" name="Rechteck 29"/>
          <p:cNvSpPr/>
          <p:nvPr/>
        </p:nvSpPr>
        <p:spPr>
          <a:xfrm>
            <a:off x="3641917" y="2456460"/>
            <a:ext cx="4826992" cy="756881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1" name="Textfeld 30"/>
          <p:cNvSpPr txBox="1"/>
          <p:nvPr/>
        </p:nvSpPr>
        <p:spPr>
          <a:xfrm>
            <a:off x="3680432" y="2495515"/>
            <a:ext cx="3263392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Site /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Availability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Zone</a:t>
            </a:r>
          </a:p>
        </p:txBody>
      </p:sp>
      <p:sp>
        <p:nvSpPr>
          <p:cNvPr id="32" name="Abgerundetes Rechteck 31"/>
          <p:cNvSpPr/>
          <p:nvPr/>
        </p:nvSpPr>
        <p:spPr>
          <a:xfrm>
            <a:off x="4670152" y="603242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err="1">
                <a:solidFill>
                  <a:prstClr val="white"/>
                </a:solidFill>
                <a:latin typeface="Arial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Controller</a:t>
            </a:r>
          </a:p>
        </p:txBody>
      </p:sp>
      <p:sp>
        <p:nvSpPr>
          <p:cNvPr id="34" name="Rechteck 33"/>
          <p:cNvSpPr/>
          <p:nvPr/>
        </p:nvSpPr>
        <p:spPr>
          <a:xfrm>
            <a:off x="8833129" y="2456459"/>
            <a:ext cx="4612587" cy="756881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8845032" y="2477494"/>
            <a:ext cx="3435388" cy="307777"/>
          </a:xfrm>
          <a:prstGeom prst="rect">
            <a:avLst/>
          </a:prstGeom>
        </p:spPr>
        <p:txBody>
          <a:bodyPr wrap="square" rIns="36000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Secondary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Site /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Availability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Zone</a:t>
            </a:r>
          </a:p>
        </p:txBody>
      </p:sp>
      <p:sp>
        <p:nvSpPr>
          <p:cNvPr id="36" name="Abgerundetes Rechteck 35"/>
          <p:cNvSpPr/>
          <p:nvPr/>
        </p:nvSpPr>
        <p:spPr>
          <a:xfrm>
            <a:off x="10646443" y="6054553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Standby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Controller</a:t>
            </a:r>
          </a:p>
        </p:txBody>
      </p:sp>
      <p:sp>
        <p:nvSpPr>
          <p:cNvPr id="44" name="Abgerundetes Rechteck 99">
            <a:extLst>
              <a:ext uri="{FF2B5EF4-FFF2-40B4-BE49-F238E27FC236}">
                <a16:creationId xmlns:a16="http://schemas.microsoft.com/office/drawing/2014/main" id="{1B2F1056-67E4-4597-819B-56CF81C7C87C}"/>
              </a:ext>
            </a:extLst>
          </p:cNvPr>
          <p:cNvSpPr/>
          <p:nvPr/>
        </p:nvSpPr>
        <p:spPr>
          <a:xfrm>
            <a:off x="10646443" y="2968091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Standby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JOC Cockpit</a:t>
            </a:r>
          </a:p>
        </p:txBody>
      </p:sp>
      <p:sp>
        <p:nvSpPr>
          <p:cNvPr id="47" name="Ellipse 46">
            <a:extLst>
              <a:ext uri="{FF2B5EF4-FFF2-40B4-BE49-F238E27FC236}">
                <a16:creationId xmlns:a16="http://schemas.microsoft.com/office/drawing/2014/main" id="{F2B18706-B0D3-4B7B-BCD4-2E68A0A8C5D6}"/>
              </a:ext>
            </a:extLst>
          </p:cNvPr>
          <p:cNvSpPr/>
          <p:nvPr/>
        </p:nvSpPr>
        <p:spPr>
          <a:xfrm>
            <a:off x="10419628" y="4383047"/>
            <a:ext cx="2404351" cy="1283416"/>
          </a:xfrm>
          <a:prstGeom prst="ellipse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Standby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API Service</a:t>
            </a:r>
          </a:p>
        </p:txBody>
      </p:sp>
      <p:cxnSp>
        <p:nvCxnSpPr>
          <p:cNvPr id="48" name="Gerade Verbindung mit Pfeil 47">
            <a:extLst>
              <a:ext uri="{FF2B5EF4-FFF2-40B4-BE49-F238E27FC236}">
                <a16:creationId xmlns:a16="http://schemas.microsoft.com/office/drawing/2014/main" id="{932CC20A-F73C-4C5E-9BE1-83DF1A58C1E5}"/>
              </a:ext>
            </a:extLst>
          </p:cNvPr>
          <p:cNvCxnSpPr>
            <a:cxnSpLocks/>
            <a:stCxn id="44" idx="2"/>
            <a:endCxn id="47" idx="0"/>
          </p:cNvCxnSpPr>
          <p:nvPr/>
        </p:nvCxnSpPr>
        <p:spPr>
          <a:xfrm>
            <a:off x="11621803" y="4019651"/>
            <a:ext cx="1" cy="363396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Gerade Verbindung mit Pfeil 49">
            <a:extLst>
              <a:ext uri="{FF2B5EF4-FFF2-40B4-BE49-F238E27FC236}">
                <a16:creationId xmlns:a16="http://schemas.microsoft.com/office/drawing/2014/main" id="{748CBA17-32AD-4793-AF14-CFA0DDE254CA}"/>
              </a:ext>
            </a:extLst>
          </p:cNvPr>
          <p:cNvCxnSpPr>
            <a:cxnSpLocks/>
            <a:stCxn id="47" idx="4"/>
            <a:endCxn id="36" idx="0"/>
          </p:cNvCxnSpPr>
          <p:nvPr/>
        </p:nvCxnSpPr>
        <p:spPr>
          <a:xfrm flipH="1">
            <a:off x="11621803" y="5666463"/>
            <a:ext cx="1" cy="388090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Gerade Verbindung mit Pfeil 52">
            <a:extLst>
              <a:ext uri="{FF2B5EF4-FFF2-40B4-BE49-F238E27FC236}">
                <a16:creationId xmlns:a16="http://schemas.microsoft.com/office/drawing/2014/main" id="{023C3076-F293-4664-8B28-0793855ECD51}"/>
              </a:ext>
            </a:extLst>
          </p:cNvPr>
          <p:cNvCxnSpPr>
            <a:cxnSpLocks/>
            <a:stCxn id="12" idx="4"/>
            <a:endCxn id="32" idx="0"/>
          </p:cNvCxnSpPr>
          <p:nvPr/>
        </p:nvCxnSpPr>
        <p:spPr>
          <a:xfrm flipH="1">
            <a:off x="5645512" y="5671170"/>
            <a:ext cx="1" cy="361254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Gerade Verbindung mit Pfeil 7">
            <a:extLst>
              <a:ext uri="{FF2B5EF4-FFF2-40B4-BE49-F238E27FC236}">
                <a16:creationId xmlns:a16="http://schemas.microsoft.com/office/drawing/2014/main" id="{52E331CF-C3CE-4A11-A282-4010425BBF2B}"/>
              </a:ext>
            </a:extLst>
          </p:cNvPr>
          <p:cNvCxnSpPr>
            <a:cxnSpLocks/>
            <a:stCxn id="32" idx="2"/>
          </p:cNvCxnSpPr>
          <p:nvPr/>
        </p:nvCxnSpPr>
        <p:spPr>
          <a:xfrm>
            <a:off x="5645512" y="7083984"/>
            <a:ext cx="0" cy="319898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36D7806F-A44C-45D5-8E2C-547FBA1BE9C8}"/>
              </a:ext>
            </a:extLst>
          </p:cNvPr>
          <p:cNvCxnSpPr>
            <a:cxnSpLocks/>
            <a:stCxn id="36" idx="2"/>
          </p:cNvCxnSpPr>
          <p:nvPr/>
        </p:nvCxnSpPr>
        <p:spPr>
          <a:xfrm>
            <a:off x="11621803" y="7106113"/>
            <a:ext cx="0" cy="307560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Gerader Verbinder 2">
            <a:extLst>
              <a:ext uri="{FF2B5EF4-FFF2-40B4-BE49-F238E27FC236}">
                <a16:creationId xmlns:a16="http://schemas.microsoft.com/office/drawing/2014/main" id="{52FE8F1C-8643-73E8-27C9-67B24E95477A}"/>
              </a:ext>
            </a:extLst>
          </p:cNvPr>
          <p:cNvCxnSpPr>
            <a:cxnSpLocks/>
          </p:cNvCxnSpPr>
          <p:nvPr/>
        </p:nvCxnSpPr>
        <p:spPr>
          <a:xfrm>
            <a:off x="3844326" y="7378446"/>
            <a:ext cx="9382400" cy="35227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Gerade Verbindung mit Pfeil 4">
            <a:extLst>
              <a:ext uri="{FF2B5EF4-FFF2-40B4-BE49-F238E27FC236}">
                <a16:creationId xmlns:a16="http://schemas.microsoft.com/office/drawing/2014/main" id="{8DAECD81-9CE5-18D5-9015-84773ABC5D5D}"/>
              </a:ext>
            </a:extLst>
          </p:cNvPr>
          <p:cNvCxnSpPr>
            <a:cxnSpLocks/>
          </p:cNvCxnSpPr>
          <p:nvPr/>
        </p:nvCxnSpPr>
        <p:spPr>
          <a:xfrm>
            <a:off x="5264285" y="7403882"/>
            <a:ext cx="0" cy="353800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Gerade Verbindung mit Pfeil 10">
            <a:extLst>
              <a:ext uri="{FF2B5EF4-FFF2-40B4-BE49-F238E27FC236}">
                <a16:creationId xmlns:a16="http://schemas.microsoft.com/office/drawing/2014/main" id="{FB571318-6C42-60BC-DB34-3A3A56C457BF}"/>
              </a:ext>
            </a:extLst>
          </p:cNvPr>
          <p:cNvCxnSpPr>
            <a:cxnSpLocks/>
          </p:cNvCxnSpPr>
          <p:nvPr/>
        </p:nvCxnSpPr>
        <p:spPr>
          <a:xfrm>
            <a:off x="11234455" y="7404239"/>
            <a:ext cx="2750" cy="403596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Abgerundetes Rechteck 96">
            <a:extLst>
              <a:ext uri="{FF2B5EF4-FFF2-40B4-BE49-F238E27FC236}">
                <a16:creationId xmlns:a16="http://schemas.microsoft.com/office/drawing/2014/main" id="{00913E97-9944-F0D6-0605-F2E47EB1420E}"/>
              </a:ext>
            </a:extLst>
          </p:cNvPr>
          <p:cNvSpPr/>
          <p:nvPr/>
        </p:nvSpPr>
        <p:spPr>
          <a:xfrm>
            <a:off x="4563749" y="7762512"/>
            <a:ext cx="1377403" cy="667405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b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lang="de-DE" sz="1200" b="1" dirty="0" err="1">
                <a:solidFill>
                  <a:prstClr val="white"/>
                </a:solidFill>
                <a:latin typeface="Arial"/>
              </a:rPr>
              <a:t>Director</a:t>
            </a:r>
            <a:r>
              <a:rPr lang="de-DE" sz="1200" b="1" dirty="0">
                <a:solidFill>
                  <a:prstClr val="white"/>
                </a:solidFill>
                <a:latin typeface="Arial"/>
              </a:rPr>
              <a:t> Agent</a:t>
            </a:r>
            <a:endParaRPr kumimoji="0" lang="de-DE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20" name="Abgerundetes Rechteck 120">
            <a:extLst>
              <a:ext uri="{FF2B5EF4-FFF2-40B4-BE49-F238E27FC236}">
                <a16:creationId xmlns:a16="http://schemas.microsoft.com/office/drawing/2014/main" id="{17E0E6F5-F9BC-AC1F-F6FA-39C5C711A7BB}"/>
              </a:ext>
            </a:extLst>
          </p:cNvPr>
          <p:cNvSpPr/>
          <p:nvPr/>
        </p:nvSpPr>
        <p:spPr>
          <a:xfrm>
            <a:off x="3885103" y="8897761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sp>
        <p:nvSpPr>
          <p:cNvPr id="21" name="Abgerundetes Rechteck 120">
            <a:extLst>
              <a:ext uri="{FF2B5EF4-FFF2-40B4-BE49-F238E27FC236}">
                <a16:creationId xmlns:a16="http://schemas.microsoft.com/office/drawing/2014/main" id="{5F3C6C82-4539-CA58-7156-ADF4D7776E73}"/>
              </a:ext>
            </a:extLst>
          </p:cNvPr>
          <p:cNvSpPr/>
          <p:nvPr/>
        </p:nvSpPr>
        <p:spPr>
          <a:xfrm>
            <a:off x="4204258" y="9159113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sp>
        <p:nvSpPr>
          <p:cNvPr id="23" name="Abgerundetes Rechteck 96">
            <a:extLst>
              <a:ext uri="{FF2B5EF4-FFF2-40B4-BE49-F238E27FC236}">
                <a16:creationId xmlns:a16="http://schemas.microsoft.com/office/drawing/2014/main" id="{35E597E0-3263-96C2-1CC5-AAC55B567B5B}"/>
              </a:ext>
            </a:extLst>
          </p:cNvPr>
          <p:cNvSpPr/>
          <p:nvPr/>
        </p:nvSpPr>
        <p:spPr>
          <a:xfrm>
            <a:off x="10531895" y="7779784"/>
            <a:ext cx="1377403" cy="667405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r>
              <a:rPr lang="de-DE" sz="1200" b="1" dirty="0">
                <a:solidFill>
                  <a:prstClr val="white"/>
                </a:solidFill>
                <a:latin typeface="Arial"/>
              </a:rPr>
              <a:t>Standby</a:t>
            </a:r>
            <a:br>
              <a:rPr lang="de-DE" sz="1200" b="1" dirty="0">
                <a:solidFill>
                  <a:prstClr val="white"/>
                </a:solidFill>
                <a:latin typeface="Arial"/>
              </a:rPr>
            </a:br>
            <a:r>
              <a:rPr lang="de-DE" sz="1200" b="1" dirty="0" err="1">
                <a:solidFill>
                  <a:prstClr val="white"/>
                </a:solidFill>
                <a:latin typeface="Arial"/>
              </a:rPr>
              <a:t>Director</a:t>
            </a:r>
            <a:r>
              <a:rPr lang="de-DE" sz="1200" b="1" dirty="0">
                <a:solidFill>
                  <a:prstClr val="white"/>
                </a:solidFill>
                <a:latin typeface="Arial"/>
              </a:rPr>
              <a:t> Agent</a:t>
            </a:r>
          </a:p>
        </p:txBody>
      </p:sp>
      <p:sp>
        <p:nvSpPr>
          <p:cNvPr id="25" name="Abgerundetes Rechteck 120">
            <a:extLst>
              <a:ext uri="{FF2B5EF4-FFF2-40B4-BE49-F238E27FC236}">
                <a16:creationId xmlns:a16="http://schemas.microsoft.com/office/drawing/2014/main" id="{0EB4E482-F0B2-C094-7D88-D4BBC5736783}"/>
              </a:ext>
            </a:extLst>
          </p:cNvPr>
          <p:cNvSpPr/>
          <p:nvPr/>
        </p:nvSpPr>
        <p:spPr>
          <a:xfrm>
            <a:off x="6674561" y="8911057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sp>
        <p:nvSpPr>
          <p:cNvPr id="26" name="Abgerundetes Rechteck 120">
            <a:extLst>
              <a:ext uri="{FF2B5EF4-FFF2-40B4-BE49-F238E27FC236}">
                <a16:creationId xmlns:a16="http://schemas.microsoft.com/office/drawing/2014/main" id="{5BF3131A-FD24-BC05-1517-14666365ABB6}"/>
              </a:ext>
            </a:extLst>
          </p:cNvPr>
          <p:cNvSpPr/>
          <p:nvPr/>
        </p:nvSpPr>
        <p:spPr>
          <a:xfrm>
            <a:off x="6023173" y="9448795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sp>
        <p:nvSpPr>
          <p:cNvPr id="28" name="Abgerundetes Rechteck 120">
            <a:extLst>
              <a:ext uri="{FF2B5EF4-FFF2-40B4-BE49-F238E27FC236}">
                <a16:creationId xmlns:a16="http://schemas.microsoft.com/office/drawing/2014/main" id="{A4DC8978-4051-80C6-B0CC-1EC8EDCF442C}"/>
              </a:ext>
            </a:extLst>
          </p:cNvPr>
          <p:cNvSpPr/>
          <p:nvPr/>
        </p:nvSpPr>
        <p:spPr>
          <a:xfrm>
            <a:off x="7256583" y="9443860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cxnSp>
        <p:nvCxnSpPr>
          <p:cNvPr id="37" name="Gewinkelte Verbindung 38">
            <a:extLst>
              <a:ext uri="{FF2B5EF4-FFF2-40B4-BE49-F238E27FC236}">
                <a16:creationId xmlns:a16="http://schemas.microsoft.com/office/drawing/2014/main" id="{A4907B9B-7BD5-4998-12D2-FD710B0AF28F}"/>
              </a:ext>
            </a:extLst>
          </p:cNvPr>
          <p:cNvCxnSpPr>
            <a:cxnSpLocks/>
            <a:stCxn id="25" idx="3"/>
            <a:endCxn id="28" idx="0"/>
          </p:cNvCxnSpPr>
          <p:nvPr/>
        </p:nvCxnSpPr>
        <p:spPr>
          <a:xfrm>
            <a:off x="7593873" y="9104634"/>
            <a:ext cx="122366" cy="339226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Gerade Verbindung mit Pfeil 38">
            <a:extLst>
              <a:ext uri="{FF2B5EF4-FFF2-40B4-BE49-F238E27FC236}">
                <a16:creationId xmlns:a16="http://schemas.microsoft.com/office/drawing/2014/main" id="{9B51953D-6DE0-DD43-2B33-E36B2A16AD1B}"/>
              </a:ext>
            </a:extLst>
          </p:cNvPr>
          <p:cNvCxnSpPr>
            <a:cxnSpLocks/>
            <a:stCxn id="28" idx="1"/>
            <a:endCxn id="26" idx="3"/>
          </p:cNvCxnSpPr>
          <p:nvPr/>
        </p:nvCxnSpPr>
        <p:spPr>
          <a:xfrm flipH="1">
            <a:off x="6942485" y="9637437"/>
            <a:ext cx="314098" cy="4935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Gewinkelte Verbindung 38">
            <a:extLst>
              <a:ext uri="{FF2B5EF4-FFF2-40B4-BE49-F238E27FC236}">
                <a16:creationId xmlns:a16="http://schemas.microsoft.com/office/drawing/2014/main" id="{FBFC2809-91BF-F7E7-F5BB-55F46FE2CBFB}"/>
              </a:ext>
            </a:extLst>
          </p:cNvPr>
          <p:cNvCxnSpPr>
            <a:cxnSpLocks/>
            <a:stCxn id="13" idx="1"/>
            <a:endCxn id="20" idx="0"/>
          </p:cNvCxnSpPr>
          <p:nvPr/>
        </p:nvCxnSpPr>
        <p:spPr>
          <a:xfrm rot="10800000" flipV="1">
            <a:off x="4344759" y="8096215"/>
            <a:ext cx="218990" cy="801546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Gerade Verbindung mit Pfeil 73">
            <a:extLst>
              <a:ext uri="{FF2B5EF4-FFF2-40B4-BE49-F238E27FC236}">
                <a16:creationId xmlns:a16="http://schemas.microsoft.com/office/drawing/2014/main" id="{14B7B024-DFD1-7416-743A-8C86BB34C0C0}"/>
              </a:ext>
            </a:extLst>
          </p:cNvPr>
          <p:cNvCxnSpPr>
            <a:cxnSpLocks/>
            <a:stCxn id="13" idx="3"/>
            <a:endCxn id="23" idx="1"/>
          </p:cNvCxnSpPr>
          <p:nvPr/>
        </p:nvCxnSpPr>
        <p:spPr>
          <a:xfrm>
            <a:off x="5941152" y="8096215"/>
            <a:ext cx="4590743" cy="17272"/>
          </a:xfrm>
          <a:prstGeom prst="straightConnector1">
            <a:avLst/>
          </a:prstGeom>
          <a:ln w="5080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7" name="Abgerundetes Rechteck 120">
            <a:extLst>
              <a:ext uri="{FF2B5EF4-FFF2-40B4-BE49-F238E27FC236}">
                <a16:creationId xmlns:a16="http://schemas.microsoft.com/office/drawing/2014/main" id="{D01EFD8C-6C0D-6631-568A-3A4816FF5BC1}"/>
              </a:ext>
            </a:extLst>
          </p:cNvPr>
          <p:cNvSpPr/>
          <p:nvPr/>
        </p:nvSpPr>
        <p:spPr>
          <a:xfrm>
            <a:off x="11798034" y="8896811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sp>
        <p:nvSpPr>
          <p:cNvPr id="22" name="Abgerundetes Rechteck 120">
            <a:extLst>
              <a:ext uri="{FF2B5EF4-FFF2-40B4-BE49-F238E27FC236}">
                <a16:creationId xmlns:a16="http://schemas.microsoft.com/office/drawing/2014/main" id="{AF8B9AB4-432A-0802-1F82-B4C8016DD7FB}"/>
              </a:ext>
            </a:extLst>
          </p:cNvPr>
          <p:cNvSpPr/>
          <p:nvPr/>
        </p:nvSpPr>
        <p:spPr>
          <a:xfrm>
            <a:off x="12000690" y="9172918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cxnSp>
        <p:nvCxnSpPr>
          <p:cNvPr id="82" name="Gewinkelte Verbindung 38">
            <a:extLst>
              <a:ext uri="{FF2B5EF4-FFF2-40B4-BE49-F238E27FC236}">
                <a16:creationId xmlns:a16="http://schemas.microsoft.com/office/drawing/2014/main" id="{987A6103-DD27-B05A-A612-C81F1EA672EB}"/>
              </a:ext>
            </a:extLst>
          </p:cNvPr>
          <p:cNvCxnSpPr>
            <a:cxnSpLocks/>
            <a:stCxn id="23" idx="3"/>
            <a:endCxn id="77" idx="0"/>
          </p:cNvCxnSpPr>
          <p:nvPr/>
        </p:nvCxnSpPr>
        <p:spPr>
          <a:xfrm>
            <a:off x="11909298" y="8113487"/>
            <a:ext cx="348392" cy="783324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5" name="Abgerundetes Rechteck 120">
            <a:extLst>
              <a:ext uri="{FF2B5EF4-FFF2-40B4-BE49-F238E27FC236}">
                <a16:creationId xmlns:a16="http://schemas.microsoft.com/office/drawing/2014/main" id="{2E50395D-E5B2-D00C-F4A0-453ABB8DAE18}"/>
              </a:ext>
            </a:extLst>
          </p:cNvPr>
          <p:cNvSpPr/>
          <p:nvPr/>
        </p:nvSpPr>
        <p:spPr>
          <a:xfrm>
            <a:off x="4469300" y="9430781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sp>
        <p:nvSpPr>
          <p:cNvPr id="96" name="Abgerundetes Rechteck 120">
            <a:extLst>
              <a:ext uri="{FF2B5EF4-FFF2-40B4-BE49-F238E27FC236}">
                <a16:creationId xmlns:a16="http://schemas.microsoft.com/office/drawing/2014/main" id="{B78203FF-0E5B-72A1-8CBB-99C66C0B5CE2}"/>
              </a:ext>
            </a:extLst>
          </p:cNvPr>
          <p:cNvSpPr/>
          <p:nvPr/>
        </p:nvSpPr>
        <p:spPr>
          <a:xfrm>
            <a:off x="12252480" y="9457838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sp>
        <p:nvSpPr>
          <p:cNvPr id="97" name="Abgerundetes Rechteck 120">
            <a:extLst>
              <a:ext uri="{FF2B5EF4-FFF2-40B4-BE49-F238E27FC236}">
                <a16:creationId xmlns:a16="http://schemas.microsoft.com/office/drawing/2014/main" id="{F9D63DD1-0846-BC6C-0927-9DC952DFF5FB}"/>
              </a:ext>
            </a:extLst>
          </p:cNvPr>
          <p:cNvSpPr/>
          <p:nvPr/>
        </p:nvSpPr>
        <p:spPr>
          <a:xfrm>
            <a:off x="9750671" y="8918550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sp>
        <p:nvSpPr>
          <p:cNvPr id="98" name="Abgerundetes Rechteck 120">
            <a:extLst>
              <a:ext uri="{FF2B5EF4-FFF2-40B4-BE49-F238E27FC236}">
                <a16:creationId xmlns:a16="http://schemas.microsoft.com/office/drawing/2014/main" id="{CAE7C24C-BD3A-A2BC-2E83-D7AE1275CA0E}"/>
              </a:ext>
            </a:extLst>
          </p:cNvPr>
          <p:cNvSpPr/>
          <p:nvPr/>
        </p:nvSpPr>
        <p:spPr>
          <a:xfrm>
            <a:off x="9099280" y="9456288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sp>
        <p:nvSpPr>
          <p:cNvPr id="99" name="Abgerundetes Rechteck 120">
            <a:extLst>
              <a:ext uri="{FF2B5EF4-FFF2-40B4-BE49-F238E27FC236}">
                <a16:creationId xmlns:a16="http://schemas.microsoft.com/office/drawing/2014/main" id="{8D1FCACA-766C-1B3A-60BD-B70D4185FE4C}"/>
              </a:ext>
            </a:extLst>
          </p:cNvPr>
          <p:cNvSpPr/>
          <p:nvPr/>
        </p:nvSpPr>
        <p:spPr>
          <a:xfrm>
            <a:off x="10332693" y="9451353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cxnSp>
        <p:nvCxnSpPr>
          <p:cNvPr id="100" name="Gewinkelte Verbindung 38">
            <a:extLst>
              <a:ext uri="{FF2B5EF4-FFF2-40B4-BE49-F238E27FC236}">
                <a16:creationId xmlns:a16="http://schemas.microsoft.com/office/drawing/2014/main" id="{45964207-E7B6-4EDD-1405-420572A8B6E8}"/>
              </a:ext>
            </a:extLst>
          </p:cNvPr>
          <p:cNvCxnSpPr>
            <a:cxnSpLocks/>
            <a:stCxn id="97" idx="3"/>
          </p:cNvCxnSpPr>
          <p:nvPr/>
        </p:nvCxnSpPr>
        <p:spPr>
          <a:xfrm>
            <a:off x="10669983" y="9112127"/>
            <a:ext cx="122366" cy="339226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1" name="Gerade Verbindung mit Pfeil 100">
            <a:extLst>
              <a:ext uri="{FF2B5EF4-FFF2-40B4-BE49-F238E27FC236}">
                <a16:creationId xmlns:a16="http://schemas.microsoft.com/office/drawing/2014/main" id="{722EEE42-CA51-7F90-0D62-18835C3467F0}"/>
              </a:ext>
            </a:extLst>
          </p:cNvPr>
          <p:cNvCxnSpPr>
            <a:cxnSpLocks/>
            <a:endCxn id="98" idx="3"/>
          </p:cNvCxnSpPr>
          <p:nvPr/>
        </p:nvCxnSpPr>
        <p:spPr>
          <a:xfrm flipH="1">
            <a:off x="10018592" y="9644930"/>
            <a:ext cx="247426" cy="4935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2" name="Gewinkelte Verbindung 38">
            <a:extLst>
              <a:ext uri="{FF2B5EF4-FFF2-40B4-BE49-F238E27FC236}">
                <a16:creationId xmlns:a16="http://schemas.microsoft.com/office/drawing/2014/main" id="{748D9E84-3B93-1A44-00E3-768159307D45}"/>
              </a:ext>
            </a:extLst>
          </p:cNvPr>
          <p:cNvCxnSpPr>
            <a:cxnSpLocks/>
            <a:stCxn id="97" idx="1"/>
            <a:endCxn id="98" idx="0"/>
          </p:cNvCxnSpPr>
          <p:nvPr/>
        </p:nvCxnSpPr>
        <p:spPr>
          <a:xfrm rot="10800000" flipV="1">
            <a:off x="9558937" y="9112126"/>
            <a:ext cx="191735" cy="344161"/>
          </a:xfrm>
          <a:prstGeom prst="bentConnector2">
            <a:avLst/>
          </a:prstGeom>
          <a:ln w="5080">
            <a:solidFill>
              <a:schemeClr val="tx1"/>
            </a:solidFill>
            <a:headEnd type="triangle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" name="Gewinkelte Verbindung 38">
            <a:extLst>
              <a:ext uri="{FF2B5EF4-FFF2-40B4-BE49-F238E27FC236}">
                <a16:creationId xmlns:a16="http://schemas.microsoft.com/office/drawing/2014/main" id="{93F13D48-9396-BCCA-70EA-09F3FB77B9C8}"/>
              </a:ext>
            </a:extLst>
          </p:cNvPr>
          <p:cNvCxnSpPr>
            <a:cxnSpLocks/>
            <a:stCxn id="23" idx="2"/>
            <a:endCxn id="97" idx="0"/>
          </p:cNvCxnSpPr>
          <p:nvPr/>
        </p:nvCxnSpPr>
        <p:spPr>
          <a:xfrm rot="5400000">
            <a:off x="10479782" y="8177734"/>
            <a:ext cx="471361" cy="1010270"/>
          </a:xfrm>
          <a:prstGeom prst="bentConnector3">
            <a:avLst>
              <a:gd name="adj1" fmla="val 50000"/>
            </a:avLst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7" name="Gewinkelte Verbindung 38">
            <a:extLst>
              <a:ext uri="{FF2B5EF4-FFF2-40B4-BE49-F238E27FC236}">
                <a16:creationId xmlns:a16="http://schemas.microsoft.com/office/drawing/2014/main" id="{EC43F20B-B16D-16EE-69B7-27DF993BB9A2}"/>
              </a:ext>
            </a:extLst>
          </p:cNvPr>
          <p:cNvCxnSpPr>
            <a:cxnSpLocks/>
            <a:stCxn id="13" idx="2"/>
            <a:endCxn id="25" idx="0"/>
          </p:cNvCxnSpPr>
          <p:nvPr/>
        </p:nvCxnSpPr>
        <p:spPr>
          <a:xfrm rot="16200000" flipH="1">
            <a:off x="5952764" y="7729604"/>
            <a:ext cx="481140" cy="1881766"/>
          </a:xfrm>
          <a:prstGeom prst="bentConnector3">
            <a:avLst>
              <a:gd name="adj1" fmla="val 50000"/>
            </a:avLst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Gewinkelte Verbindung 38">
            <a:extLst>
              <a:ext uri="{FF2B5EF4-FFF2-40B4-BE49-F238E27FC236}">
                <a16:creationId xmlns:a16="http://schemas.microsoft.com/office/drawing/2014/main" id="{A09C7439-05D4-45B9-CC60-37CF8937B6AB}"/>
              </a:ext>
            </a:extLst>
          </p:cNvPr>
          <p:cNvCxnSpPr>
            <a:cxnSpLocks/>
            <a:stCxn id="13" idx="2"/>
            <a:endCxn id="77" idx="0"/>
          </p:cNvCxnSpPr>
          <p:nvPr/>
        </p:nvCxnSpPr>
        <p:spPr>
          <a:xfrm rot="16200000" flipH="1">
            <a:off x="8521623" y="5160744"/>
            <a:ext cx="466894" cy="7005239"/>
          </a:xfrm>
          <a:prstGeom prst="bentConnector3">
            <a:avLst>
              <a:gd name="adj1" fmla="val 52838"/>
            </a:avLst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2" name="Gewinkelte Verbindung 38">
            <a:extLst>
              <a:ext uri="{FF2B5EF4-FFF2-40B4-BE49-F238E27FC236}">
                <a16:creationId xmlns:a16="http://schemas.microsoft.com/office/drawing/2014/main" id="{3FEBA957-B839-40CF-6246-E4F319D061F4}"/>
              </a:ext>
            </a:extLst>
          </p:cNvPr>
          <p:cNvCxnSpPr>
            <a:cxnSpLocks/>
            <a:stCxn id="23" idx="2"/>
            <a:endCxn id="20" idx="0"/>
          </p:cNvCxnSpPr>
          <p:nvPr/>
        </p:nvCxnSpPr>
        <p:spPr>
          <a:xfrm rot="5400000">
            <a:off x="7557392" y="5234556"/>
            <a:ext cx="450572" cy="6875838"/>
          </a:xfrm>
          <a:prstGeom prst="bentConnector3">
            <a:avLst>
              <a:gd name="adj1" fmla="val 50000"/>
            </a:avLst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9" name="Gewinkelte Verbindung 38">
            <a:extLst>
              <a:ext uri="{FF2B5EF4-FFF2-40B4-BE49-F238E27FC236}">
                <a16:creationId xmlns:a16="http://schemas.microsoft.com/office/drawing/2014/main" id="{D489A414-AA64-C4A6-5EDA-12123912C370}"/>
              </a:ext>
            </a:extLst>
          </p:cNvPr>
          <p:cNvCxnSpPr>
            <a:cxnSpLocks/>
            <a:stCxn id="25" idx="1"/>
            <a:endCxn id="26" idx="0"/>
          </p:cNvCxnSpPr>
          <p:nvPr/>
        </p:nvCxnSpPr>
        <p:spPr>
          <a:xfrm rot="10800000" flipV="1">
            <a:off x="6482829" y="9104633"/>
            <a:ext cx="191732" cy="344161"/>
          </a:xfrm>
          <a:prstGeom prst="bentConnector2">
            <a:avLst/>
          </a:prstGeom>
          <a:ln w="5080">
            <a:solidFill>
              <a:schemeClr val="tx1"/>
            </a:solidFill>
            <a:headEnd type="triangle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8097884"/>
      </p:ext>
    </p:extLst>
  </p:cSld>
  <p:clrMapOvr>
    <a:masterClrMapping/>
  </p:clrMapOvr>
</p:sld>
</file>

<file path=ppt/theme/theme1.xml><?xml version="1.0" encoding="utf-8"?>
<a:theme xmlns:a="http://schemas.openxmlformats.org/drawingml/2006/main" name="sosag_blue_gree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10.xml><?xml version="1.0" encoding="utf-8"?>
<a:theme xmlns:a="http://schemas.openxmlformats.org/drawingml/2006/main" name="sosag_yellow_ultramari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11.xml><?xml version="1.0" encoding="utf-8"?>
<a:theme xmlns:a="http://schemas.openxmlformats.org/drawingml/2006/main" name="sosag_logo_blue_gree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2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1_sosag_red_grey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14.xml><?xml version="1.0" encoding="utf-8"?>
<a:theme xmlns:a="http://schemas.openxmlformats.org/drawingml/2006/main" name="2_sosag_red_grey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15.xml><?xml version="1.0" encoding="utf-8"?>
<a:theme xmlns:a="http://schemas.openxmlformats.org/drawingml/2006/main" name="1_sosag_blue_gree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16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7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osag_red_grey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sosag_green_red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sosag_dkOrange_pink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5.xml><?xml version="1.0" encoding="utf-8"?>
<a:theme xmlns:a="http://schemas.openxmlformats.org/drawingml/2006/main" name="sosag_lightBlue_brow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5080">
          <a:solidFill>
            <a:srgbClr val="223388"/>
          </a:solidFill>
          <a:headEnd type="none" w="lg" len="lg"/>
          <a:tailEnd type="triangle" w="lg" len="lg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6.xml><?xml version="1.0" encoding="utf-8"?>
<a:theme xmlns:a="http://schemas.openxmlformats.org/drawingml/2006/main" name="sosag_dkGrey_violet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7.xml><?xml version="1.0" encoding="utf-8"?>
<a:theme xmlns:a="http://schemas.openxmlformats.org/drawingml/2006/main" name="sosag_orange_purple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8.xml><?xml version="1.0" encoding="utf-8"?>
<a:theme xmlns:a="http://schemas.openxmlformats.org/drawingml/2006/main" name="sosag_redBrown_brow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9.xml><?xml version="1.0" encoding="utf-8"?>
<a:theme xmlns:a="http://schemas.openxmlformats.org/drawingml/2006/main" name="sosag_dkGreen_lightgrey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Pages>0</Pages>
  <Words>2006</Words>
  <Characters>0</Characters>
  <Application>Microsoft Office PowerPoint</Application>
  <PresentationFormat>Benutzerdefiniert</PresentationFormat>
  <Lines>0</Lines>
  <Paragraphs>583</Paragraphs>
  <Slides>17</Slides>
  <Notes>11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15</vt:i4>
      </vt:variant>
      <vt:variant>
        <vt:lpstr>Folientitel</vt:lpstr>
      </vt:variant>
      <vt:variant>
        <vt:i4>17</vt:i4>
      </vt:variant>
    </vt:vector>
  </HeadingPairs>
  <TitlesOfParts>
    <vt:vector size="35" baseType="lpstr">
      <vt:lpstr>Arial</vt:lpstr>
      <vt:lpstr>Gill Sans</vt:lpstr>
      <vt:lpstr>Wingdings</vt:lpstr>
      <vt:lpstr>sosag_blue_green_master</vt:lpstr>
      <vt:lpstr>sosag_red_grey_master</vt:lpstr>
      <vt:lpstr>sosag_green_red_master</vt:lpstr>
      <vt:lpstr>sosag_dkOrange_pink_master</vt:lpstr>
      <vt:lpstr>sosag_lightBlue_brown_master</vt:lpstr>
      <vt:lpstr>sosag_dkGrey_violet_master</vt:lpstr>
      <vt:lpstr>sosag_orange_purple_master</vt:lpstr>
      <vt:lpstr>sosag_redBrown_brown_master</vt:lpstr>
      <vt:lpstr>sosag_dkGreen_lightgrey_master</vt:lpstr>
      <vt:lpstr>sosag_yellow_ultramarin_master</vt:lpstr>
      <vt:lpstr>sosag_logo_blue_green_master</vt:lpstr>
      <vt:lpstr>Benutzerdefiniertes Design</vt:lpstr>
      <vt:lpstr>1_sosag_red_grey_master</vt:lpstr>
      <vt:lpstr>2_sosag_red_grey_master</vt:lpstr>
      <vt:lpstr>1_sosag_blue_green_master</vt:lpstr>
      <vt:lpstr>JS7 JobScheduler</vt:lpstr>
      <vt:lpstr>JS7 JobScheduler</vt:lpstr>
      <vt:lpstr>System Architecture</vt:lpstr>
      <vt:lpstr>Product Architecture</vt:lpstr>
      <vt:lpstr>Secure Network Connections </vt:lpstr>
      <vt:lpstr>Supported Platforms</vt:lpstr>
      <vt:lpstr>JS7 JobScheduler</vt:lpstr>
      <vt:lpstr>Cloud Setup: JOC Cockpit Cluster, Controller Cluster, Database Service Cluster</vt:lpstr>
      <vt:lpstr>Cloud Setup: JOC Cockpit Cluster, Controller Cluster, Agent Cluster</vt:lpstr>
      <vt:lpstr>Cloud Setup: Hybrid Use of Agents</vt:lpstr>
      <vt:lpstr>JS7 JobScheduler</vt:lpstr>
      <vt:lpstr>On Premises: Standalone Server for User Interface, Controller and Database Service</vt:lpstr>
      <vt:lpstr>On Premises: Standalone Interface Server, Controller Cluster, Database Server</vt:lpstr>
      <vt:lpstr>On Premises: JOC Cockpit Cluster, Controller Cluster, Database Server</vt:lpstr>
      <vt:lpstr>On Premises: Multi-Controller Instances</vt:lpstr>
      <vt:lpstr>On Premises: Controller Cluster with Agent Cluster and Standalone Agents</vt:lpstr>
      <vt:lpstr>JS7 JobScheduler</vt:lpstr>
    </vt:vector>
  </TitlesOfParts>
  <Company>Software- und Organisations-Service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JS7 JobScheduler System Architecture</dc:title>
  <dc:creator>Andreas Püschel</dc:creator>
  <cp:lastModifiedBy>Andreas Püschel</cp:lastModifiedBy>
  <cp:revision>738</cp:revision>
  <dcterms:created xsi:type="dcterms:W3CDTF">2010-11-02T07:26:00Z</dcterms:created>
  <dcterms:modified xsi:type="dcterms:W3CDTF">2023-05-28T07:04:31Z</dcterms:modified>
</cp:coreProperties>
</file>