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7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8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9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0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1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1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  <p:sldMasterId id="2147483759" r:id="rId13"/>
    <p:sldMasterId id="2147483763" r:id="rId14"/>
    <p:sldMasterId id="2147483768" r:id="rId15"/>
  </p:sldMasterIdLst>
  <p:notesMasterIdLst>
    <p:notesMasterId r:id="rId33"/>
  </p:notesMasterIdLst>
  <p:handoutMasterIdLst>
    <p:handoutMasterId r:id="rId34"/>
  </p:handoutMasterIdLst>
  <p:sldIdLst>
    <p:sldId id="275" r:id="rId16"/>
    <p:sldId id="331" r:id="rId17"/>
    <p:sldId id="325" r:id="rId18"/>
    <p:sldId id="335" r:id="rId19"/>
    <p:sldId id="334" r:id="rId20"/>
    <p:sldId id="310" r:id="rId21"/>
    <p:sldId id="326" r:id="rId22"/>
    <p:sldId id="330" r:id="rId23"/>
    <p:sldId id="332" r:id="rId24"/>
    <p:sldId id="333" r:id="rId25"/>
    <p:sldId id="300" r:id="rId26"/>
    <p:sldId id="317" r:id="rId27"/>
    <p:sldId id="319" r:id="rId28"/>
    <p:sldId id="321" r:id="rId29"/>
    <p:sldId id="320" r:id="rId30"/>
    <p:sldId id="329" r:id="rId31"/>
    <p:sldId id="287" r:id="rId32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38">
          <p15:clr>
            <a:srgbClr val="A4A3A4"/>
          </p15:clr>
        </p15:guide>
        <p15:guide id="2" pos="5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883388"/>
    <a:srgbClr val="FFBB33"/>
    <a:srgbClr val="8F9090"/>
    <a:srgbClr val="335544"/>
    <a:srgbClr val="775533"/>
    <a:srgbClr val="883300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83" autoAdjust="0"/>
    <p:restoredTop sz="86532" autoAdjust="0"/>
  </p:normalViewPr>
  <p:slideViewPr>
    <p:cSldViewPr snapToGrid="0">
      <p:cViewPr varScale="1">
        <p:scale>
          <a:sx n="61" d="100"/>
          <a:sy n="61" d="100"/>
        </p:scale>
        <p:origin x="204" y="48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tableStyles" Target="tableStyles.xml"/><Relationship Id="rId21" Type="http://schemas.openxmlformats.org/officeDocument/2006/relationships/slide" Target="slides/slide6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commentAuthors" Target="commentAuthor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25.06.2023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25.06.2023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571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0353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9562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374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482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930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250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873964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366043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13200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7992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7861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1871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763167"/>
      </p:ext>
    </p:extLst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98463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37646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1.png"/><Relationship Id="rId5" Type="http://schemas.openxmlformats.org/officeDocument/2006/relationships/image" Target="../media/image12.pdf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6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69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89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79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299" y="2400300"/>
            <a:ext cx="12498805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JS7 JobScheduler Architecture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System Architecture: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Systems, Products, </a:t>
            </a:r>
            <a:r>
              <a:rPr lang="de-DE" sz="4900" b="1" dirty="0" err="1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Platforms</a:t>
            </a:r>
            <a:endParaRPr lang="de-DE" sz="4900" b="1" dirty="0">
              <a:solidFill>
                <a:srgbClr val="7FA4CC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4900" b="1" i="0" u="none" strike="noStrike" kern="1200" cap="none" spc="0" normalizeH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4" name="Abgerundetes Rechteck 1">
            <a:extLst>
              <a:ext uri="{FF2B5EF4-FFF2-40B4-BE49-F238E27FC236}">
                <a16:creationId xmlns:a16="http://schemas.microsoft.com/office/drawing/2014/main" id="{20A263DE-B30D-4C56-A192-3ACAD9A24A21}"/>
              </a:ext>
            </a:extLst>
          </p:cNvPr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Information </a:t>
            </a:r>
            <a:r>
              <a:rPr lang="de-DE" dirty="0" err="1"/>
              <a:t>for</a:t>
            </a:r>
            <a:endParaRPr lang="de-DE" dirty="0"/>
          </a:p>
          <a:p>
            <a:pPr algn="ctr"/>
            <a:r>
              <a:rPr lang="de-DE" dirty="0" err="1"/>
              <a:t>Interested</a:t>
            </a:r>
            <a:r>
              <a:rPr lang="de-DE" dirty="0"/>
              <a:t> </a:t>
            </a:r>
            <a:r>
              <a:rPr lang="de-DE" dirty="0" err="1"/>
              <a:t>Parties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hteck 55">
            <a:extLst>
              <a:ext uri="{FF2B5EF4-FFF2-40B4-BE49-F238E27FC236}">
                <a16:creationId xmlns:a16="http://schemas.microsoft.com/office/drawing/2014/main" id="{47B44A2C-E1D6-4D35-5DC5-AF5291C192FD}"/>
              </a:ext>
            </a:extLst>
          </p:cNvPr>
          <p:cNvSpPr/>
          <p:nvPr/>
        </p:nvSpPr>
        <p:spPr>
          <a:xfrm>
            <a:off x="3265338" y="8126289"/>
            <a:ext cx="10543427" cy="227501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D1E13B15-CCFA-5EA5-8D2A-F443EB2466A4}"/>
              </a:ext>
            </a:extLst>
          </p:cNvPr>
          <p:cNvSpPr/>
          <p:nvPr/>
        </p:nvSpPr>
        <p:spPr>
          <a:xfrm>
            <a:off x="3265338" y="2052975"/>
            <a:ext cx="10543427" cy="58450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4" y="2400300"/>
            <a:ext cx="2738412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and Standby Controller </a:t>
            </a:r>
            <a:r>
              <a:rPr lang="de-DE" sz="1700" dirty="0" err="1"/>
              <a:t>implement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b="1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err="1"/>
              <a:t>Agents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Any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Cluster </a:t>
            </a:r>
            <a:r>
              <a:rPr lang="de-DE" sz="1700" dirty="0" err="1"/>
              <a:t>Agents</a:t>
            </a:r>
            <a:r>
              <a:rPr lang="de-DE" sz="1700" dirty="0"/>
              <a:t> and </a:t>
            </a:r>
            <a:r>
              <a:rPr lang="de-DE" sz="1700" dirty="0" err="1"/>
              <a:t>Standalone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on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on </a:t>
            </a:r>
            <a:r>
              <a:rPr lang="de-DE" sz="1700" dirty="0" err="1"/>
              <a:t>premises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Users </a:t>
            </a:r>
            <a:r>
              <a:rPr lang="de-DE" sz="1700" dirty="0" err="1"/>
              <a:t>set</a:t>
            </a:r>
            <a:r>
              <a:rPr lang="de-DE" sz="1700" dirty="0"/>
              <a:t> </a:t>
            </a:r>
            <a:r>
              <a:rPr lang="de-DE" sz="1700" dirty="0" err="1"/>
              <a:t>up</a:t>
            </a:r>
            <a:r>
              <a:rPr lang="de-DE" sz="1700" dirty="0"/>
              <a:t> a Virtual Private Cloud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allow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indicated</a:t>
            </a:r>
            <a:r>
              <a:rPr lang="de-DE" sz="1700" dirty="0"/>
              <a:t> </a:t>
            </a:r>
            <a:r>
              <a:rPr lang="de-DE" sz="1700" dirty="0" err="1"/>
              <a:t>connections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cloud</a:t>
            </a:r>
            <a:r>
              <a:rPr lang="de-DE" sz="1700" dirty="0"/>
              <a:t> </a:t>
            </a:r>
            <a:r>
              <a:rPr lang="de-DE" sz="1700" dirty="0" err="1"/>
              <a:t>platforms</a:t>
            </a:r>
            <a:r>
              <a:rPr lang="de-DE" sz="1700" dirty="0"/>
              <a:t> and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on </a:t>
            </a:r>
            <a:r>
              <a:rPr lang="de-DE" sz="1700" dirty="0" err="1"/>
              <a:t>premises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in parallel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Cloud Setup: Hybrid Use of Agents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Cloud Setup: Hybrid Use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Agents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387754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34494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3641917" y="2456460"/>
            <a:ext cx="4826992" cy="49629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680432" y="2495515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03242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833129" y="2456459"/>
            <a:ext cx="4612587" cy="494742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8845032" y="2477494"/>
            <a:ext cx="3435388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10646443" y="60545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10646443" y="296809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10419628" y="4383047"/>
            <a:ext cx="2404351" cy="1283416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11621803" y="4019651"/>
            <a:ext cx="1" cy="3633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11621803" y="5666463"/>
            <a:ext cx="1" cy="38809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671170"/>
            <a:ext cx="1" cy="36125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2E331CF-C3CE-4A11-A282-4010425BBF2B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5645512" y="7083984"/>
            <a:ext cx="0" cy="66460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6D7806F-A44C-45D5-8E2C-547FBA1BE9C8}"/>
              </a:ext>
            </a:extLst>
          </p:cNvPr>
          <p:cNvCxnSpPr>
            <a:cxnSpLocks/>
            <a:stCxn id="36" idx="2"/>
          </p:cNvCxnSpPr>
          <p:nvPr/>
        </p:nvCxnSpPr>
        <p:spPr>
          <a:xfrm>
            <a:off x="11621803" y="7106113"/>
            <a:ext cx="0" cy="64247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Abgerundetes Rechteck 96">
            <a:extLst>
              <a:ext uri="{FF2B5EF4-FFF2-40B4-BE49-F238E27FC236}">
                <a16:creationId xmlns:a16="http://schemas.microsoft.com/office/drawing/2014/main" id="{7FEC8839-2DD4-5579-232D-7D230FA6C6BC}"/>
              </a:ext>
            </a:extLst>
          </p:cNvPr>
          <p:cNvSpPr/>
          <p:nvPr/>
        </p:nvSpPr>
        <p:spPr>
          <a:xfrm>
            <a:off x="8163325" y="9055756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023A84D-3C98-1306-90D7-FE1CC3B9B65F}"/>
              </a:ext>
            </a:extLst>
          </p:cNvPr>
          <p:cNvSpPr/>
          <p:nvPr/>
        </p:nvSpPr>
        <p:spPr>
          <a:xfrm>
            <a:off x="7717294" y="8580846"/>
            <a:ext cx="1977070" cy="14684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36EF2B1-FF43-DF3A-EB00-E5ABA3414027}"/>
              </a:ext>
            </a:extLst>
          </p:cNvPr>
          <p:cNvSpPr txBox="1"/>
          <p:nvPr/>
        </p:nvSpPr>
        <p:spPr>
          <a:xfrm>
            <a:off x="7716535" y="8580351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Agent Instance</a:t>
            </a:r>
          </a:p>
        </p:txBody>
      </p:sp>
      <p:sp>
        <p:nvSpPr>
          <p:cNvPr id="14" name="Abgerundetes Rechteck 120">
            <a:extLst>
              <a:ext uri="{FF2B5EF4-FFF2-40B4-BE49-F238E27FC236}">
                <a16:creationId xmlns:a16="http://schemas.microsoft.com/office/drawing/2014/main" id="{845D6E8B-AFF8-DEAB-1FD3-0D372AC2D2FC}"/>
              </a:ext>
            </a:extLst>
          </p:cNvPr>
          <p:cNvSpPr/>
          <p:nvPr/>
        </p:nvSpPr>
        <p:spPr>
          <a:xfrm>
            <a:off x="4617245" y="9031891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CB03180-8C12-CBF3-F757-C119C1D91142}"/>
              </a:ext>
            </a:extLst>
          </p:cNvPr>
          <p:cNvSpPr/>
          <p:nvPr/>
        </p:nvSpPr>
        <p:spPr>
          <a:xfrm>
            <a:off x="4230848" y="8556981"/>
            <a:ext cx="3109155" cy="14684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6F4C079-7997-CCED-EC80-506DD665A133}"/>
              </a:ext>
            </a:extLst>
          </p:cNvPr>
          <p:cNvSpPr txBox="1"/>
          <p:nvPr/>
        </p:nvSpPr>
        <p:spPr>
          <a:xfrm>
            <a:off x="4235812" y="8556486"/>
            <a:ext cx="2900349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Clustered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JS7 Agent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Instances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9" name="Abgerundetes Rechteck 96">
            <a:extLst>
              <a:ext uri="{FF2B5EF4-FFF2-40B4-BE49-F238E27FC236}">
                <a16:creationId xmlns:a16="http://schemas.microsoft.com/office/drawing/2014/main" id="{DAB4D279-527D-07DE-620D-7BBA266727F5}"/>
              </a:ext>
            </a:extLst>
          </p:cNvPr>
          <p:cNvSpPr/>
          <p:nvPr/>
        </p:nvSpPr>
        <p:spPr>
          <a:xfrm>
            <a:off x="11461210" y="90652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FDD6C184-1E1E-FBC6-D3F8-98A601A6D840}"/>
              </a:ext>
            </a:extLst>
          </p:cNvPr>
          <p:cNvSpPr/>
          <p:nvPr/>
        </p:nvSpPr>
        <p:spPr>
          <a:xfrm>
            <a:off x="11015179" y="8590370"/>
            <a:ext cx="1977071" cy="14684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4E46A1E9-B95A-D907-D9FA-7903C90DB58F}"/>
              </a:ext>
            </a:extLst>
          </p:cNvPr>
          <p:cNvSpPr txBox="1"/>
          <p:nvPr/>
        </p:nvSpPr>
        <p:spPr>
          <a:xfrm>
            <a:off x="11022995" y="8589875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Agent Instance</a:t>
            </a:r>
          </a:p>
        </p:txBody>
      </p: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8251DC6E-97CF-BDC8-808B-2603C5375C05}"/>
              </a:ext>
            </a:extLst>
          </p:cNvPr>
          <p:cNvCxnSpPr>
            <a:cxnSpLocks/>
          </p:cNvCxnSpPr>
          <p:nvPr/>
        </p:nvCxnSpPr>
        <p:spPr>
          <a:xfrm>
            <a:off x="4229004" y="7746558"/>
            <a:ext cx="8795065" cy="21908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E55CA8E8-3898-5724-4FE4-A9F86C3FF76E}"/>
              </a:ext>
            </a:extLst>
          </p:cNvPr>
          <p:cNvCxnSpPr>
            <a:cxnSpLocks/>
          </p:cNvCxnSpPr>
          <p:nvPr/>
        </p:nvCxnSpPr>
        <p:spPr>
          <a:xfrm>
            <a:off x="5226192" y="7768466"/>
            <a:ext cx="0" cy="81188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463DCA32-0D1A-E5E0-7701-B49795627E4A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8699022" y="7768466"/>
            <a:ext cx="6807" cy="81238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9AC8809F-4807-0A57-FC78-99B973027C3A}"/>
              </a:ext>
            </a:extLst>
          </p:cNvPr>
          <p:cNvCxnSpPr>
            <a:cxnSpLocks/>
          </p:cNvCxnSpPr>
          <p:nvPr/>
        </p:nvCxnSpPr>
        <p:spPr>
          <a:xfrm>
            <a:off x="12000965" y="7756082"/>
            <a:ext cx="2749" cy="80883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feld 57">
            <a:extLst>
              <a:ext uri="{FF2B5EF4-FFF2-40B4-BE49-F238E27FC236}">
                <a16:creationId xmlns:a16="http://schemas.microsoft.com/office/drawing/2014/main" id="{1BEE3F57-1901-4875-56B2-72E123AAEB77}"/>
              </a:ext>
            </a:extLst>
          </p:cNvPr>
          <p:cNvSpPr txBox="1"/>
          <p:nvPr/>
        </p:nvSpPr>
        <p:spPr>
          <a:xfrm>
            <a:off x="3277968" y="2046349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Cloud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D84D2FE0-0746-9254-FBDF-355A3765B714}"/>
              </a:ext>
            </a:extLst>
          </p:cNvPr>
          <p:cNvSpPr txBox="1"/>
          <p:nvPr/>
        </p:nvSpPr>
        <p:spPr>
          <a:xfrm>
            <a:off x="3263306" y="8148830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On </a:t>
            </a: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Premises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84" name="Abgerundetes Rechteck 120">
            <a:extLst>
              <a:ext uri="{FF2B5EF4-FFF2-40B4-BE49-F238E27FC236}">
                <a16:creationId xmlns:a16="http://schemas.microsoft.com/office/drawing/2014/main" id="{02981A58-1673-4498-B9DF-D5F8B8473A8B}"/>
              </a:ext>
            </a:extLst>
          </p:cNvPr>
          <p:cNvSpPr/>
          <p:nvPr/>
        </p:nvSpPr>
        <p:spPr>
          <a:xfrm>
            <a:off x="5915959" y="904514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</p:spTree>
    <p:extLst>
      <p:ext uri="{BB962C8B-B14F-4D97-AF65-F5344CB8AC3E}">
        <p14:creationId xmlns:p14="http://schemas.microsoft.com/office/powerpoint/2010/main" val="2830625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System Architecture</a:t>
            </a:r>
          </a:p>
          <a:p>
            <a:pPr lvl="1"/>
            <a:r>
              <a:rPr lang="de-CH" sz="1800" dirty="0"/>
              <a:t>System Architecture</a:t>
            </a:r>
          </a:p>
          <a:p>
            <a:pPr lvl="1"/>
            <a:r>
              <a:rPr lang="de-CH" sz="1800" dirty="0" err="1"/>
              <a:t>Product</a:t>
            </a:r>
            <a:r>
              <a:rPr lang="de-CH" sz="1800" dirty="0"/>
              <a:t> Architecture</a:t>
            </a:r>
          </a:p>
          <a:p>
            <a:pPr lvl="1"/>
            <a:r>
              <a:rPr lang="de-CH" sz="1800" dirty="0"/>
              <a:t>Secure Network Connections</a:t>
            </a:r>
          </a:p>
          <a:p>
            <a:pPr lvl="1"/>
            <a:r>
              <a:rPr lang="de-CH" sz="1800" dirty="0" err="1"/>
              <a:t>Supported</a:t>
            </a:r>
            <a:r>
              <a:rPr lang="de-CH" sz="1800" dirty="0"/>
              <a:t> </a:t>
            </a:r>
            <a:r>
              <a:rPr lang="de-CH" sz="1800" dirty="0" err="1"/>
              <a:t>Platforms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Cloud Setup</a:t>
            </a:r>
          </a:p>
          <a:p>
            <a:pPr lvl="1"/>
            <a:r>
              <a:rPr lang="de-DE" sz="1800" dirty="0"/>
              <a:t>JOC Cockpit and 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Hybrid Use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Agents</a:t>
            </a:r>
            <a:endParaRPr lang="de-DE" sz="1800" dirty="0"/>
          </a:p>
          <a:p>
            <a:pPr lvl="1"/>
            <a:endParaRPr lang="de-CH" sz="1800" dirty="0"/>
          </a:p>
          <a:p>
            <a:r>
              <a:rPr lang="de-CH" u="sng" dirty="0"/>
              <a:t>On </a:t>
            </a:r>
            <a:r>
              <a:rPr lang="de-CH" u="sng" dirty="0" err="1"/>
              <a:t>Premises</a:t>
            </a:r>
            <a:r>
              <a:rPr lang="de-CH" u="sng" dirty="0"/>
              <a:t> Setup</a:t>
            </a:r>
          </a:p>
          <a:p>
            <a:pPr lvl="1"/>
            <a:r>
              <a:rPr lang="de-CH" sz="1800" dirty="0" err="1"/>
              <a:t>Standalone</a:t>
            </a:r>
            <a:r>
              <a:rPr lang="de-CH" sz="1800" dirty="0"/>
              <a:t> Server</a:t>
            </a:r>
          </a:p>
          <a:p>
            <a:pPr lvl="1"/>
            <a:r>
              <a:rPr lang="de-DE" sz="1800" dirty="0"/>
              <a:t>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Controller and JOC Cockpit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Multi-Client </a:t>
            </a:r>
            <a:r>
              <a:rPr lang="de-DE" sz="1800" dirty="0" err="1"/>
              <a:t>Capability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endParaRPr lang="de-CH" sz="1800" dirty="0"/>
          </a:p>
          <a:p>
            <a:pPr marL="279354" lvl="1" indent="0">
              <a:buNone/>
            </a:pPr>
            <a:endParaRPr lang="de-CH" sz="22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11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318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88699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their</a:t>
            </a:r>
            <a:r>
              <a:rPr lang="de-DE" sz="1700" dirty="0"/>
              <a:t> </a:t>
            </a:r>
            <a:r>
              <a:rPr lang="de-DE" sz="1700" dirty="0" err="1"/>
              <a:t>browser</a:t>
            </a:r>
            <a:r>
              <a:rPr lang="de-DE" sz="1700" dirty="0"/>
              <a:t> 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Controller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workflows</a:t>
            </a:r>
            <a:r>
              <a:rPr lang="de-DE" sz="1700" dirty="0"/>
              <a:t> and </a:t>
            </a:r>
            <a:r>
              <a:rPr lang="de-DE" sz="1700" dirty="0" err="1"/>
              <a:t>jobs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platforms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programs</a:t>
            </a:r>
            <a:r>
              <a:rPr lang="de-DE" sz="1700" dirty="0"/>
              <a:t>, </a:t>
            </a:r>
            <a:r>
              <a:rPr lang="de-DE" sz="1700" dirty="0" err="1"/>
              <a:t>scripts</a:t>
            </a:r>
            <a:r>
              <a:rPr lang="de-DE" sz="1700" dirty="0"/>
              <a:t>, </a:t>
            </a:r>
            <a:r>
              <a:rPr lang="de-DE" sz="1700" dirty="0" err="1"/>
              <a:t>services</a:t>
            </a:r>
            <a:r>
              <a:rPr lang="de-DE" sz="1700" dirty="0"/>
              <a:t> </a:t>
            </a:r>
            <a:r>
              <a:rPr lang="de-DE" sz="1700" dirty="0" err="1"/>
              <a:t>scheduled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inventory</a:t>
            </a:r>
            <a:r>
              <a:rPr lang="de-DE" sz="1700" dirty="0"/>
              <a:t> and </a:t>
            </a:r>
            <a:r>
              <a:rPr lang="de-DE" sz="1700" dirty="0" err="1"/>
              <a:t>history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Standalone Server for User Interface, Controller and Database Service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</a:t>
            </a:r>
            <a:r>
              <a:rPr lang="de-DE" dirty="0" err="1"/>
              <a:t>Standalone</a:t>
            </a:r>
            <a:r>
              <a:rPr lang="de-DE" dirty="0"/>
              <a:t> Server</a:t>
            </a:r>
            <a:endParaRPr lang="en-US" dirty="0"/>
          </a:p>
        </p:txBody>
      </p:sp>
      <p:sp>
        <p:nvSpPr>
          <p:cNvPr id="99" name="Abgerundetes Rechteck 98"/>
          <p:cNvSpPr/>
          <p:nvPr/>
        </p:nvSpPr>
        <p:spPr>
          <a:xfrm>
            <a:off x="9282847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Standalone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Abgerundetes Rechteck 96"/>
          <p:cNvSpPr/>
          <p:nvPr/>
        </p:nvSpPr>
        <p:spPr>
          <a:xfrm>
            <a:off x="12943443" y="293186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cxnSp>
        <p:nvCxnSpPr>
          <p:cNvPr id="105" name="Gewinkelte Verbindung 104"/>
          <p:cNvCxnSpPr>
            <a:cxnSpLocks/>
            <a:endCxn id="118" idx="1"/>
          </p:cNvCxnSpPr>
          <p:nvPr/>
        </p:nvCxnSpPr>
        <p:spPr>
          <a:xfrm flipV="1">
            <a:off x="11312434" y="3191174"/>
            <a:ext cx="1258033" cy="355902"/>
          </a:xfrm>
          <a:prstGeom prst="bentConnector3">
            <a:avLst>
              <a:gd name="adj1" fmla="val 70443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13" name="Gerade Verbindung mit Pfeil 12"/>
          <p:cNvCxnSpPr>
            <a:stCxn id="12" idx="6"/>
            <a:endCxn id="99" idx="1"/>
          </p:cNvCxnSpPr>
          <p:nvPr/>
        </p:nvCxnSpPr>
        <p:spPr>
          <a:xfrm>
            <a:off x="8923669" y="3547075"/>
            <a:ext cx="359178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Zylinder 102"/>
          <p:cNvSpPr/>
          <p:nvPr/>
        </p:nvSpPr>
        <p:spPr>
          <a:xfrm>
            <a:off x="7084445" y="4856824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106" name="Gerade Verbindung mit Pfeil 105"/>
          <p:cNvCxnSpPr>
            <a:stCxn id="12" idx="4"/>
            <a:endCxn id="103" idx="1"/>
          </p:cNvCxnSpPr>
          <p:nvPr/>
        </p:nvCxnSpPr>
        <p:spPr>
          <a:xfrm flipH="1">
            <a:off x="7719845" y="4188783"/>
            <a:ext cx="1649" cy="668041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3" y="2457450"/>
            <a:ext cx="7950380" cy="39719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4"/>
            <a:ext cx="385446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</a:t>
            </a: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Standalone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118" name="Rechteck 117"/>
          <p:cNvSpPr/>
          <p:nvPr/>
        </p:nvSpPr>
        <p:spPr>
          <a:xfrm>
            <a:off x="12570467" y="2456955"/>
            <a:ext cx="1774183" cy="1468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9" name="Textfeld 118"/>
          <p:cNvSpPr txBox="1"/>
          <p:nvPr/>
        </p:nvSpPr>
        <p:spPr>
          <a:xfrm>
            <a:off x="12577804" y="2456460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Agent Instance</a:t>
            </a:r>
          </a:p>
        </p:txBody>
      </p:sp>
      <p:sp>
        <p:nvSpPr>
          <p:cNvPr id="121" name="Abgerundetes Rechteck 120"/>
          <p:cNvSpPr/>
          <p:nvPr/>
        </p:nvSpPr>
        <p:spPr>
          <a:xfrm>
            <a:off x="13017816" y="54197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122" name="Rechteck 121"/>
          <p:cNvSpPr/>
          <p:nvPr/>
        </p:nvSpPr>
        <p:spPr>
          <a:xfrm>
            <a:off x="12577805" y="4944870"/>
            <a:ext cx="1766846" cy="1468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3" name="Textfeld 122"/>
          <p:cNvSpPr txBox="1"/>
          <p:nvPr/>
        </p:nvSpPr>
        <p:spPr>
          <a:xfrm>
            <a:off x="12595025" y="4944375"/>
            <a:ext cx="177418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Agent Instance</a:t>
            </a:r>
          </a:p>
        </p:txBody>
      </p:sp>
      <p:cxnSp>
        <p:nvCxnSpPr>
          <p:cNvPr id="125" name="Gewinkelte Verbindung 124"/>
          <p:cNvCxnSpPr>
            <a:cxnSpLocks/>
            <a:stCxn id="99" idx="3"/>
            <a:endCxn id="122" idx="1"/>
          </p:cNvCxnSpPr>
          <p:nvPr/>
        </p:nvCxnSpPr>
        <p:spPr>
          <a:xfrm>
            <a:off x="11233567" y="3547075"/>
            <a:ext cx="1344238" cy="2132014"/>
          </a:xfrm>
          <a:prstGeom prst="bentConnector3">
            <a:avLst>
              <a:gd name="adj1" fmla="val 71257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2992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Controller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and Standby Controller </a:t>
            </a:r>
            <a:r>
              <a:rPr lang="de-DE" sz="1700" dirty="0" err="1"/>
              <a:t>act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synchronize</a:t>
            </a:r>
            <a:r>
              <a:rPr lang="de-DE" sz="1700" dirty="0"/>
              <a:t> </a:t>
            </a:r>
            <a:r>
              <a:rPr lang="de-DE" sz="1700" dirty="0" err="1"/>
              <a:t>status</a:t>
            </a:r>
            <a:r>
              <a:rPr lang="de-DE" sz="1700" dirty="0"/>
              <a:t> </a:t>
            </a:r>
            <a:r>
              <a:rPr lang="de-DE" sz="1700" dirty="0" err="1"/>
              <a:t>informa-tion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and Standby Control-</a:t>
            </a:r>
            <a:r>
              <a:rPr lang="de-DE" sz="1700" dirty="0" err="1"/>
              <a:t>ler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br>
              <a:rPr lang="de-DE" sz="1700" dirty="0"/>
            </a:br>
            <a:r>
              <a:rPr lang="de-DE" sz="1700" dirty="0"/>
              <a:t>JOC Cockpit API Service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platforms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Standalone Interface Server, Controller Cluster,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Controller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3" y="2457451"/>
            <a:ext cx="7260654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Primary JOC Cockpit Instance</a:t>
            </a:r>
          </a:p>
        </p:txBody>
      </p:sp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11074121-1561-4E2C-AAF1-9F448B1C3F92}"/>
              </a:ext>
            </a:extLst>
          </p:cNvPr>
          <p:cNvGrpSpPr/>
          <p:nvPr/>
        </p:nvGrpSpPr>
        <p:grpSpPr>
          <a:xfrm>
            <a:off x="6684568" y="8129781"/>
            <a:ext cx="1977829" cy="1468932"/>
            <a:chOff x="6684568" y="8129781"/>
            <a:chExt cx="1977829" cy="1468932"/>
          </a:xfrm>
        </p:grpSpPr>
        <p:sp>
          <p:nvSpPr>
            <p:cNvPr id="97" name="Abgerundetes Rechteck 96"/>
            <p:cNvSpPr/>
            <p:nvPr/>
          </p:nvSpPr>
          <p:spPr>
            <a:xfrm>
              <a:off x="7131358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18" name="Rechteck 117"/>
            <p:cNvSpPr/>
            <p:nvPr/>
          </p:nvSpPr>
          <p:spPr>
            <a:xfrm>
              <a:off x="6685327" y="8130276"/>
              <a:ext cx="1977070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19" name="Textfeld 118"/>
            <p:cNvSpPr txBox="1"/>
            <p:nvPr/>
          </p:nvSpPr>
          <p:spPr>
            <a:xfrm>
              <a:off x="6684568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55" name="Gruppieren 54">
            <a:extLst>
              <a:ext uri="{FF2B5EF4-FFF2-40B4-BE49-F238E27FC236}">
                <a16:creationId xmlns:a16="http://schemas.microsoft.com/office/drawing/2014/main" id="{FDEA085F-4795-49D2-9369-920ED46DFEB5}"/>
              </a:ext>
            </a:extLst>
          </p:cNvPr>
          <p:cNvGrpSpPr/>
          <p:nvPr/>
        </p:nvGrpSpPr>
        <p:grpSpPr>
          <a:xfrm>
            <a:off x="4230848" y="8105916"/>
            <a:ext cx="1977071" cy="1468932"/>
            <a:chOff x="4230848" y="8105916"/>
            <a:chExt cx="1977071" cy="1468932"/>
          </a:xfrm>
        </p:grpSpPr>
        <p:sp>
          <p:nvSpPr>
            <p:cNvPr id="121" name="Abgerundetes Rechteck 120"/>
            <p:cNvSpPr/>
            <p:nvPr/>
          </p:nvSpPr>
          <p:spPr>
            <a:xfrm>
              <a:off x="4676879" y="858132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22" name="Rechteck 121"/>
            <p:cNvSpPr/>
            <p:nvPr/>
          </p:nvSpPr>
          <p:spPr>
            <a:xfrm>
              <a:off x="4230848" y="8106411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23" name="Textfeld 122"/>
            <p:cNvSpPr txBox="1"/>
            <p:nvPr/>
          </p:nvSpPr>
          <p:spPr>
            <a:xfrm>
              <a:off x="4235813" y="8105916"/>
              <a:ext cx="1900202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7521A293-E882-4661-A7A6-F10D6A66F373}"/>
              </a:ext>
            </a:extLst>
          </p:cNvPr>
          <p:cNvGrpSpPr/>
          <p:nvPr/>
        </p:nvGrpSpPr>
        <p:grpSpPr>
          <a:xfrm>
            <a:off x="11703039" y="2458046"/>
            <a:ext cx="2439681" cy="2169482"/>
            <a:chOff x="11703039" y="2458046"/>
            <a:chExt cx="2439681" cy="2169482"/>
          </a:xfrm>
        </p:grpSpPr>
        <p:sp>
          <p:nvSpPr>
            <p:cNvPr id="103" name="Zylinder 102"/>
            <p:cNvSpPr/>
            <p:nvPr/>
          </p:nvSpPr>
          <p:spPr>
            <a:xfrm>
              <a:off x="12294918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26" name="Rechteck 25"/>
            <p:cNvSpPr/>
            <p:nvPr/>
          </p:nvSpPr>
          <p:spPr>
            <a:xfrm>
              <a:off x="11703039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11703039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Instance</a:t>
              </a:r>
            </a:p>
          </p:txBody>
        </p:sp>
      </p:grpSp>
      <p:sp>
        <p:nvSpPr>
          <p:cNvPr id="30" name="Rechteck 29"/>
          <p:cNvSpPr/>
          <p:nvPr/>
        </p:nvSpPr>
        <p:spPr>
          <a:xfrm>
            <a:off x="4229004" y="5136364"/>
            <a:ext cx="2962179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4229004" y="5136364"/>
            <a:ext cx="28554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740999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216367" y="5136364"/>
            <a:ext cx="2913595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8243335" y="5136364"/>
            <a:ext cx="3014388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8714235" y="5679088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cxnSp>
        <p:nvCxnSpPr>
          <p:cNvPr id="39" name="Gewinkelte Verbindung 38"/>
          <p:cNvCxnSpPr>
            <a:cxnSpLocks/>
            <a:stCxn id="12" idx="5"/>
            <a:endCxn id="35" idx="0"/>
          </p:cNvCxnSpPr>
          <p:nvPr/>
        </p:nvCxnSpPr>
        <p:spPr>
          <a:xfrm rot="16200000" flipH="1">
            <a:off x="8593278" y="3979112"/>
            <a:ext cx="1135533" cy="1178969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7C147899-D7B0-4A6D-B809-EA554FBE2590}"/>
              </a:ext>
            </a:extLst>
          </p:cNvPr>
          <p:cNvCxnSpPr>
            <a:cxnSpLocks/>
            <a:stCxn id="12" idx="6"/>
            <a:endCxn id="26" idx="1"/>
          </p:cNvCxnSpPr>
          <p:nvPr/>
        </p:nvCxnSpPr>
        <p:spPr>
          <a:xfrm flipV="1">
            <a:off x="8923669" y="3542787"/>
            <a:ext cx="2779370" cy="4288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483B06F8-9F5F-42AC-825B-D11AED34452D}"/>
              </a:ext>
            </a:extLst>
          </p:cNvPr>
          <p:cNvGrpSpPr/>
          <p:nvPr/>
        </p:nvGrpSpPr>
        <p:grpSpPr>
          <a:xfrm>
            <a:off x="9153729" y="8129781"/>
            <a:ext cx="1977071" cy="1468932"/>
            <a:chOff x="9153729" y="8129781"/>
            <a:chExt cx="1977071" cy="1468932"/>
          </a:xfrm>
        </p:grpSpPr>
        <p:sp>
          <p:nvSpPr>
            <p:cNvPr id="48" name="Abgerundetes Rechteck 96">
              <a:extLst>
                <a:ext uri="{FF2B5EF4-FFF2-40B4-BE49-F238E27FC236}">
                  <a16:creationId xmlns:a16="http://schemas.microsoft.com/office/drawing/2014/main" id="{BBDE4A46-E00F-439C-8C8E-49364B46E7B3}"/>
                </a:ext>
              </a:extLst>
            </p:cNvPr>
            <p:cNvSpPr/>
            <p:nvPr/>
          </p:nvSpPr>
          <p:spPr>
            <a:xfrm>
              <a:off x="9599760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5B07988D-23F6-4E80-A9B2-7DED3586E5ED}"/>
                </a:ext>
              </a:extLst>
            </p:cNvPr>
            <p:cNvSpPr/>
            <p:nvPr/>
          </p:nvSpPr>
          <p:spPr>
            <a:xfrm>
              <a:off x="9153729" y="8130276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0" name="Textfeld 49">
              <a:extLst>
                <a:ext uri="{FF2B5EF4-FFF2-40B4-BE49-F238E27FC236}">
                  <a16:creationId xmlns:a16="http://schemas.microsoft.com/office/drawing/2014/main" id="{C10082BF-ABE3-4212-B645-953FF25ECBF6}"/>
                </a:ext>
              </a:extLst>
            </p:cNvPr>
            <p:cNvSpPr txBox="1"/>
            <p:nvPr/>
          </p:nvSpPr>
          <p:spPr>
            <a:xfrm>
              <a:off x="9161545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16078AE5-EE8C-4A68-8D98-CFE7A2B5C0AA}"/>
              </a:ext>
            </a:extLst>
          </p:cNvPr>
          <p:cNvCxnSpPr/>
          <p:nvPr/>
        </p:nvCxnSpPr>
        <p:spPr>
          <a:xfrm>
            <a:off x="4229004" y="7726680"/>
            <a:ext cx="6897033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2F6D0532-6D58-47AF-8AAA-24D23208506D}"/>
              </a:ext>
            </a:extLst>
          </p:cNvPr>
          <p:cNvCxnSpPr>
            <a:cxnSpLocks/>
            <a:stCxn id="32" idx="2"/>
          </p:cNvCxnSpPr>
          <p:nvPr/>
        </p:nvCxnSpPr>
        <p:spPr>
          <a:xfrm flipH="1">
            <a:off x="5716358" y="6730648"/>
            <a:ext cx="1" cy="97093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0C2E327B-FF79-40DD-B682-0CE0C867BDA4}"/>
              </a:ext>
            </a:extLst>
          </p:cNvPr>
          <p:cNvCxnSpPr>
            <a:stCxn id="36" idx="2"/>
          </p:cNvCxnSpPr>
          <p:nvPr/>
        </p:nvCxnSpPr>
        <p:spPr>
          <a:xfrm>
            <a:off x="9689595" y="6730648"/>
            <a:ext cx="6992" cy="99603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3CD899A1-7871-41F7-868F-4576119ED922}"/>
              </a:ext>
            </a:extLst>
          </p:cNvPr>
          <p:cNvCxnSpPr>
            <a:cxnSpLocks/>
            <a:endCxn id="122" idx="0"/>
          </p:cNvCxnSpPr>
          <p:nvPr/>
        </p:nvCxnSpPr>
        <p:spPr>
          <a:xfrm flipH="1">
            <a:off x="5219384" y="7748588"/>
            <a:ext cx="6808" cy="35782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DA8C3385-922D-46E5-80D1-BE536C7CB503}"/>
              </a:ext>
            </a:extLst>
          </p:cNvPr>
          <p:cNvCxnSpPr>
            <a:cxnSpLocks/>
            <a:endCxn id="118" idx="0"/>
          </p:cNvCxnSpPr>
          <p:nvPr/>
        </p:nvCxnSpPr>
        <p:spPr>
          <a:xfrm>
            <a:off x="7667055" y="7748588"/>
            <a:ext cx="6807" cy="3816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C17BED17-0710-4269-9B46-2BB556ECBC99}"/>
              </a:ext>
            </a:extLst>
          </p:cNvPr>
          <p:cNvCxnSpPr>
            <a:cxnSpLocks/>
            <a:endCxn id="49" idx="0"/>
          </p:cNvCxnSpPr>
          <p:nvPr/>
        </p:nvCxnSpPr>
        <p:spPr>
          <a:xfrm>
            <a:off x="10139515" y="7726680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Gewinkelte Verbindung 38">
            <a:extLst>
              <a:ext uri="{FF2B5EF4-FFF2-40B4-BE49-F238E27FC236}">
                <a16:creationId xmlns:a16="http://schemas.microsoft.com/office/drawing/2014/main" id="{F65BFCAC-A577-4CA9-901A-020590D37724}"/>
              </a:ext>
            </a:extLst>
          </p:cNvPr>
          <p:cNvCxnSpPr>
            <a:cxnSpLocks/>
            <a:stCxn id="12" idx="3"/>
            <a:endCxn id="31" idx="0"/>
          </p:cNvCxnSpPr>
          <p:nvPr/>
        </p:nvCxnSpPr>
        <p:spPr>
          <a:xfrm rot="5400000">
            <a:off x="5696310" y="3961246"/>
            <a:ext cx="1135533" cy="1214702"/>
          </a:xfrm>
          <a:prstGeom prst="bentConnector3">
            <a:avLst>
              <a:gd name="adj1" fmla="val 74326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5F10E10C-7662-48F4-BC75-A4EDFB833801}"/>
              </a:ext>
            </a:extLst>
          </p:cNvPr>
          <p:cNvCxnSpPr>
            <a:cxnSpLocks/>
            <a:stCxn id="30" idx="3"/>
            <a:endCxn id="34" idx="1"/>
          </p:cNvCxnSpPr>
          <p:nvPr/>
        </p:nvCxnSpPr>
        <p:spPr>
          <a:xfrm>
            <a:off x="7191183" y="6229358"/>
            <a:ext cx="1025184" cy="0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047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JOC Cockpit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Each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r>
              <a:rPr lang="de-DE" sz="1700" dirty="0"/>
              <a:t> </a:t>
            </a:r>
            <a:r>
              <a:rPr lang="de-DE" sz="1700" dirty="0" err="1"/>
              <a:t>has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/ Standby Controller </a:t>
            </a:r>
            <a:r>
              <a:rPr lang="de-DE" sz="1700" dirty="0" err="1"/>
              <a:t>implement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JOC Cockpit Cluster, Controller Cluster,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Controller, JOC Cockpit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387754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34494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4229005" y="2456460"/>
            <a:ext cx="2855440" cy="48885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4217460" y="2495515"/>
            <a:ext cx="28554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</a:t>
            </a: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Server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03242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10249352" y="2456459"/>
            <a:ext cx="2774717" cy="48885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10249351" y="2480113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10646443" y="60545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10646443" y="296809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10419628" y="4383047"/>
            <a:ext cx="2404351" cy="1283416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11621803" y="4019651"/>
            <a:ext cx="1" cy="3633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11621803" y="5666463"/>
            <a:ext cx="1" cy="38809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671170"/>
            <a:ext cx="1" cy="36125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CE091C03-6902-4BD1-B8EA-2CBB9F269522}"/>
              </a:ext>
            </a:extLst>
          </p:cNvPr>
          <p:cNvGrpSpPr/>
          <p:nvPr/>
        </p:nvGrpSpPr>
        <p:grpSpPr>
          <a:xfrm>
            <a:off x="7716535" y="8129781"/>
            <a:ext cx="1977829" cy="1468932"/>
            <a:chOff x="6732198" y="8129781"/>
            <a:chExt cx="1977829" cy="1468932"/>
          </a:xfrm>
        </p:grpSpPr>
        <p:sp>
          <p:nvSpPr>
            <p:cNvPr id="40" name="Abgerundetes Rechteck 96">
              <a:extLst>
                <a:ext uri="{FF2B5EF4-FFF2-40B4-BE49-F238E27FC236}">
                  <a16:creationId xmlns:a16="http://schemas.microsoft.com/office/drawing/2014/main" id="{C565F21F-AFB5-4B0B-9C6B-67913D3C3E3C}"/>
                </a:ext>
              </a:extLst>
            </p:cNvPr>
            <p:cNvSpPr/>
            <p:nvPr/>
          </p:nvSpPr>
          <p:spPr>
            <a:xfrm>
              <a:off x="7178988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1" name="Rechteck 40">
              <a:extLst>
                <a:ext uri="{FF2B5EF4-FFF2-40B4-BE49-F238E27FC236}">
                  <a16:creationId xmlns:a16="http://schemas.microsoft.com/office/drawing/2014/main" id="{A79743AB-E8F2-4723-ABD8-BFD143FB15FC}"/>
                </a:ext>
              </a:extLst>
            </p:cNvPr>
            <p:cNvSpPr/>
            <p:nvPr/>
          </p:nvSpPr>
          <p:spPr>
            <a:xfrm>
              <a:off x="6732957" y="8130276"/>
              <a:ext cx="1977070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026B343B-BD9D-4550-B0B3-8FAD83D934C5}"/>
                </a:ext>
              </a:extLst>
            </p:cNvPr>
            <p:cNvSpPr txBox="1"/>
            <p:nvPr/>
          </p:nvSpPr>
          <p:spPr>
            <a:xfrm>
              <a:off x="6732198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444564FF-75DF-46AF-A6A9-54DA57882065}"/>
              </a:ext>
            </a:extLst>
          </p:cNvPr>
          <p:cNvGrpSpPr/>
          <p:nvPr/>
        </p:nvGrpSpPr>
        <p:grpSpPr>
          <a:xfrm>
            <a:off x="4230848" y="8105916"/>
            <a:ext cx="1984887" cy="1468932"/>
            <a:chOff x="4230848" y="8105916"/>
            <a:chExt cx="1984887" cy="1468932"/>
          </a:xfrm>
        </p:grpSpPr>
        <p:sp>
          <p:nvSpPr>
            <p:cNvPr id="45" name="Abgerundetes Rechteck 120">
              <a:extLst>
                <a:ext uri="{FF2B5EF4-FFF2-40B4-BE49-F238E27FC236}">
                  <a16:creationId xmlns:a16="http://schemas.microsoft.com/office/drawing/2014/main" id="{5D1D9FF5-17B4-49AC-AA4C-7461620F0D2C}"/>
                </a:ext>
              </a:extLst>
            </p:cNvPr>
            <p:cNvSpPr/>
            <p:nvPr/>
          </p:nvSpPr>
          <p:spPr>
            <a:xfrm>
              <a:off x="4676879" y="858132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F05A7EFE-317F-49D0-B14C-2EA3B4705427}"/>
                </a:ext>
              </a:extLst>
            </p:cNvPr>
            <p:cNvSpPr/>
            <p:nvPr/>
          </p:nvSpPr>
          <p:spPr>
            <a:xfrm>
              <a:off x="4230848" y="8106411"/>
              <a:ext cx="1977071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3319DE9D-7EC1-46AE-A0FB-42189DC0D6E4}"/>
                </a:ext>
              </a:extLst>
            </p:cNvPr>
            <p:cNvSpPr txBox="1"/>
            <p:nvPr/>
          </p:nvSpPr>
          <p:spPr>
            <a:xfrm>
              <a:off x="4235813" y="8105916"/>
              <a:ext cx="1979922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BF914951-998A-4111-B150-EFE07E55FA35}"/>
              </a:ext>
            </a:extLst>
          </p:cNvPr>
          <p:cNvGrpSpPr/>
          <p:nvPr/>
        </p:nvGrpSpPr>
        <p:grpSpPr>
          <a:xfrm>
            <a:off x="11015179" y="8139305"/>
            <a:ext cx="1977071" cy="1468932"/>
            <a:chOff x="9148966" y="8129781"/>
            <a:chExt cx="1977071" cy="1468932"/>
          </a:xfrm>
        </p:grpSpPr>
        <p:sp>
          <p:nvSpPr>
            <p:cNvPr id="54" name="Abgerundetes Rechteck 96">
              <a:extLst>
                <a:ext uri="{FF2B5EF4-FFF2-40B4-BE49-F238E27FC236}">
                  <a16:creationId xmlns:a16="http://schemas.microsoft.com/office/drawing/2014/main" id="{ECDBF30F-5E9F-4473-9EA6-912FEE8AB0B2}"/>
                </a:ext>
              </a:extLst>
            </p:cNvPr>
            <p:cNvSpPr/>
            <p:nvPr/>
          </p:nvSpPr>
          <p:spPr>
            <a:xfrm>
              <a:off x="9594997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55" name="Rechteck 54">
              <a:extLst>
                <a:ext uri="{FF2B5EF4-FFF2-40B4-BE49-F238E27FC236}">
                  <a16:creationId xmlns:a16="http://schemas.microsoft.com/office/drawing/2014/main" id="{DB8F6E03-79FC-4F6B-A2E3-A49562E3F9EF}"/>
                </a:ext>
              </a:extLst>
            </p:cNvPr>
            <p:cNvSpPr/>
            <p:nvPr/>
          </p:nvSpPr>
          <p:spPr>
            <a:xfrm>
              <a:off x="9148966" y="8130276"/>
              <a:ext cx="1977071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6" name="Textfeld 55">
              <a:extLst>
                <a:ext uri="{FF2B5EF4-FFF2-40B4-BE49-F238E27FC236}">
                  <a16:creationId xmlns:a16="http://schemas.microsoft.com/office/drawing/2014/main" id="{DA9710D5-A6B8-47C2-A875-655D4CC96397}"/>
                </a:ext>
              </a:extLst>
            </p:cNvPr>
            <p:cNvSpPr txBox="1"/>
            <p:nvPr/>
          </p:nvSpPr>
          <p:spPr>
            <a:xfrm>
              <a:off x="9156782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0FAFD504-F38E-4FAB-A120-EF9165126F0A}"/>
              </a:ext>
            </a:extLst>
          </p:cNvPr>
          <p:cNvCxnSpPr>
            <a:cxnSpLocks/>
          </p:cNvCxnSpPr>
          <p:nvPr/>
        </p:nvCxnSpPr>
        <p:spPr>
          <a:xfrm>
            <a:off x="4229004" y="7726680"/>
            <a:ext cx="8795065" cy="21908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20BDBADD-DF3A-470A-B868-53F179C3A86E}"/>
              </a:ext>
            </a:extLst>
          </p:cNvPr>
          <p:cNvCxnSpPr>
            <a:cxnSpLocks/>
            <a:endCxn id="49" idx="0"/>
          </p:cNvCxnSpPr>
          <p:nvPr/>
        </p:nvCxnSpPr>
        <p:spPr>
          <a:xfrm flipH="1">
            <a:off x="5219384" y="7748588"/>
            <a:ext cx="6808" cy="35782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3BF1DC94-DCAC-47B6-9B07-48BA6919367B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8699022" y="7748588"/>
            <a:ext cx="6807" cy="3816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B3E39D47-75F5-470E-9DD0-A97975A97C6C}"/>
              </a:ext>
            </a:extLst>
          </p:cNvPr>
          <p:cNvCxnSpPr>
            <a:cxnSpLocks/>
            <a:endCxn id="55" idx="0"/>
          </p:cNvCxnSpPr>
          <p:nvPr/>
        </p:nvCxnSpPr>
        <p:spPr>
          <a:xfrm>
            <a:off x="12000965" y="7736204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2" name="Gruppieren 61">
            <a:extLst>
              <a:ext uri="{FF2B5EF4-FFF2-40B4-BE49-F238E27FC236}">
                <a16:creationId xmlns:a16="http://schemas.microsoft.com/office/drawing/2014/main" id="{A7EE40BB-89DF-48AE-B555-47286D1D11C8}"/>
              </a:ext>
            </a:extLst>
          </p:cNvPr>
          <p:cNvGrpSpPr/>
          <p:nvPr/>
        </p:nvGrpSpPr>
        <p:grpSpPr>
          <a:xfrm>
            <a:off x="7453081" y="3935490"/>
            <a:ext cx="2439681" cy="2169482"/>
            <a:chOff x="11703039" y="2458046"/>
            <a:chExt cx="2439681" cy="2169482"/>
          </a:xfrm>
        </p:grpSpPr>
        <p:sp>
          <p:nvSpPr>
            <p:cNvPr id="63" name="Zylinder 62">
              <a:extLst>
                <a:ext uri="{FF2B5EF4-FFF2-40B4-BE49-F238E27FC236}">
                  <a16:creationId xmlns:a16="http://schemas.microsoft.com/office/drawing/2014/main" id="{BAF080D9-E724-40D4-934E-BB2B4F10C72C}"/>
                </a:ext>
              </a:extLst>
            </p:cNvPr>
            <p:cNvSpPr/>
            <p:nvPr/>
          </p:nvSpPr>
          <p:spPr>
            <a:xfrm>
              <a:off x="12294918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4" name="Rechteck 63">
              <a:extLst>
                <a:ext uri="{FF2B5EF4-FFF2-40B4-BE49-F238E27FC236}">
                  <a16:creationId xmlns:a16="http://schemas.microsoft.com/office/drawing/2014/main" id="{068134C4-11C1-48E4-AB40-45A561F372E7}"/>
                </a:ext>
              </a:extLst>
            </p:cNvPr>
            <p:cNvSpPr/>
            <p:nvPr/>
          </p:nvSpPr>
          <p:spPr>
            <a:xfrm>
              <a:off x="11703039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5" name="Textfeld 64">
              <a:extLst>
                <a:ext uri="{FF2B5EF4-FFF2-40B4-BE49-F238E27FC236}">
                  <a16:creationId xmlns:a16="http://schemas.microsoft.com/office/drawing/2014/main" id="{AC253469-D94D-45E6-8879-7774174FB9D6}"/>
                </a:ext>
              </a:extLst>
            </p:cNvPr>
            <p:cNvSpPr txBox="1"/>
            <p:nvPr/>
          </p:nvSpPr>
          <p:spPr>
            <a:xfrm>
              <a:off x="11703039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Instance</a:t>
              </a:r>
            </a:p>
          </p:txBody>
        </p:sp>
      </p:grp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E0AF84C6-AC14-4C9E-A0E7-E2D59735BB6E}"/>
              </a:ext>
            </a:extLst>
          </p:cNvPr>
          <p:cNvCxnSpPr>
            <a:cxnSpLocks/>
            <a:stCxn id="47" idx="2"/>
            <a:endCxn id="64" idx="3"/>
          </p:cNvCxnSpPr>
          <p:nvPr/>
        </p:nvCxnSpPr>
        <p:spPr>
          <a:xfrm flipH="1" flipV="1">
            <a:off x="9892762" y="5020231"/>
            <a:ext cx="526866" cy="452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453A6F1A-5288-4185-901B-95DAE928A85B}"/>
              </a:ext>
            </a:extLst>
          </p:cNvPr>
          <p:cNvCxnSpPr>
            <a:cxnSpLocks/>
            <a:stCxn id="12" idx="6"/>
            <a:endCxn id="64" idx="1"/>
          </p:cNvCxnSpPr>
          <p:nvPr/>
        </p:nvCxnSpPr>
        <p:spPr>
          <a:xfrm flipV="1">
            <a:off x="6847688" y="5020231"/>
            <a:ext cx="605393" cy="9231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2E331CF-C3CE-4A11-A282-4010425BBF2B}"/>
              </a:ext>
            </a:extLst>
          </p:cNvPr>
          <p:cNvCxnSpPr>
            <a:stCxn id="32" idx="2"/>
          </p:cNvCxnSpPr>
          <p:nvPr/>
        </p:nvCxnSpPr>
        <p:spPr>
          <a:xfrm>
            <a:off x="5645512" y="7083984"/>
            <a:ext cx="0" cy="6426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6D7806F-A44C-45D5-8E2C-547FBA1BE9C8}"/>
              </a:ext>
            </a:extLst>
          </p:cNvPr>
          <p:cNvCxnSpPr>
            <a:stCxn id="36" idx="2"/>
          </p:cNvCxnSpPr>
          <p:nvPr/>
        </p:nvCxnSpPr>
        <p:spPr>
          <a:xfrm>
            <a:off x="11621803" y="7106113"/>
            <a:ext cx="0" cy="64247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161CAD06-3C3F-4F82-A130-B281F4F37825}"/>
              </a:ext>
            </a:extLst>
          </p:cNvPr>
          <p:cNvCxnSpPr>
            <a:cxnSpLocks/>
            <a:stCxn id="32" idx="3"/>
            <a:endCxn id="36" idx="1"/>
          </p:cNvCxnSpPr>
          <p:nvPr/>
        </p:nvCxnSpPr>
        <p:spPr>
          <a:xfrm>
            <a:off x="6620872" y="6558204"/>
            <a:ext cx="4025571" cy="22129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232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52908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Users </a:t>
            </a:r>
            <a:r>
              <a:rPr lang="de-DE" sz="1700" dirty="0" err="1"/>
              <a:t>can</a:t>
            </a:r>
            <a:r>
              <a:rPr lang="de-DE" sz="1700" dirty="0"/>
              <a:t> manage 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Controllers in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Controllers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independently</a:t>
            </a:r>
            <a:r>
              <a:rPr lang="de-DE" sz="1700" dirty="0"/>
              <a:t> per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Controllers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cluster</a:t>
            </a:r>
            <a:r>
              <a:rPr lang="de-DE" sz="1700" dirty="0"/>
              <a:t> and </a:t>
            </a:r>
            <a:r>
              <a:rPr lang="de-DE" sz="1700" dirty="0" err="1"/>
              <a:t>standalone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dedicated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Multi-Controller Instances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Multi-Client </a:t>
            </a:r>
            <a:r>
              <a:rPr lang="de-DE" dirty="0" err="1"/>
              <a:t>Capability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669539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501359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96" name="Gerade Verbindung mit Pfeil 95"/>
          <p:cNvCxnSpPr>
            <a:cxnSpLocks/>
            <a:stCxn id="36" idx="2"/>
          </p:cNvCxnSpPr>
          <p:nvPr/>
        </p:nvCxnSpPr>
        <p:spPr>
          <a:xfrm>
            <a:off x="9228639" y="6730648"/>
            <a:ext cx="0" cy="194186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2" y="2457451"/>
            <a:ext cx="8135581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 Instance</a:t>
            </a:r>
          </a:p>
        </p:txBody>
      </p:sp>
      <p:sp>
        <p:nvSpPr>
          <p:cNvPr id="34" name="Rechteck 33"/>
          <p:cNvSpPr/>
          <p:nvPr/>
        </p:nvSpPr>
        <p:spPr>
          <a:xfrm>
            <a:off x="7977187" y="5136364"/>
            <a:ext cx="4023777" cy="31789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6" name="Abgerundetes Rechteck 35"/>
          <p:cNvSpPr/>
          <p:nvPr/>
        </p:nvSpPr>
        <p:spPr>
          <a:xfrm>
            <a:off x="8253279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39" name="Gewinkelte Verbindung 38"/>
          <p:cNvCxnSpPr>
            <a:cxnSpLocks/>
            <a:stCxn id="12" idx="5"/>
          </p:cNvCxnSpPr>
          <p:nvPr/>
        </p:nvCxnSpPr>
        <p:spPr>
          <a:xfrm rot="16200000" flipH="1">
            <a:off x="8410441" y="4312171"/>
            <a:ext cx="1129539" cy="506858"/>
          </a:xfrm>
          <a:prstGeom prst="bentConnector3">
            <a:avLst>
              <a:gd name="adj1" fmla="val 74033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>
            <a:cxnSpLocks/>
            <a:stCxn id="12" idx="3"/>
          </p:cNvCxnSpPr>
          <p:nvPr/>
        </p:nvCxnSpPr>
        <p:spPr>
          <a:xfrm rot="5400000">
            <a:off x="6185219" y="4299934"/>
            <a:ext cx="1135532" cy="537327"/>
          </a:xfrm>
          <a:prstGeom prst="bentConnector3">
            <a:avLst>
              <a:gd name="adj1" fmla="val 71809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hteck 39"/>
          <p:cNvSpPr/>
          <p:nvPr/>
        </p:nvSpPr>
        <p:spPr>
          <a:xfrm>
            <a:off x="3865383" y="5136363"/>
            <a:ext cx="3893954" cy="31789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3879964" y="5148897"/>
            <a:ext cx="379548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Controller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Client 1</a:t>
            </a:r>
          </a:p>
        </p:txBody>
      </p:sp>
      <p:sp>
        <p:nvSpPr>
          <p:cNvPr id="42" name="Abgerundetes Rechteck 41"/>
          <p:cNvSpPr/>
          <p:nvPr/>
        </p:nvSpPr>
        <p:spPr>
          <a:xfrm>
            <a:off x="5508961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47" name="Gerade Verbindung mit Pfeil 46"/>
          <p:cNvCxnSpPr>
            <a:cxnSpLocks/>
            <a:stCxn id="42" idx="2"/>
          </p:cNvCxnSpPr>
          <p:nvPr/>
        </p:nvCxnSpPr>
        <p:spPr>
          <a:xfrm>
            <a:off x="6484321" y="6730648"/>
            <a:ext cx="0" cy="193233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7986859" y="5136363"/>
            <a:ext cx="3997326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Controller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Client 2</a:t>
            </a:r>
          </a:p>
        </p:txBody>
      </p: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053633C3-2686-4DB7-AEE5-67517DBD95EC}"/>
              </a:ext>
            </a:extLst>
          </p:cNvPr>
          <p:cNvGrpSpPr/>
          <p:nvPr/>
        </p:nvGrpSpPr>
        <p:grpSpPr>
          <a:xfrm>
            <a:off x="12258210" y="2458046"/>
            <a:ext cx="2439681" cy="2169482"/>
            <a:chOff x="12258210" y="2458046"/>
            <a:chExt cx="2439681" cy="2169482"/>
          </a:xfrm>
        </p:grpSpPr>
        <p:sp>
          <p:nvSpPr>
            <p:cNvPr id="62" name="Zylinder 61">
              <a:extLst>
                <a:ext uri="{FF2B5EF4-FFF2-40B4-BE49-F238E27FC236}">
                  <a16:creationId xmlns:a16="http://schemas.microsoft.com/office/drawing/2014/main" id="{3B2D73AD-DC42-4999-A01B-A1E0D479C91F}"/>
                </a:ext>
              </a:extLst>
            </p:cNvPr>
            <p:cNvSpPr/>
            <p:nvPr/>
          </p:nvSpPr>
          <p:spPr>
            <a:xfrm>
              <a:off x="12850089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34AE22C7-2769-4412-A37B-A9A4D27F2256}"/>
                </a:ext>
              </a:extLst>
            </p:cNvPr>
            <p:cNvSpPr/>
            <p:nvPr/>
          </p:nvSpPr>
          <p:spPr>
            <a:xfrm>
              <a:off x="12258210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4" name="Textfeld 63">
              <a:extLst>
                <a:ext uri="{FF2B5EF4-FFF2-40B4-BE49-F238E27FC236}">
                  <a16:creationId xmlns:a16="http://schemas.microsoft.com/office/drawing/2014/main" id="{A03F16A8-3146-4B5A-BD2C-94DFFC3F6EA4}"/>
                </a:ext>
              </a:extLst>
            </p:cNvPr>
            <p:cNvSpPr txBox="1"/>
            <p:nvPr/>
          </p:nvSpPr>
          <p:spPr>
            <a:xfrm>
              <a:off x="12258210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Instance</a:t>
              </a:r>
            </a:p>
          </p:txBody>
        </p:sp>
      </p:grp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0ACDEE7-2E2F-48D2-B477-05DE1E4E6604}"/>
              </a:ext>
            </a:extLst>
          </p:cNvPr>
          <p:cNvCxnSpPr>
            <a:cxnSpLocks/>
            <a:stCxn id="12" idx="6"/>
            <a:endCxn id="63" idx="1"/>
          </p:cNvCxnSpPr>
          <p:nvPr/>
        </p:nvCxnSpPr>
        <p:spPr>
          <a:xfrm flipV="1">
            <a:off x="9073890" y="3542787"/>
            <a:ext cx="3184320" cy="42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Abgerundetes Rechteck 31">
            <a:extLst>
              <a:ext uri="{FF2B5EF4-FFF2-40B4-BE49-F238E27FC236}">
                <a16:creationId xmlns:a16="http://schemas.microsoft.com/office/drawing/2014/main" id="{388ACA93-8322-4BFE-B625-657D6148B5C7}"/>
              </a:ext>
            </a:extLst>
          </p:cNvPr>
          <p:cNvSpPr/>
          <p:nvPr/>
        </p:nvSpPr>
        <p:spPr>
          <a:xfrm>
            <a:off x="4212021" y="6898480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69" name="Abgerundetes Rechteck 31">
            <a:extLst>
              <a:ext uri="{FF2B5EF4-FFF2-40B4-BE49-F238E27FC236}">
                <a16:creationId xmlns:a16="http://schemas.microsoft.com/office/drawing/2014/main" id="{EAF91CBB-A2E4-494F-926B-D8CDA6A70689}"/>
              </a:ext>
            </a:extLst>
          </p:cNvPr>
          <p:cNvSpPr/>
          <p:nvPr/>
        </p:nvSpPr>
        <p:spPr>
          <a:xfrm>
            <a:off x="9710032" y="688689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grpSp>
        <p:nvGrpSpPr>
          <p:cNvPr id="94" name="Gruppieren 93">
            <a:extLst>
              <a:ext uri="{FF2B5EF4-FFF2-40B4-BE49-F238E27FC236}">
                <a16:creationId xmlns:a16="http://schemas.microsoft.com/office/drawing/2014/main" id="{761BA0CF-AB60-47BD-843A-1D5F6CD42F0D}"/>
              </a:ext>
            </a:extLst>
          </p:cNvPr>
          <p:cNvGrpSpPr/>
          <p:nvPr/>
        </p:nvGrpSpPr>
        <p:grpSpPr>
          <a:xfrm>
            <a:off x="6678041" y="9044179"/>
            <a:ext cx="1977829" cy="1468932"/>
            <a:chOff x="6678041" y="9044179"/>
            <a:chExt cx="1977829" cy="1468932"/>
          </a:xfrm>
        </p:grpSpPr>
        <p:sp>
          <p:nvSpPr>
            <p:cNvPr id="75" name="Abgerundetes Rechteck 96">
              <a:extLst>
                <a:ext uri="{FF2B5EF4-FFF2-40B4-BE49-F238E27FC236}">
                  <a16:creationId xmlns:a16="http://schemas.microsoft.com/office/drawing/2014/main" id="{4E16C69D-87B8-406C-9F3A-8B85B893CCEB}"/>
                </a:ext>
              </a:extLst>
            </p:cNvPr>
            <p:cNvSpPr/>
            <p:nvPr/>
          </p:nvSpPr>
          <p:spPr>
            <a:xfrm>
              <a:off x="7124831" y="9519584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76" name="Rechteck 75">
              <a:extLst>
                <a:ext uri="{FF2B5EF4-FFF2-40B4-BE49-F238E27FC236}">
                  <a16:creationId xmlns:a16="http://schemas.microsoft.com/office/drawing/2014/main" id="{04F41349-BCE4-4224-BC99-CCE1FAF6432A}"/>
                </a:ext>
              </a:extLst>
            </p:cNvPr>
            <p:cNvSpPr/>
            <p:nvPr/>
          </p:nvSpPr>
          <p:spPr>
            <a:xfrm>
              <a:off x="6678800" y="9044674"/>
              <a:ext cx="1977070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7" name="Textfeld 76">
              <a:extLst>
                <a:ext uri="{FF2B5EF4-FFF2-40B4-BE49-F238E27FC236}">
                  <a16:creationId xmlns:a16="http://schemas.microsoft.com/office/drawing/2014/main" id="{4BA64F7A-39B9-4C38-86D0-2BB1A45001F7}"/>
                </a:ext>
              </a:extLst>
            </p:cNvPr>
            <p:cNvSpPr txBox="1"/>
            <p:nvPr/>
          </p:nvSpPr>
          <p:spPr>
            <a:xfrm>
              <a:off x="6678041" y="9044179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107" name="Gruppieren 106">
            <a:extLst>
              <a:ext uri="{FF2B5EF4-FFF2-40B4-BE49-F238E27FC236}">
                <a16:creationId xmlns:a16="http://schemas.microsoft.com/office/drawing/2014/main" id="{9259AED8-A93C-4BF3-9D55-82B2E560AED0}"/>
              </a:ext>
            </a:extLst>
          </p:cNvPr>
          <p:cNvGrpSpPr/>
          <p:nvPr/>
        </p:nvGrpSpPr>
        <p:grpSpPr>
          <a:xfrm>
            <a:off x="4498635" y="9020314"/>
            <a:ext cx="1977071" cy="1468932"/>
            <a:chOff x="4498635" y="9020314"/>
            <a:chExt cx="1977071" cy="1468932"/>
          </a:xfrm>
        </p:grpSpPr>
        <p:sp>
          <p:nvSpPr>
            <p:cNvPr id="79" name="Abgerundetes Rechteck 120">
              <a:extLst>
                <a:ext uri="{FF2B5EF4-FFF2-40B4-BE49-F238E27FC236}">
                  <a16:creationId xmlns:a16="http://schemas.microsoft.com/office/drawing/2014/main" id="{3DF24A98-5B26-4364-9F37-EBCA2E4BC539}"/>
                </a:ext>
              </a:extLst>
            </p:cNvPr>
            <p:cNvSpPr/>
            <p:nvPr/>
          </p:nvSpPr>
          <p:spPr>
            <a:xfrm>
              <a:off x="4944666" y="9495719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1" name="Rechteck 80">
              <a:extLst>
                <a:ext uri="{FF2B5EF4-FFF2-40B4-BE49-F238E27FC236}">
                  <a16:creationId xmlns:a16="http://schemas.microsoft.com/office/drawing/2014/main" id="{4CB0EC97-6A11-45E5-99FB-A071ADEE1BE7}"/>
                </a:ext>
              </a:extLst>
            </p:cNvPr>
            <p:cNvSpPr/>
            <p:nvPr/>
          </p:nvSpPr>
          <p:spPr>
            <a:xfrm>
              <a:off x="4498635" y="9020809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2" name="Textfeld 81">
              <a:extLst>
                <a:ext uri="{FF2B5EF4-FFF2-40B4-BE49-F238E27FC236}">
                  <a16:creationId xmlns:a16="http://schemas.microsoft.com/office/drawing/2014/main" id="{C57F08DB-4EA2-485D-9D00-E8054FACBC47}"/>
                </a:ext>
              </a:extLst>
            </p:cNvPr>
            <p:cNvSpPr txBox="1"/>
            <p:nvPr/>
          </p:nvSpPr>
          <p:spPr>
            <a:xfrm>
              <a:off x="4503600" y="9020314"/>
              <a:ext cx="1957958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91" name="Gruppieren 90">
            <a:extLst>
              <a:ext uri="{FF2B5EF4-FFF2-40B4-BE49-F238E27FC236}">
                <a16:creationId xmlns:a16="http://schemas.microsoft.com/office/drawing/2014/main" id="{5911D0FD-33AA-41CC-8733-21CED0B46633}"/>
              </a:ext>
            </a:extLst>
          </p:cNvPr>
          <p:cNvGrpSpPr/>
          <p:nvPr/>
        </p:nvGrpSpPr>
        <p:grpSpPr>
          <a:xfrm>
            <a:off x="11282966" y="9053703"/>
            <a:ext cx="1977071" cy="1468932"/>
            <a:chOff x="11282966" y="9053703"/>
            <a:chExt cx="1977071" cy="1468932"/>
          </a:xfrm>
        </p:grpSpPr>
        <p:sp>
          <p:nvSpPr>
            <p:cNvPr id="84" name="Abgerundetes Rechteck 96">
              <a:extLst>
                <a:ext uri="{FF2B5EF4-FFF2-40B4-BE49-F238E27FC236}">
                  <a16:creationId xmlns:a16="http://schemas.microsoft.com/office/drawing/2014/main" id="{2DD140C8-DCD6-41F9-8884-A1938FAB902D}"/>
                </a:ext>
              </a:extLst>
            </p:cNvPr>
            <p:cNvSpPr/>
            <p:nvPr/>
          </p:nvSpPr>
          <p:spPr>
            <a:xfrm>
              <a:off x="11728997" y="9529108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5" name="Rechteck 84">
              <a:extLst>
                <a:ext uri="{FF2B5EF4-FFF2-40B4-BE49-F238E27FC236}">
                  <a16:creationId xmlns:a16="http://schemas.microsoft.com/office/drawing/2014/main" id="{45977695-1DC4-4E2D-9304-2B3C18ECA8F5}"/>
                </a:ext>
              </a:extLst>
            </p:cNvPr>
            <p:cNvSpPr/>
            <p:nvPr/>
          </p:nvSpPr>
          <p:spPr>
            <a:xfrm>
              <a:off x="11282966" y="9054198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6" name="Textfeld 85">
              <a:extLst>
                <a:ext uri="{FF2B5EF4-FFF2-40B4-BE49-F238E27FC236}">
                  <a16:creationId xmlns:a16="http://schemas.microsoft.com/office/drawing/2014/main" id="{A3C888B3-EAD0-4815-AF44-3997F12E16E6}"/>
                </a:ext>
              </a:extLst>
            </p:cNvPr>
            <p:cNvSpPr txBox="1"/>
            <p:nvPr/>
          </p:nvSpPr>
          <p:spPr>
            <a:xfrm>
              <a:off x="11290782" y="9053703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666D6FA6-24A1-425D-B88B-E18176CB37D5}"/>
              </a:ext>
            </a:extLst>
          </p:cNvPr>
          <p:cNvCxnSpPr>
            <a:cxnSpLocks/>
          </p:cNvCxnSpPr>
          <p:nvPr/>
        </p:nvCxnSpPr>
        <p:spPr>
          <a:xfrm>
            <a:off x="4496791" y="8641078"/>
            <a:ext cx="4178103" cy="9524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410373F6-A04A-4F52-A174-92080B28F920}"/>
              </a:ext>
            </a:extLst>
          </p:cNvPr>
          <p:cNvCxnSpPr>
            <a:cxnSpLocks/>
          </p:cNvCxnSpPr>
          <p:nvPr/>
        </p:nvCxnSpPr>
        <p:spPr>
          <a:xfrm>
            <a:off x="5486413" y="8666514"/>
            <a:ext cx="0" cy="35380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mit Pfeil 88">
            <a:extLst>
              <a:ext uri="{FF2B5EF4-FFF2-40B4-BE49-F238E27FC236}">
                <a16:creationId xmlns:a16="http://schemas.microsoft.com/office/drawing/2014/main" id="{13240158-941B-4319-A32C-1414E304ECEF}"/>
              </a:ext>
            </a:extLst>
          </p:cNvPr>
          <p:cNvCxnSpPr>
            <a:cxnSpLocks/>
          </p:cNvCxnSpPr>
          <p:nvPr/>
        </p:nvCxnSpPr>
        <p:spPr>
          <a:xfrm>
            <a:off x="7675447" y="8657041"/>
            <a:ext cx="0" cy="36327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mit Pfeil 89">
            <a:extLst>
              <a:ext uri="{FF2B5EF4-FFF2-40B4-BE49-F238E27FC236}">
                <a16:creationId xmlns:a16="http://schemas.microsoft.com/office/drawing/2014/main" id="{64AC6FC2-0F2A-4C97-9BAF-0A763C64F851}"/>
              </a:ext>
            </a:extLst>
          </p:cNvPr>
          <p:cNvCxnSpPr>
            <a:cxnSpLocks/>
            <a:endCxn id="86" idx="0"/>
          </p:cNvCxnSpPr>
          <p:nvPr/>
        </p:nvCxnSpPr>
        <p:spPr>
          <a:xfrm>
            <a:off x="12174205" y="8659720"/>
            <a:ext cx="0" cy="39398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r Verbinder 92">
            <a:extLst>
              <a:ext uri="{FF2B5EF4-FFF2-40B4-BE49-F238E27FC236}">
                <a16:creationId xmlns:a16="http://schemas.microsoft.com/office/drawing/2014/main" id="{7D9B1BB8-933A-4CED-8CB2-1087CC49AC60}"/>
              </a:ext>
            </a:extLst>
          </p:cNvPr>
          <p:cNvCxnSpPr>
            <a:cxnSpLocks/>
          </p:cNvCxnSpPr>
          <p:nvPr/>
        </p:nvCxnSpPr>
        <p:spPr>
          <a:xfrm flipV="1">
            <a:off x="9110618" y="8659720"/>
            <a:ext cx="4149419" cy="6794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2" name="Gruppieren 91">
            <a:extLst>
              <a:ext uri="{FF2B5EF4-FFF2-40B4-BE49-F238E27FC236}">
                <a16:creationId xmlns:a16="http://schemas.microsoft.com/office/drawing/2014/main" id="{8B3FF817-D675-4321-B96F-048F25C3F7FE}"/>
              </a:ext>
            </a:extLst>
          </p:cNvPr>
          <p:cNvGrpSpPr/>
          <p:nvPr/>
        </p:nvGrpSpPr>
        <p:grpSpPr>
          <a:xfrm>
            <a:off x="9110618" y="9062821"/>
            <a:ext cx="1977071" cy="1468932"/>
            <a:chOff x="9110618" y="9062821"/>
            <a:chExt cx="1977071" cy="1468932"/>
          </a:xfrm>
        </p:grpSpPr>
        <p:sp>
          <p:nvSpPr>
            <p:cNvPr id="99" name="Abgerundetes Rechteck 96">
              <a:extLst>
                <a:ext uri="{FF2B5EF4-FFF2-40B4-BE49-F238E27FC236}">
                  <a16:creationId xmlns:a16="http://schemas.microsoft.com/office/drawing/2014/main" id="{FB5E322B-CA25-4BA0-84A7-4E281E432153}"/>
                </a:ext>
              </a:extLst>
            </p:cNvPr>
            <p:cNvSpPr/>
            <p:nvPr/>
          </p:nvSpPr>
          <p:spPr>
            <a:xfrm>
              <a:off x="9556649" y="953822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00" name="Rechteck 99">
              <a:extLst>
                <a:ext uri="{FF2B5EF4-FFF2-40B4-BE49-F238E27FC236}">
                  <a16:creationId xmlns:a16="http://schemas.microsoft.com/office/drawing/2014/main" id="{8943BA87-622F-4739-9B60-D70BA4B9C509}"/>
                </a:ext>
              </a:extLst>
            </p:cNvPr>
            <p:cNvSpPr/>
            <p:nvPr/>
          </p:nvSpPr>
          <p:spPr>
            <a:xfrm>
              <a:off x="9110618" y="9063316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01" name="Textfeld 100">
              <a:extLst>
                <a:ext uri="{FF2B5EF4-FFF2-40B4-BE49-F238E27FC236}">
                  <a16:creationId xmlns:a16="http://schemas.microsoft.com/office/drawing/2014/main" id="{AF490180-B692-4507-8F04-ECBC56A03179}"/>
                </a:ext>
              </a:extLst>
            </p:cNvPr>
            <p:cNvSpPr txBox="1"/>
            <p:nvPr/>
          </p:nvSpPr>
          <p:spPr>
            <a:xfrm>
              <a:off x="9118434" y="906282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102" name="Gerade Verbindung mit Pfeil 101">
            <a:extLst>
              <a:ext uri="{FF2B5EF4-FFF2-40B4-BE49-F238E27FC236}">
                <a16:creationId xmlns:a16="http://schemas.microsoft.com/office/drawing/2014/main" id="{6156BD0F-E591-4FBF-8B4C-804926F383C6}"/>
              </a:ext>
            </a:extLst>
          </p:cNvPr>
          <p:cNvCxnSpPr>
            <a:cxnSpLocks/>
            <a:endCxn id="100" idx="0"/>
          </p:cNvCxnSpPr>
          <p:nvPr/>
        </p:nvCxnSpPr>
        <p:spPr>
          <a:xfrm>
            <a:off x="10096404" y="8659720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235D1157-8D7F-4D8F-89C5-9C461CF70C8C}"/>
              </a:ext>
            </a:extLst>
          </p:cNvPr>
          <p:cNvCxnSpPr>
            <a:stCxn id="69" idx="2"/>
          </p:cNvCxnSpPr>
          <p:nvPr/>
        </p:nvCxnSpPr>
        <p:spPr>
          <a:xfrm>
            <a:off x="10685392" y="7938453"/>
            <a:ext cx="0" cy="73405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2407FD82-15B3-4A67-B3DE-2E13BFBC88C7}"/>
              </a:ext>
            </a:extLst>
          </p:cNvPr>
          <p:cNvCxnSpPr>
            <a:stCxn id="65" idx="2"/>
          </p:cNvCxnSpPr>
          <p:nvPr/>
        </p:nvCxnSpPr>
        <p:spPr>
          <a:xfrm>
            <a:off x="5187381" y="7950040"/>
            <a:ext cx="0" cy="69103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0000B94D-E373-4A57-BB2C-0A81B5EA39C5}"/>
              </a:ext>
            </a:extLst>
          </p:cNvPr>
          <p:cNvCxnSpPr>
            <a:cxnSpLocks/>
          </p:cNvCxnSpPr>
          <p:nvPr/>
        </p:nvCxnSpPr>
        <p:spPr>
          <a:xfrm>
            <a:off x="5110164" y="4811067"/>
            <a:ext cx="0" cy="325296"/>
          </a:xfrm>
          <a:prstGeom prst="line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5A83B706-E9AE-4394-9410-B4BADC62F904}"/>
              </a:ext>
            </a:extLst>
          </p:cNvPr>
          <p:cNvCxnSpPr>
            <a:cxnSpLocks/>
          </p:cNvCxnSpPr>
          <p:nvPr/>
        </p:nvCxnSpPr>
        <p:spPr>
          <a:xfrm>
            <a:off x="5110164" y="4817269"/>
            <a:ext cx="1374156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r Verbinder 94">
            <a:extLst>
              <a:ext uri="{FF2B5EF4-FFF2-40B4-BE49-F238E27FC236}">
                <a16:creationId xmlns:a16="http://schemas.microsoft.com/office/drawing/2014/main" id="{A8DB35AC-40B8-41E4-982A-D8EEB415DBC7}"/>
              </a:ext>
            </a:extLst>
          </p:cNvPr>
          <p:cNvCxnSpPr>
            <a:cxnSpLocks/>
          </p:cNvCxnSpPr>
          <p:nvPr/>
        </p:nvCxnSpPr>
        <p:spPr>
          <a:xfrm>
            <a:off x="9228639" y="4833938"/>
            <a:ext cx="1374156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Gerader Verbinder 97">
            <a:extLst>
              <a:ext uri="{FF2B5EF4-FFF2-40B4-BE49-F238E27FC236}">
                <a16:creationId xmlns:a16="http://schemas.microsoft.com/office/drawing/2014/main" id="{8E8381CC-A30B-456E-B4C3-1EA7A469B91A}"/>
              </a:ext>
            </a:extLst>
          </p:cNvPr>
          <p:cNvCxnSpPr>
            <a:cxnSpLocks/>
          </p:cNvCxnSpPr>
          <p:nvPr/>
        </p:nvCxnSpPr>
        <p:spPr>
          <a:xfrm>
            <a:off x="10602795" y="4841081"/>
            <a:ext cx="0" cy="289289"/>
          </a:xfrm>
          <a:prstGeom prst="line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80731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52908" cy="8001000"/>
          </a:xfrm>
        </p:spPr>
        <p:txBody>
          <a:bodyPr/>
          <a:lstStyle/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Controller </a:t>
            </a:r>
            <a:r>
              <a:rPr lang="de-DE" sz="1700" dirty="0" err="1"/>
              <a:t>connects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an Agent Cluster and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err="1"/>
              <a:t>Agents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dedicated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Director</a:t>
            </a:r>
            <a:r>
              <a:rPr lang="de-DE" sz="1700" dirty="0"/>
              <a:t> Agent </a:t>
            </a:r>
            <a:r>
              <a:rPr lang="de-DE" sz="1700" dirty="0" err="1"/>
              <a:t>holds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</a:t>
            </a:r>
            <a:r>
              <a:rPr lang="de-DE" sz="1700" dirty="0" err="1"/>
              <a:t>role</a:t>
            </a:r>
            <a:r>
              <a:rPr lang="de-DE" sz="1700" dirty="0"/>
              <a:t> 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Subagents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Fixed-</a:t>
            </a:r>
            <a:r>
              <a:rPr lang="de-DE" sz="1700" dirty="0" err="1"/>
              <a:t>priority</a:t>
            </a:r>
            <a:r>
              <a:rPr lang="de-DE" sz="1700" dirty="0"/>
              <a:t> </a:t>
            </a:r>
            <a:r>
              <a:rPr lang="de-DE" sz="1700" dirty="0" err="1"/>
              <a:t>mode</a:t>
            </a:r>
            <a:r>
              <a:rPr lang="de-DE" sz="1700" dirty="0"/>
              <a:t>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first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, </a:t>
            </a:r>
            <a:r>
              <a:rPr lang="de-DE" sz="1700" dirty="0" err="1"/>
              <a:t>only</a:t>
            </a:r>
            <a:r>
              <a:rPr lang="de-DE" sz="1700" dirty="0"/>
              <a:t> </a:t>
            </a:r>
            <a:r>
              <a:rPr lang="de-DE" sz="1700" dirty="0" err="1"/>
              <a:t>if</a:t>
            </a:r>
            <a:r>
              <a:rPr lang="de-DE" sz="1700" dirty="0"/>
              <a:t> </a:t>
            </a:r>
            <a:r>
              <a:rPr lang="de-DE" sz="1700" dirty="0" err="1"/>
              <a:t>unavailale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Round-</a:t>
            </a:r>
            <a:r>
              <a:rPr lang="de-DE" sz="1700" dirty="0" err="1"/>
              <a:t>robin</a:t>
            </a:r>
            <a:r>
              <a:rPr lang="de-DE" sz="1700" dirty="0"/>
              <a:t> </a:t>
            </a:r>
            <a:r>
              <a:rPr lang="de-DE" sz="1700" dirty="0" err="1"/>
              <a:t>mode</a:t>
            </a:r>
            <a:r>
              <a:rPr lang="de-DE" sz="1700" dirty="0"/>
              <a:t>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on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b="1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err="1"/>
              <a:t>Standalone</a:t>
            </a:r>
            <a:r>
              <a:rPr lang="de-DE" sz="1700" b="1" dirty="0"/>
              <a:t> </a:t>
            </a:r>
            <a:r>
              <a:rPr lang="de-DE" sz="1700" b="1" dirty="0" err="1"/>
              <a:t>Agents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Any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on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Controller Cluster with Agent Cluster and Standalone Agents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Agent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669539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501359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96" name="Gerade Verbindung mit Pfeil 95"/>
          <p:cNvCxnSpPr>
            <a:cxnSpLocks/>
          </p:cNvCxnSpPr>
          <p:nvPr/>
        </p:nvCxnSpPr>
        <p:spPr>
          <a:xfrm>
            <a:off x="9228639" y="6730648"/>
            <a:ext cx="0" cy="44762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2" y="2457451"/>
            <a:ext cx="8135581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 Instance</a:t>
            </a:r>
          </a:p>
        </p:txBody>
      </p:sp>
      <p:sp>
        <p:nvSpPr>
          <p:cNvPr id="34" name="Rechteck 33"/>
          <p:cNvSpPr/>
          <p:nvPr/>
        </p:nvSpPr>
        <p:spPr>
          <a:xfrm>
            <a:off x="7977187" y="5136364"/>
            <a:ext cx="4023777" cy="17955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39" name="Gewinkelte Verbindung 38"/>
          <p:cNvCxnSpPr>
            <a:cxnSpLocks/>
            <a:stCxn id="12" idx="5"/>
          </p:cNvCxnSpPr>
          <p:nvPr/>
        </p:nvCxnSpPr>
        <p:spPr>
          <a:xfrm rot="16200000" flipH="1">
            <a:off x="8410441" y="4312171"/>
            <a:ext cx="1129539" cy="506858"/>
          </a:xfrm>
          <a:prstGeom prst="bentConnector3">
            <a:avLst>
              <a:gd name="adj1" fmla="val 74033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>
            <a:cxnSpLocks/>
            <a:stCxn id="12" idx="3"/>
          </p:cNvCxnSpPr>
          <p:nvPr/>
        </p:nvCxnSpPr>
        <p:spPr>
          <a:xfrm rot="5400000">
            <a:off x="6185219" y="4299934"/>
            <a:ext cx="1135532" cy="537327"/>
          </a:xfrm>
          <a:prstGeom prst="bentConnector3">
            <a:avLst>
              <a:gd name="adj1" fmla="val 71809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hteck 39"/>
          <p:cNvSpPr/>
          <p:nvPr/>
        </p:nvSpPr>
        <p:spPr>
          <a:xfrm>
            <a:off x="3865383" y="5136364"/>
            <a:ext cx="3893954" cy="18287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3879964" y="5148897"/>
            <a:ext cx="379548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42" name="Abgerundetes Rechteck 41"/>
          <p:cNvSpPr/>
          <p:nvPr/>
        </p:nvSpPr>
        <p:spPr>
          <a:xfrm>
            <a:off x="5508961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47" name="Gerade Verbindung mit Pfeil 46"/>
          <p:cNvCxnSpPr>
            <a:cxnSpLocks/>
            <a:stCxn id="42" idx="2"/>
          </p:cNvCxnSpPr>
          <p:nvPr/>
        </p:nvCxnSpPr>
        <p:spPr>
          <a:xfrm>
            <a:off x="6484321" y="6730648"/>
            <a:ext cx="0" cy="44762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7986859" y="5136363"/>
            <a:ext cx="3997326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053633C3-2686-4DB7-AEE5-67517DBD95EC}"/>
              </a:ext>
            </a:extLst>
          </p:cNvPr>
          <p:cNvGrpSpPr/>
          <p:nvPr/>
        </p:nvGrpSpPr>
        <p:grpSpPr>
          <a:xfrm>
            <a:off x="12258210" y="2458046"/>
            <a:ext cx="2439681" cy="2169482"/>
            <a:chOff x="12258210" y="2458046"/>
            <a:chExt cx="2439681" cy="2169482"/>
          </a:xfrm>
        </p:grpSpPr>
        <p:sp>
          <p:nvSpPr>
            <p:cNvPr id="62" name="Zylinder 61">
              <a:extLst>
                <a:ext uri="{FF2B5EF4-FFF2-40B4-BE49-F238E27FC236}">
                  <a16:creationId xmlns:a16="http://schemas.microsoft.com/office/drawing/2014/main" id="{3B2D73AD-DC42-4999-A01B-A1E0D479C91F}"/>
                </a:ext>
              </a:extLst>
            </p:cNvPr>
            <p:cNvSpPr/>
            <p:nvPr/>
          </p:nvSpPr>
          <p:spPr>
            <a:xfrm>
              <a:off x="12850089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34AE22C7-2769-4412-A37B-A9A4D27F2256}"/>
                </a:ext>
              </a:extLst>
            </p:cNvPr>
            <p:cNvSpPr/>
            <p:nvPr/>
          </p:nvSpPr>
          <p:spPr>
            <a:xfrm>
              <a:off x="12258210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4" name="Textfeld 63">
              <a:extLst>
                <a:ext uri="{FF2B5EF4-FFF2-40B4-BE49-F238E27FC236}">
                  <a16:creationId xmlns:a16="http://schemas.microsoft.com/office/drawing/2014/main" id="{A03F16A8-3146-4B5A-BD2C-94DFFC3F6EA4}"/>
                </a:ext>
              </a:extLst>
            </p:cNvPr>
            <p:cNvSpPr txBox="1"/>
            <p:nvPr/>
          </p:nvSpPr>
          <p:spPr>
            <a:xfrm>
              <a:off x="12258210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Instance</a:t>
              </a:r>
            </a:p>
          </p:txBody>
        </p:sp>
      </p:grp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0ACDEE7-2E2F-48D2-B477-05DE1E4E6604}"/>
              </a:ext>
            </a:extLst>
          </p:cNvPr>
          <p:cNvCxnSpPr>
            <a:cxnSpLocks/>
            <a:stCxn id="12" idx="6"/>
            <a:endCxn id="63" idx="1"/>
          </p:cNvCxnSpPr>
          <p:nvPr/>
        </p:nvCxnSpPr>
        <p:spPr>
          <a:xfrm flipV="1">
            <a:off x="9073890" y="3542787"/>
            <a:ext cx="3184320" cy="42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Abgerundetes Rechteck 31">
            <a:extLst>
              <a:ext uri="{FF2B5EF4-FFF2-40B4-BE49-F238E27FC236}">
                <a16:creationId xmlns:a16="http://schemas.microsoft.com/office/drawing/2014/main" id="{EAF91CBB-A2E4-494F-926B-D8CDA6A70689}"/>
              </a:ext>
            </a:extLst>
          </p:cNvPr>
          <p:cNvSpPr/>
          <p:nvPr/>
        </p:nvSpPr>
        <p:spPr>
          <a:xfrm>
            <a:off x="8253279" y="5699014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666D6FA6-24A1-425D-B88B-E18176CB37D5}"/>
              </a:ext>
            </a:extLst>
          </p:cNvPr>
          <p:cNvCxnSpPr>
            <a:cxnSpLocks/>
          </p:cNvCxnSpPr>
          <p:nvPr/>
        </p:nvCxnSpPr>
        <p:spPr>
          <a:xfrm>
            <a:off x="3844326" y="7162310"/>
            <a:ext cx="9382400" cy="3522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410373F6-A04A-4F52-A174-92080B28F920}"/>
              </a:ext>
            </a:extLst>
          </p:cNvPr>
          <p:cNvCxnSpPr>
            <a:cxnSpLocks/>
          </p:cNvCxnSpPr>
          <p:nvPr/>
        </p:nvCxnSpPr>
        <p:spPr>
          <a:xfrm>
            <a:off x="5486413" y="7187746"/>
            <a:ext cx="0" cy="35380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mit Pfeil 88">
            <a:extLst>
              <a:ext uri="{FF2B5EF4-FFF2-40B4-BE49-F238E27FC236}">
                <a16:creationId xmlns:a16="http://schemas.microsoft.com/office/drawing/2014/main" id="{13240158-941B-4319-A32C-1414E304ECEF}"/>
              </a:ext>
            </a:extLst>
          </p:cNvPr>
          <p:cNvCxnSpPr>
            <a:cxnSpLocks/>
          </p:cNvCxnSpPr>
          <p:nvPr/>
        </p:nvCxnSpPr>
        <p:spPr>
          <a:xfrm>
            <a:off x="7270628" y="7178273"/>
            <a:ext cx="0" cy="36327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mit Pfeil 89">
            <a:extLst>
              <a:ext uri="{FF2B5EF4-FFF2-40B4-BE49-F238E27FC236}">
                <a16:creationId xmlns:a16="http://schemas.microsoft.com/office/drawing/2014/main" id="{64AC6FC2-0F2A-4C97-9BAF-0A763C64F851}"/>
              </a:ext>
            </a:extLst>
          </p:cNvPr>
          <p:cNvCxnSpPr>
            <a:cxnSpLocks/>
          </p:cNvCxnSpPr>
          <p:nvPr/>
        </p:nvCxnSpPr>
        <p:spPr>
          <a:xfrm>
            <a:off x="13226726" y="7197537"/>
            <a:ext cx="0" cy="41550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Gerade Verbindung mit Pfeil 101">
            <a:extLst>
              <a:ext uri="{FF2B5EF4-FFF2-40B4-BE49-F238E27FC236}">
                <a16:creationId xmlns:a16="http://schemas.microsoft.com/office/drawing/2014/main" id="{6156BD0F-E591-4FBF-8B4C-804926F383C6}"/>
              </a:ext>
            </a:extLst>
          </p:cNvPr>
          <p:cNvCxnSpPr>
            <a:cxnSpLocks/>
          </p:cNvCxnSpPr>
          <p:nvPr/>
        </p:nvCxnSpPr>
        <p:spPr>
          <a:xfrm>
            <a:off x="10525470" y="7188103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Abgerundetes Rechteck 96">
            <a:extLst>
              <a:ext uri="{FF2B5EF4-FFF2-40B4-BE49-F238E27FC236}">
                <a16:creationId xmlns:a16="http://schemas.microsoft.com/office/drawing/2014/main" id="{DC3E616A-CAC6-48CD-B593-F6D1F5399C1C}"/>
              </a:ext>
            </a:extLst>
          </p:cNvPr>
          <p:cNvSpPr/>
          <p:nvPr/>
        </p:nvSpPr>
        <p:spPr>
          <a:xfrm>
            <a:off x="4679861" y="7974544"/>
            <a:ext cx="1377403" cy="66740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b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lang="de-DE" sz="1200" b="1" dirty="0" err="1">
                <a:solidFill>
                  <a:prstClr val="white"/>
                </a:solidFill>
                <a:latin typeface="Arial"/>
              </a:rPr>
              <a:t>Director</a:t>
            </a:r>
            <a:r>
              <a:rPr lang="de-DE" sz="1200" b="1" dirty="0">
                <a:solidFill>
                  <a:prstClr val="white"/>
                </a:solidFill>
                <a:latin typeface="Arial"/>
              </a:rPr>
              <a:t> Agent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7A922DC1-09D6-4C81-9C1F-9B87754DD8CD}"/>
              </a:ext>
            </a:extLst>
          </p:cNvPr>
          <p:cNvSpPr/>
          <p:nvPr/>
        </p:nvSpPr>
        <p:spPr>
          <a:xfrm>
            <a:off x="3887258" y="7557734"/>
            <a:ext cx="4834523" cy="30159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9A512475-6F2C-465E-939E-674FEAAB05D6}"/>
              </a:ext>
            </a:extLst>
          </p:cNvPr>
          <p:cNvSpPr txBox="1"/>
          <p:nvPr/>
        </p:nvSpPr>
        <p:spPr>
          <a:xfrm>
            <a:off x="3883751" y="7557239"/>
            <a:ext cx="3318288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Clustered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JS7 Agent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Instances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8" name="Abgerundetes Rechteck 120">
            <a:extLst>
              <a:ext uri="{FF2B5EF4-FFF2-40B4-BE49-F238E27FC236}">
                <a16:creationId xmlns:a16="http://schemas.microsoft.com/office/drawing/2014/main" id="{FE5A55E5-BCE6-4779-A15F-05E048670899}"/>
              </a:ext>
            </a:extLst>
          </p:cNvPr>
          <p:cNvSpPr/>
          <p:nvPr/>
        </p:nvSpPr>
        <p:spPr>
          <a:xfrm>
            <a:off x="4001215" y="9537016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70" name="Abgerundetes Rechteck 120">
            <a:extLst>
              <a:ext uri="{FF2B5EF4-FFF2-40B4-BE49-F238E27FC236}">
                <a16:creationId xmlns:a16="http://schemas.microsoft.com/office/drawing/2014/main" id="{75B48C0F-ED87-4861-AC4E-FECE92940E9F}"/>
              </a:ext>
            </a:extLst>
          </p:cNvPr>
          <p:cNvSpPr/>
          <p:nvPr/>
        </p:nvSpPr>
        <p:spPr>
          <a:xfrm>
            <a:off x="4320370" y="979836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71" name="Abgerundetes Rechteck 120">
            <a:extLst>
              <a:ext uri="{FF2B5EF4-FFF2-40B4-BE49-F238E27FC236}">
                <a16:creationId xmlns:a16="http://schemas.microsoft.com/office/drawing/2014/main" id="{25025685-A0D4-404E-88C0-B5F2DD822191}"/>
              </a:ext>
            </a:extLst>
          </p:cNvPr>
          <p:cNvSpPr/>
          <p:nvPr/>
        </p:nvSpPr>
        <p:spPr>
          <a:xfrm>
            <a:off x="4639113" y="10049892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72" name="Abgerundetes Rechteck 96">
            <a:extLst>
              <a:ext uri="{FF2B5EF4-FFF2-40B4-BE49-F238E27FC236}">
                <a16:creationId xmlns:a16="http://schemas.microsoft.com/office/drawing/2014/main" id="{DA880CC0-C33E-435F-A321-345401339555}"/>
              </a:ext>
            </a:extLst>
          </p:cNvPr>
          <p:cNvSpPr/>
          <p:nvPr/>
        </p:nvSpPr>
        <p:spPr>
          <a:xfrm>
            <a:off x="6633703" y="7965312"/>
            <a:ext cx="1377403" cy="667405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200" b="1" dirty="0">
                <a:solidFill>
                  <a:prstClr val="white"/>
                </a:solidFill>
                <a:latin typeface="Arial"/>
              </a:rPr>
              <a:t>Standby</a:t>
            </a:r>
            <a:br>
              <a:rPr lang="de-DE" sz="1200" b="1" dirty="0">
                <a:solidFill>
                  <a:prstClr val="white"/>
                </a:solidFill>
                <a:latin typeface="Arial"/>
              </a:rPr>
            </a:br>
            <a:r>
              <a:rPr lang="de-DE" sz="1200" b="1" dirty="0" err="1">
                <a:solidFill>
                  <a:prstClr val="white"/>
                </a:solidFill>
                <a:latin typeface="Arial"/>
              </a:rPr>
              <a:t>Director</a:t>
            </a:r>
            <a:r>
              <a:rPr lang="de-DE" sz="1200" b="1" dirty="0">
                <a:solidFill>
                  <a:prstClr val="white"/>
                </a:solidFill>
                <a:latin typeface="Arial"/>
              </a:rPr>
              <a:t> Agent</a:t>
            </a:r>
          </a:p>
        </p:txBody>
      </p:sp>
      <p:sp>
        <p:nvSpPr>
          <p:cNvPr id="74" name="Abgerundetes Rechteck 120">
            <a:extLst>
              <a:ext uri="{FF2B5EF4-FFF2-40B4-BE49-F238E27FC236}">
                <a16:creationId xmlns:a16="http://schemas.microsoft.com/office/drawing/2014/main" id="{0D23C44C-88F1-4EC9-89EE-CB821CF64E6D}"/>
              </a:ext>
            </a:extLst>
          </p:cNvPr>
          <p:cNvSpPr/>
          <p:nvPr/>
        </p:nvSpPr>
        <p:spPr>
          <a:xfrm>
            <a:off x="6872943" y="951648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83" name="Abgerundetes Rechteck 120">
            <a:extLst>
              <a:ext uri="{FF2B5EF4-FFF2-40B4-BE49-F238E27FC236}">
                <a16:creationId xmlns:a16="http://schemas.microsoft.com/office/drawing/2014/main" id="{2BDAC209-9714-49C2-8E26-CD518430118B}"/>
              </a:ext>
            </a:extLst>
          </p:cNvPr>
          <p:cNvSpPr/>
          <p:nvPr/>
        </p:nvSpPr>
        <p:spPr>
          <a:xfrm>
            <a:off x="6288227" y="10054226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7" name="Abgerundetes Rechteck 120">
            <a:extLst>
              <a:ext uri="{FF2B5EF4-FFF2-40B4-BE49-F238E27FC236}">
                <a16:creationId xmlns:a16="http://schemas.microsoft.com/office/drawing/2014/main" id="{6E716CA9-08D8-401E-98D8-4EAED821749B}"/>
              </a:ext>
            </a:extLst>
          </p:cNvPr>
          <p:cNvSpPr/>
          <p:nvPr/>
        </p:nvSpPr>
        <p:spPr>
          <a:xfrm>
            <a:off x="7454965" y="1004929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103" name="Gewinkelte Verbindung 38">
            <a:extLst>
              <a:ext uri="{FF2B5EF4-FFF2-40B4-BE49-F238E27FC236}">
                <a16:creationId xmlns:a16="http://schemas.microsoft.com/office/drawing/2014/main" id="{6D6A9AE6-4638-4887-A2D2-95DDCED7DC54}"/>
              </a:ext>
            </a:extLst>
          </p:cNvPr>
          <p:cNvCxnSpPr>
            <a:cxnSpLocks/>
            <a:stCxn id="74" idx="3"/>
            <a:endCxn id="97" idx="0"/>
          </p:cNvCxnSpPr>
          <p:nvPr/>
        </p:nvCxnSpPr>
        <p:spPr>
          <a:xfrm>
            <a:off x="7792255" y="9710065"/>
            <a:ext cx="122366" cy="33922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Gerade Verbindung mit Pfeil 103">
            <a:extLst>
              <a:ext uri="{FF2B5EF4-FFF2-40B4-BE49-F238E27FC236}">
                <a16:creationId xmlns:a16="http://schemas.microsoft.com/office/drawing/2014/main" id="{539E3382-12FA-41D1-A4F0-6738084D5450}"/>
              </a:ext>
            </a:extLst>
          </p:cNvPr>
          <p:cNvCxnSpPr>
            <a:cxnSpLocks/>
            <a:stCxn id="97" idx="1"/>
            <a:endCxn id="83" idx="3"/>
          </p:cNvCxnSpPr>
          <p:nvPr/>
        </p:nvCxnSpPr>
        <p:spPr>
          <a:xfrm flipH="1">
            <a:off x="7207539" y="10242868"/>
            <a:ext cx="247426" cy="493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Gewinkelte Verbindung 38">
            <a:extLst>
              <a:ext uri="{FF2B5EF4-FFF2-40B4-BE49-F238E27FC236}">
                <a16:creationId xmlns:a16="http://schemas.microsoft.com/office/drawing/2014/main" id="{51DE2903-8E67-48F3-B9AD-D127F66282CA}"/>
              </a:ext>
            </a:extLst>
          </p:cNvPr>
          <p:cNvCxnSpPr>
            <a:cxnSpLocks/>
            <a:stCxn id="74" idx="1"/>
            <a:endCxn id="83" idx="0"/>
          </p:cNvCxnSpPr>
          <p:nvPr/>
        </p:nvCxnSpPr>
        <p:spPr>
          <a:xfrm rot="10800000" flipV="1">
            <a:off x="6747883" y="9710064"/>
            <a:ext cx="125060" cy="344161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54234308-34CA-4EA3-B319-68E30D25C7C9}"/>
              </a:ext>
            </a:extLst>
          </p:cNvPr>
          <p:cNvGrpSpPr/>
          <p:nvPr/>
        </p:nvGrpSpPr>
        <p:grpSpPr>
          <a:xfrm>
            <a:off x="9548774" y="7601522"/>
            <a:ext cx="1977071" cy="1468932"/>
            <a:chOff x="11282966" y="9053703"/>
            <a:chExt cx="1977071" cy="1468932"/>
          </a:xfrm>
        </p:grpSpPr>
        <p:sp>
          <p:nvSpPr>
            <p:cNvPr id="85" name="Rechteck 84">
              <a:extLst>
                <a:ext uri="{FF2B5EF4-FFF2-40B4-BE49-F238E27FC236}">
                  <a16:creationId xmlns:a16="http://schemas.microsoft.com/office/drawing/2014/main" id="{45977695-1DC4-4E2D-9304-2B3C18ECA8F5}"/>
                </a:ext>
              </a:extLst>
            </p:cNvPr>
            <p:cNvSpPr/>
            <p:nvPr/>
          </p:nvSpPr>
          <p:spPr>
            <a:xfrm>
              <a:off x="11282966" y="9054198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6" name="Textfeld 85">
              <a:extLst>
                <a:ext uri="{FF2B5EF4-FFF2-40B4-BE49-F238E27FC236}">
                  <a16:creationId xmlns:a16="http://schemas.microsoft.com/office/drawing/2014/main" id="{A3C888B3-EAD0-4815-AF44-3997F12E16E6}"/>
                </a:ext>
              </a:extLst>
            </p:cNvPr>
            <p:cNvSpPr txBox="1"/>
            <p:nvPr/>
          </p:nvSpPr>
          <p:spPr>
            <a:xfrm>
              <a:off x="11290782" y="9053703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11" name="Abgerundetes Rechteck 96">
              <a:extLst>
                <a:ext uri="{FF2B5EF4-FFF2-40B4-BE49-F238E27FC236}">
                  <a16:creationId xmlns:a16="http://schemas.microsoft.com/office/drawing/2014/main" id="{9F5CE830-EF7E-4AAE-9E2D-2873248E0139}"/>
                </a:ext>
              </a:extLst>
            </p:cNvPr>
            <p:cNvSpPr/>
            <p:nvPr/>
          </p:nvSpPr>
          <p:spPr>
            <a:xfrm>
              <a:off x="11591279" y="9525005"/>
              <a:ext cx="1377403" cy="66740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dirty="0">
                  <a:solidFill>
                    <a:prstClr val="white"/>
                  </a:solidFill>
                  <a:latin typeface="Arial"/>
                </a:rPr>
                <a:t>Agent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</p:grpSp>
      <p:grpSp>
        <p:nvGrpSpPr>
          <p:cNvPr id="112" name="Gruppieren 111">
            <a:extLst>
              <a:ext uri="{FF2B5EF4-FFF2-40B4-BE49-F238E27FC236}">
                <a16:creationId xmlns:a16="http://schemas.microsoft.com/office/drawing/2014/main" id="{D54A1E97-3F2E-4BAB-98B4-8EB12002D6CB}"/>
              </a:ext>
            </a:extLst>
          </p:cNvPr>
          <p:cNvGrpSpPr/>
          <p:nvPr/>
        </p:nvGrpSpPr>
        <p:grpSpPr>
          <a:xfrm>
            <a:off x="12259074" y="7624433"/>
            <a:ext cx="1977071" cy="1468932"/>
            <a:chOff x="11282966" y="9053703"/>
            <a:chExt cx="1977071" cy="1468932"/>
          </a:xfrm>
        </p:grpSpPr>
        <p:sp>
          <p:nvSpPr>
            <p:cNvPr id="113" name="Rechteck 112">
              <a:extLst>
                <a:ext uri="{FF2B5EF4-FFF2-40B4-BE49-F238E27FC236}">
                  <a16:creationId xmlns:a16="http://schemas.microsoft.com/office/drawing/2014/main" id="{B69FEFB6-69E7-423D-B728-AE7DF18A323F}"/>
                </a:ext>
              </a:extLst>
            </p:cNvPr>
            <p:cNvSpPr/>
            <p:nvPr/>
          </p:nvSpPr>
          <p:spPr>
            <a:xfrm>
              <a:off x="11282966" y="9054198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14" name="Textfeld 113">
              <a:extLst>
                <a:ext uri="{FF2B5EF4-FFF2-40B4-BE49-F238E27FC236}">
                  <a16:creationId xmlns:a16="http://schemas.microsoft.com/office/drawing/2014/main" id="{285CC479-7813-44B3-8BF2-6086BD82487A}"/>
                </a:ext>
              </a:extLst>
            </p:cNvPr>
            <p:cNvSpPr txBox="1"/>
            <p:nvPr/>
          </p:nvSpPr>
          <p:spPr>
            <a:xfrm>
              <a:off x="11290782" y="9053703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15" name="Abgerundetes Rechteck 96">
              <a:extLst>
                <a:ext uri="{FF2B5EF4-FFF2-40B4-BE49-F238E27FC236}">
                  <a16:creationId xmlns:a16="http://schemas.microsoft.com/office/drawing/2014/main" id="{CDFA89D9-552F-474B-9C62-BA451F2FD8ED}"/>
                </a:ext>
              </a:extLst>
            </p:cNvPr>
            <p:cNvSpPr/>
            <p:nvPr/>
          </p:nvSpPr>
          <p:spPr>
            <a:xfrm>
              <a:off x="11591279" y="9525005"/>
              <a:ext cx="1377403" cy="66740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dirty="0">
                  <a:solidFill>
                    <a:prstClr val="white"/>
                  </a:solidFill>
                  <a:latin typeface="Arial"/>
                </a:rPr>
                <a:t>Agent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</p:grpSp>
      <p:cxnSp>
        <p:nvCxnSpPr>
          <p:cNvPr id="117" name="Gewinkelte Verbindung 38">
            <a:extLst>
              <a:ext uri="{FF2B5EF4-FFF2-40B4-BE49-F238E27FC236}">
                <a16:creationId xmlns:a16="http://schemas.microsoft.com/office/drawing/2014/main" id="{8A4E8761-8AB2-45CF-AC13-ACF1E39A5D44}"/>
              </a:ext>
            </a:extLst>
          </p:cNvPr>
          <p:cNvCxnSpPr>
            <a:cxnSpLocks/>
            <a:stCxn id="60" idx="2"/>
            <a:endCxn id="74" idx="0"/>
          </p:cNvCxnSpPr>
          <p:nvPr/>
        </p:nvCxnSpPr>
        <p:spPr>
          <a:xfrm rot="16200000" flipH="1">
            <a:off x="5913312" y="8097200"/>
            <a:ext cx="874539" cy="1964036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Gewinkelte Verbindung 38">
            <a:extLst>
              <a:ext uri="{FF2B5EF4-FFF2-40B4-BE49-F238E27FC236}">
                <a16:creationId xmlns:a16="http://schemas.microsoft.com/office/drawing/2014/main" id="{A3F673DB-554A-466B-B376-9CD6B8191B12}"/>
              </a:ext>
            </a:extLst>
          </p:cNvPr>
          <p:cNvCxnSpPr>
            <a:cxnSpLocks/>
            <a:stCxn id="60" idx="1"/>
            <a:endCxn id="68" idx="0"/>
          </p:cNvCxnSpPr>
          <p:nvPr/>
        </p:nvCxnSpPr>
        <p:spPr>
          <a:xfrm rot="10800000" flipV="1">
            <a:off x="4460871" y="8308246"/>
            <a:ext cx="218990" cy="122876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0FCD8E2E-A3F2-4D9D-AAB6-81554902583E}"/>
              </a:ext>
            </a:extLst>
          </p:cNvPr>
          <p:cNvCxnSpPr>
            <a:cxnSpLocks/>
            <a:stCxn id="60" idx="3"/>
            <a:endCxn id="72" idx="1"/>
          </p:cNvCxnSpPr>
          <p:nvPr/>
        </p:nvCxnSpPr>
        <p:spPr>
          <a:xfrm flipV="1">
            <a:off x="6057264" y="8299015"/>
            <a:ext cx="576439" cy="923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345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17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https://www.sos-berlin.com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u="sng" dirty="0"/>
              <a:t>System Architecture</a:t>
            </a:r>
          </a:p>
          <a:p>
            <a:pPr lvl="1"/>
            <a:r>
              <a:rPr lang="de-CH" sz="1800" dirty="0"/>
              <a:t>System Architecture</a:t>
            </a:r>
          </a:p>
          <a:p>
            <a:pPr lvl="1"/>
            <a:r>
              <a:rPr lang="de-CH" sz="1800" dirty="0" err="1"/>
              <a:t>Product</a:t>
            </a:r>
            <a:r>
              <a:rPr lang="de-CH" sz="1800" dirty="0"/>
              <a:t> Architecture</a:t>
            </a:r>
          </a:p>
          <a:p>
            <a:pPr lvl="1"/>
            <a:r>
              <a:rPr lang="de-CH" sz="1800" dirty="0"/>
              <a:t>Secure Network Connections</a:t>
            </a:r>
          </a:p>
          <a:p>
            <a:pPr lvl="1"/>
            <a:r>
              <a:rPr lang="de-CH" sz="1800" dirty="0" err="1"/>
              <a:t>Supported</a:t>
            </a:r>
            <a:r>
              <a:rPr lang="de-CH" sz="1800" dirty="0"/>
              <a:t> </a:t>
            </a:r>
            <a:r>
              <a:rPr lang="de-CH" sz="1800" dirty="0" err="1"/>
              <a:t>Platforms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Cloud Setup</a:t>
            </a:r>
          </a:p>
          <a:p>
            <a:pPr lvl="1"/>
            <a:r>
              <a:rPr lang="de-DE" sz="1800" dirty="0"/>
              <a:t>JOC Cockpit and 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Hybrid Use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Agents</a:t>
            </a:r>
            <a:endParaRPr lang="de-DE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On </a:t>
            </a:r>
            <a:r>
              <a:rPr lang="de-CH" dirty="0" err="1"/>
              <a:t>Premises</a:t>
            </a:r>
            <a:r>
              <a:rPr lang="de-CH" dirty="0"/>
              <a:t> Setup</a:t>
            </a:r>
          </a:p>
          <a:p>
            <a:pPr lvl="1"/>
            <a:r>
              <a:rPr lang="de-CH" sz="1800" dirty="0" err="1"/>
              <a:t>Standalone</a:t>
            </a:r>
            <a:r>
              <a:rPr lang="de-CH" sz="1800" dirty="0"/>
              <a:t> Server</a:t>
            </a:r>
          </a:p>
          <a:p>
            <a:pPr lvl="1"/>
            <a:r>
              <a:rPr lang="de-DE" sz="1800" dirty="0"/>
              <a:t>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Controller and JOC Cockpit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Multi-Client </a:t>
            </a:r>
            <a:r>
              <a:rPr lang="de-DE" sz="1800" dirty="0" err="1"/>
              <a:t>Capability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endParaRPr lang="de-DE" sz="600" dirty="0"/>
          </a:p>
          <a:p>
            <a:endParaRPr lang="de-DE" sz="600" dirty="0"/>
          </a:p>
          <a:p>
            <a:pPr lvl="1"/>
            <a:endParaRPr lang="en-US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2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360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4" y="2400300"/>
            <a:ext cx="2872372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</a:t>
            </a:r>
            <a:endParaRPr lang="de-DE" sz="1700" dirty="0"/>
          </a:p>
          <a:p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r>
              <a:rPr lang="de-DE" sz="1700" dirty="0"/>
              <a:t> and </a:t>
            </a:r>
            <a:r>
              <a:rPr lang="de-DE" sz="1700" dirty="0" err="1"/>
              <a:t>serves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and REST API Service</a:t>
            </a:r>
          </a:p>
          <a:p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Controller / </a:t>
            </a:r>
            <a:r>
              <a:rPr lang="de-DE" sz="1700" b="1" dirty="0" err="1"/>
              <a:t>Agents</a:t>
            </a:r>
            <a:endParaRPr lang="de-DE" sz="1700" dirty="0"/>
          </a:p>
          <a:p>
            <a:r>
              <a:rPr lang="de-DE" sz="1700" dirty="0"/>
              <a:t>A Controller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stand-</a:t>
            </a:r>
            <a:r>
              <a:rPr lang="de-DE" sz="1700" dirty="0" err="1"/>
              <a:t>alone</a:t>
            </a:r>
            <a:r>
              <a:rPr lang="de-DE" sz="1700" dirty="0"/>
              <a:t>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receive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configurations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 Controller, </a:t>
            </a:r>
            <a:r>
              <a:rPr lang="de-DE" sz="1700" dirty="0" err="1"/>
              <a:t>start</a:t>
            </a:r>
            <a:r>
              <a:rPr lang="de-DE" sz="1700" dirty="0"/>
              <a:t> </a:t>
            </a:r>
            <a:r>
              <a:rPr lang="de-DE" sz="1700" dirty="0" err="1"/>
              <a:t>workflows</a:t>
            </a:r>
            <a:r>
              <a:rPr lang="de-DE" sz="1700" dirty="0"/>
              <a:t> </a:t>
            </a:r>
            <a:r>
              <a:rPr lang="de-DE" sz="1700" dirty="0" err="1"/>
              <a:t>autonomously</a:t>
            </a:r>
            <a:r>
              <a:rPr lang="de-DE" sz="1700" dirty="0"/>
              <a:t> and </a:t>
            </a:r>
            <a:r>
              <a:rPr lang="de-DE" sz="1700" dirty="0" err="1"/>
              <a:t>report</a:t>
            </a:r>
            <a:r>
              <a:rPr lang="de-DE" sz="1700" dirty="0"/>
              <a:t> back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results</a:t>
            </a:r>
            <a:endParaRPr lang="de-DE" sz="1700" dirty="0"/>
          </a:p>
          <a:p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endParaRPr lang="de-DE" sz="1700" dirty="0"/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Connections</a:t>
            </a:r>
            <a:endParaRPr lang="de-DE" sz="1700" dirty="0"/>
          </a:p>
          <a:p>
            <a:r>
              <a:rPr lang="de-DE" sz="1700" dirty="0"/>
              <a:t>Communication </a:t>
            </a:r>
            <a:r>
              <a:rPr lang="de-DE" sz="1700" dirty="0" err="1"/>
              <a:t>between</a:t>
            </a:r>
            <a:r>
              <a:rPr lang="de-DE" sz="1700" dirty="0"/>
              <a:t> </a:t>
            </a:r>
            <a:r>
              <a:rPr lang="de-DE" sz="1700" dirty="0" err="1"/>
              <a:t>products</a:t>
            </a:r>
            <a:r>
              <a:rPr lang="de-DE" sz="1700" dirty="0"/>
              <a:t> </a:t>
            </a:r>
            <a:r>
              <a:rPr lang="de-DE" sz="1700" dirty="0" err="1"/>
              <a:t>within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indicated</a:t>
            </a:r>
            <a:r>
              <a:rPr lang="de-DE" sz="1700" dirty="0"/>
              <a:t> </a:t>
            </a:r>
            <a:r>
              <a:rPr lang="de-DE" sz="1700" dirty="0" err="1"/>
              <a:t>direction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network </a:t>
            </a:r>
            <a:r>
              <a:rPr lang="de-DE" sz="1700" dirty="0" err="1"/>
              <a:t>connections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System 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System Architecture</a:t>
            </a:r>
            <a:endParaRPr lang="en-US" dirty="0"/>
          </a:p>
        </p:txBody>
      </p:sp>
      <p:sp>
        <p:nvSpPr>
          <p:cNvPr id="59" name="Zylinder 58">
            <a:extLst>
              <a:ext uri="{FF2B5EF4-FFF2-40B4-BE49-F238E27FC236}">
                <a16:creationId xmlns:a16="http://schemas.microsoft.com/office/drawing/2014/main" id="{C9CF8AED-B603-4F53-AE31-CCA369097632}"/>
              </a:ext>
            </a:extLst>
          </p:cNvPr>
          <p:cNvSpPr/>
          <p:nvPr/>
        </p:nvSpPr>
        <p:spPr>
          <a:xfrm>
            <a:off x="12461624" y="3862994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61" name="Abgerundetes Rechteck 99">
            <a:extLst>
              <a:ext uri="{FF2B5EF4-FFF2-40B4-BE49-F238E27FC236}">
                <a16:creationId xmlns:a16="http://schemas.microsoft.com/office/drawing/2014/main" id="{EC68759D-B367-47F1-9537-48D31CC98D2F}"/>
              </a:ext>
            </a:extLst>
          </p:cNvPr>
          <p:cNvSpPr/>
          <p:nvPr/>
        </p:nvSpPr>
        <p:spPr>
          <a:xfrm>
            <a:off x="4679626" y="286828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F2C865B9-90E9-4772-9A48-406113D0C664}"/>
              </a:ext>
            </a:extLst>
          </p:cNvPr>
          <p:cNvSpPr/>
          <p:nvPr/>
        </p:nvSpPr>
        <p:spPr>
          <a:xfrm>
            <a:off x="4227266" y="2468553"/>
            <a:ext cx="2855440" cy="17039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73709BFB-D941-4B99-ADBB-E6E187A197B6}"/>
              </a:ext>
            </a:extLst>
          </p:cNvPr>
          <p:cNvSpPr txBox="1"/>
          <p:nvPr/>
        </p:nvSpPr>
        <p:spPr>
          <a:xfrm>
            <a:off x="4227265" y="2493654"/>
            <a:ext cx="304155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D744384C-2494-4ADB-B808-1E69260CAA83}"/>
              </a:ext>
            </a:extLst>
          </p:cNvPr>
          <p:cNvGrpSpPr/>
          <p:nvPr/>
        </p:nvGrpSpPr>
        <p:grpSpPr>
          <a:xfrm>
            <a:off x="9256926" y="8120139"/>
            <a:ext cx="1971666" cy="1468932"/>
            <a:chOff x="9256926" y="8120139"/>
            <a:chExt cx="1971666" cy="1468932"/>
          </a:xfrm>
        </p:grpSpPr>
        <p:sp>
          <p:nvSpPr>
            <p:cNvPr id="69" name="Abgerundetes Rechteck 96">
              <a:extLst>
                <a:ext uri="{FF2B5EF4-FFF2-40B4-BE49-F238E27FC236}">
                  <a16:creationId xmlns:a16="http://schemas.microsoft.com/office/drawing/2014/main" id="{3FC5CEB0-AD00-49E8-9A79-FD140E4D564C}"/>
                </a:ext>
              </a:extLst>
            </p:cNvPr>
            <p:cNvSpPr/>
            <p:nvPr/>
          </p:nvSpPr>
          <p:spPr>
            <a:xfrm>
              <a:off x="9534819" y="8595544"/>
              <a:ext cx="1488311" cy="700856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b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</a:b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70" name="Rechteck 69">
              <a:extLst>
                <a:ext uri="{FF2B5EF4-FFF2-40B4-BE49-F238E27FC236}">
                  <a16:creationId xmlns:a16="http://schemas.microsoft.com/office/drawing/2014/main" id="{46C904C5-0A63-4093-A55A-BC75343F8779}"/>
                </a:ext>
              </a:extLst>
            </p:cNvPr>
            <p:cNvSpPr/>
            <p:nvPr/>
          </p:nvSpPr>
          <p:spPr>
            <a:xfrm>
              <a:off x="9264646" y="8120634"/>
              <a:ext cx="1963946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1" name="Textfeld 70">
              <a:extLst>
                <a:ext uri="{FF2B5EF4-FFF2-40B4-BE49-F238E27FC236}">
                  <a16:creationId xmlns:a16="http://schemas.microsoft.com/office/drawing/2014/main" id="{24AE935A-1621-4DCD-AE2A-9E4E6A39AAEB}"/>
                </a:ext>
              </a:extLst>
            </p:cNvPr>
            <p:cNvSpPr txBox="1"/>
            <p:nvPr/>
          </p:nvSpPr>
          <p:spPr>
            <a:xfrm>
              <a:off x="9256926" y="8120139"/>
              <a:ext cx="178797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E681EA7F-415C-4274-92B5-575D24B531E7}"/>
              </a:ext>
            </a:extLst>
          </p:cNvPr>
          <p:cNvGrpSpPr/>
          <p:nvPr/>
        </p:nvGrpSpPr>
        <p:grpSpPr>
          <a:xfrm>
            <a:off x="4213421" y="8111335"/>
            <a:ext cx="4198675" cy="2413463"/>
            <a:chOff x="4213421" y="8111336"/>
            <a:chExt cx="1967101" cy="1468932"/>
          </a:xfrm>
        </p:grpSpPr>
        <p:sp>
          <p:nvSpPr>
            <p:cNvPr id="74" name="Rechteck 73">
              <a:extLst>
                <a:ext uri="{FF2B5EF4-FFF2-40B4-BE49-F238E27FC236}">
                  <a16:creationId xmlns:a16="http://schemas.microsoft.com/office/drawing/2014/main" id="{41FF862F-8000-4D23-8082-60BA84D767D0}"/>
                </a:ext>
              </a:extLst>
            </p:cNvPr>
            <p:cNvSpPr/>
            <p:nvPr/>
          </p:nvSpPr>
          <p:spPr>
            <a:xfrm>
              <a:off x="4216575" y="8111831"/>
              <a:ext cx="1963947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5" name="Textfeld 74">
              <a:extLst>
                <a:ext uri="{FF2B5EF4-FFF2-40B4-BE49-F238E27FC236}">
                  <a16:creationId xmlns:a16="http://schemas.microsoft.com/office/drawing/2014/main" id="{BA02B835-C20E-46C8-9ADF-B1C8813AD79B}"/>
                </a:ext>
              </a:extLst>
            </p:cNvPr>
            <p:cNvSpPr txBox="1"/>
            <p:nvPr/>
          </p:nvSpPr>
          <p:spPr>
            <a:xfrm>
              <a:off x="4213421" y="8111336"/>
              <a:ext cx="1832433" cy="187326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Cluster </a:t>
              </a:r>
              <a:r>
                <a:rPr kumimoji="0" lang="de-DE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Instances</a:t>
              </a:r>
              <a:endPara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endParaRPr>
            </a:p>
          </p:txBody>
        </p:sp>
      </p:grpSp>
      <p:sp>
        <p:nvSpPr>
          <p:cNvPr id="77" name="Rechteck 76">
            <a:extLst>
              <a:ext uri="{FF2B5EF4-FFF2-40B4-BE49-F238E27FC236}">
                <a16:creationId xmlns:a16="http://schemas.microsoft.com/office/drawing/2014/main" id="{3F40A5C6-1D75-426A-BFFD-A03FCB2AF5A3}"/>
              </a:ext>
            </a:extLst>
          </p:cNvPr>
          <p:cNvSpPr/>
          <p:nvPr/>
        </p:nvSpPr>
        <p:spPr>
          <a:xfrm>
            <a:off x="8369227" y="5205608"/>
            <a:ext cx="2855441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890F95D3-E490-4D50-9115-71012FC638C4}"/>
              </a:ext>
            </a:extLst>
          </p:cNvPr>
          <p:cNvSpPr txBox="1"/>
          <p:nvPr/>
        </p:nvSpPr>
        <p:spPr>
          <a:xfrm>
            <a:off x="8352462" y="5205808"/>
            <a:ext cx="2898630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sp>
        <p:nvSpPr>
          <p:cNvPr id="79" name="Abgerundetes Rechteck 31">
            <a:extLst>
              <a:ext uri="{FF2B5EF4-FFF2-40B4-BE49-F238E27FC236}">
                <a16:creationId xmlns:a16="http://schemas.microsoft.com/office/drawing/2014/main" id="{AAE5D9CE-D54A-4BCC-A3F2-F1608EA6A48E}"/>
              </a:ext>
            </a:extLst>
          </p:cNvPr>
          <p:cNvSpPr/>
          <p:nvPr/>
        </p:nvSpPr>
        <p:spPr>
          <a:xfrm>
            <a:off x="8821587" y="57002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85" name="Abgerundetes Rechteck 99">
            <a:extLst>
              <a:ext uri="{FF2B5EF4-FFF2-40B4-BE49-F238E27FC236}">
                <a16:creationId xmlns:a16="http://schemas.microsoft.com/office/drawing/2014/main" id="{958A3C21-ADEC-4AF1-BE0C-BE5966A5133F}"/>
              </a:ext>
            </a:extLst>
          </p:cNvPr>
          <p:cNvSpPr/>
          <p:nvPr/>
        </p:nvSpPr>
        <p:spPr>
          <a:xfrm>
            <a:off x="8821590" y="28649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D7565D7D-875F-4A5A-980B-0C766D1A8AD7}"/>
              </a:ext>
            </a:extLst>
          </p:cNvPr>
          <p:cNvSpPr/>
          <p:nvPr/>
        </p:nvSpPr>
        <p:spPr>
          <a:xfrm>
            <a:off x="8369230" y="2465181"/>
            <a:ext cx="2855440" cy="1707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E127B155-63F7-4223-96CC-A11092085270}"/>
              </a:ext>
            </a:extLst>
          </p:cNvPr>
          <p:cNvSpPr txBox="1"/>
          <p:nvPr/>
        </p:nvSpPr>
        <p:spPr>
          <a:xfrm>
            <a:off x="8369229" y="2490284"/>
            <a:ext cx="280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</a:t>
            </a:r>
          </a:p>
        </p:txBody>
      </p:sp>
      <p:cxnSp>
        <p:nvCxnSpPr>
          <p:cNvPr id="88" name="Gerader Verbinder 87">
            <a:extLst>
              <a:ext uri="{FF2B5EF4-FFF2-40B4-BE49-F238E27FC236}">
                <a16:creationId xmlns:a16="http://schemas.microsoft.com/office/drawing/2014/main" id="{1F384EE2-25D9-403E-843A-ECC1B04191F6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5654986" y="3919841"/>
            <a:ext cx="0" cy="53161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r Verbinder 88">
            <a:extLst>
              <a:ext uri="{FF2B5EF4-FFF2-40B4-BE49-F238E27FC236}">
                <a16:creationId xmlns:a16="http://schemas.microsoft.com/office/drawing/2014/main" id="{A0D8A6A5-7F56-46D2-B10F-361A11C8F530}"/>
              </a:ext>
            </a:extLst>
          </p:cNvPr>
          <p:cNvCxnSpPr>
            <a:cxnSpLocks/>
            <a:stCxn id="85" idx="2"/>
          </p:cNvCxnSpPr>
          <p:nvPr/>
        </p:nvCxnSpPr>
        <p:spPr>
          <a:xfrm>
            <a:off x="9796950" y="3916471"/>
            <a:ext cx="0" cy="53498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Gerader Verbinder 89">
            <a:extLst>
              <a:ext uri="{FF2B5EF4-FFF2-40B4-BE49-F238E27FC236}">
                <a16:creationId xmlns:a16="http://schemas.microsoft.com/office/drawing/2014/main" id="{4C8BE5A7-1BF6-41E6-9C39-1D41AC8BDA8D}"/>
              </a:ext>
            </a:extLst>
          </p:cNvPr>
          <p:cNvCxnSpPr>
            <a:cxnSpLocks/>
          </p:cNvCxnSpPr>
          <p:nvPr/>
        </p:nvCxnSpPr>
        <p:spPr>
          <a:xfrm>
            <a:off x="4227065" y="7348640"/>
            <a:ext cx="8878129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>
            <a:extLst>
              <a:ext uri="{FF2B5EF4-FFF2-40B4-BE49-F238E27FC236}">
                <a16:creationId xmlns:a16="http://schemas.microsoft.com/office/drawing/2014/main" id="{BEA12C55-474A-4EFD-8F58-4B06635F21E9}"/>
              </a:ext>
            </a:extLst>
          </p:cNvPr>
          <p:cNvCxnSpPr>
            <a:cxnSpLocks/>
            <a:stCxn id="100" idx="2"/>
          </p:cNvCxnSpPr>
          <p:nvPr/>
        </p:nvCxnSpPr>
        <p:spPr>
          <a:xfrm>
            <a:off x="5625465" y="6751771"/>
            <a:ext cx="0" cy="59686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mit Pfeil 91">
            <a:extLst>
              <a:ext uri="{FF2B5EF4-FFF2-40B4-BE49-F238E27FC236}">
                <a16:creationId xmlns:a16="http://schemas.microsoft.com/office/drawing/2014/main" id="{BF4615FD-D359-4868-8F57-1A33550A3CD4}"/>
              </a:ext>
            </a:extLst>
          </p:cNvPr>
          <p:cNvCxnSpPr>
            <a:cxnSpLocks/>
            <a:stCxn id="79" idx="2"/>
          </p:cNvCxnSpPr>
          <p:nvPr/>
        </p:nvCxnSpPr>
        <p:spPr>
          <a:xfrm flipH="1">
            <a:off x="9796946" y="6751771"/>
            <a:ext cx="1" cy="596868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F5D22DF4-D85A-4FAA-BFD9-4F38ABB235A8}"/>
              </a:ext>
            </a:extLst>
          </p:cNvPr>
          <p:cNvCxnSpPr>
            <a:cxnSpLocks/>
            <a:endCxn id="74" idx="0"/>
          </p:cNvCxnSpPr>
          <p:nvPr/>
        </p:nvCxnSpPr>
        <p:spPr>
          <a:xfrm>
            <a:off x="6316125" y="7348269"/>
            <a:ext cx="0" cy="76387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mit Pfeil 93">
            <a:extLst>
              <a:ext uri="{FF2B5EF4-FFF2-40B4-BE49-F238E27FC236}">
                <a16:creationId xmlns:a16="http://schemas.microsoft.com/office/drawing/2014/main" id="{E6509935-E704-4D08-8E8C-66EC854F8169}"/>
              </a:ext>
            </a:extLst>
          </p:cNvPr>
          <p:cNvCxnSpPr>
            <a:cxnSpLocks/>
            <a:endCxn id="70" idx="0"/>
          </p:cNvCxnSpPr>
          <p:nvPr/>
        </p:nvCxnSpPr>
        <p:spPr>
          <a:xfrm flipH="1">
            <a:off x="10246619" y="7348640"/>
            <a:ext cx="2" cy="77199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>
            <a:extLst>
              <a:ext uri="{FF2B5EF4-FFF2-40B4-BE49-F238E27FC236}">
                <a16:creationId xmlns:a16="http://schemas.microsoft.com/office/drawing/2014/main" id="{E917C4BB-C907-4781-8010-810890ACE924}"/>
              </a:ext>
            </a:extLst>
          </p:cNvPr>
          <p:cNvCxnSpPr>
            <a:cxnSpLocks/>
            <a:endCxn id="83" idx="0"/>
          </p:cNvCxnSpPr>
          <p:nvPr/>
        </p:nvCxnSpPr>
        <p:spPr>
          <a:xfrm flipH="1">
            <a:off x="13097821" y="7348640"/>
            <a:ext cx="2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Rechteck 97">
            <a:extLst>
              <a:ext uri="{FF2B5EF4-FFF2-40B4-BE49-F238E27FC236}">
                <a16:creationId xmlns:a16="http://schemas.microsoft.com/office/drawing/2014/main" id="{1306F2C2-6F3A-49D7-94D6-7FD39DF8EC1A}"/>
              </a:ext>
            </a:extLst>
          </p:cNvPr>
          <p:cNvSpPr/>
          <p:nvPr/>
        </p:nvSpPr>
        <p:spPr>
          <a:xfrm>
            <a:off x="4229005" y="5205808"/>
            <a:ext cx="2855440" cy="1842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0" name="Abgerundetes Rechteck 35">
            <a:extLst>
              <a:ext uri="{FF2B5EF4-FFF2-40B4-BE49-F238E27FC236}">
                <a16:creationId xmlns:a16="http://schemas.microsoft.com/office/drawing/2014/main" id="{53823D7A-59D4-496A-9A41-7256EE5F5301}"/>
              </a:ext>
            </a:extLst>
          </p:cNvPr>
          <p:cNvSpPr/>
          <p:nvPr/>
        </p:nvSpPr>
        <p:spPr>
          <a:xfrm>
            <a:off x="4650105" y="57002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108" name="Gerade Verbindung mit Pfeil 107">
            <a:extLst>
              <a:ext uri="{FF2B5EF4-FFF2-40B4-BE49-F238E27FC236}">
                <a16:creationId xmlns:a16="http://schemas.microsoft.com/office/drawing/2014/main" id="{3F93A0C4-F2FD-456C-864D-4FC916B01DD6}"/>
              </a:ext>
            </a:extLst>
          </p:cNvPr>
          <p:cNvCxnSpPr>
            <a:cxnSpLocks/>
            <a:endCxn id="59" idx="2"/>
          </p:cNvCxnSpPr>
          <p:nvPr/>
        </p:nvCxnSpPr>
        <p:spPr>
          <a:xfrm>
            <a:off x="4282440" y="4449794"/>
            <a:ext cx="8179184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feld 98">
            <a:extLst>
              <a:ext uri="{FF2B5EF4-FFF2-40B4-BE49-F238E27FC236}">
                <a16:creationId xmlns:a16="http://schemas.microsoft.com/office/drawing/2014/main" id="{2CED680C-37CD-4ADA-AFE2-3D6E67533464}"/>
              </a:ext>
            </a:extLst>
          </p:cNvPr>
          <p:cNvSpPr txBox="1"/>
          <p:nvPr/>
        </p:nvSpPr>
        <p:spPr>
          <a:xfrm>
            <a:off x="4243518" y="5220322"/>
            <a:ext cx="2855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5CFC23CE-6FEF-4451-88C0-30A82F8C9B65}"/>
              </a:ext>
            </a:extLst>
          </p:cNvPr>
          <p:cNvCxnSpPr>
            <a:cxnSpLocks/>
          </p:cNvCxnSpPr>
          <p:nvPr/>
        </p:nvCxnSpPr>
        <p:spPr>
          <a:xfrm>
            <a:off x="6095081" y="4457131"/>
            <a:ext cx="0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>
            <a:extLst>
              <a:ext uri="{FF2B5EF4-FFF2-40B4-BE49-F238E27FC236}">
                <a16:creationId xmlns:a16="http://schemas.microsoft.com/office/drawing/2014/main" id="{5406625C-BA56-4B41-8BAC-DE970D70E3D4}"/>
              </a:ext>
            </a:extLst>
          </p:cNvPr>
          <p:cNvCxnSpPr>
            <a:cxnSpLocks/>
          </p:cNvCxnSpPr>
          <p:nvPr/>
        </p:nvCxnSpPr>
        <p:spPr>
          <a:xfrm>
            <a:off x="9413197" y="4442417"/>
            <a:ext cx="0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D7367FF1-3F8E-4B0A-B0D5-9F9B3D2C3B22}"/>
              </a:ext>
            </a:extLst>
          </p:cNvPr>
          <p:cNvCxnSpPr>
            <a:cxnSpLocks/>
            <a:stCxn id="98" idx="3"/>
            <a:endCxn id="77" idx="1"/>
          </p:cNvCxnSpPr>
          <p:nvPr/>
        </p:nvCxnSpPr>
        <p:spPr>
          <a:xfrm flipV="1">
            <a:off x="7084445" y="6126995"/>
            <a:ext cx="1284782" cy="201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Foliennummernplatzhalter 5">
            <a:extLst>
              <a:ext uri="{FF2B5EF4-FFF2-40B4-BE49-F238E27FC236}">
                <a16:creationId xmlns:a16="http://schemas.microsoft.com/office/drawing/2014/main" id="{4BBB2947-7EDE-42E0-846B-D970308A6A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E232E71F-B729-AD61-645E-A8A2020D231A}"/>
              </a:ext>
            </a:extLst>
          </p:cNvPr>
          <p:cNvGrpSpPr/>
          <p:nvPr/>
        </p:nvGrpSpPr>
        <p:grpSpPr>
          <a:xfrm>
            <a:off x="12112036" y="8111831"/>
            <a:ext cx="1971570" cy="1468437"/>
            <a:chOff x="12112036" y="8111831"/>
            <a:chExt cx="1971570" cy="1468437"/>
          </a:xfrm>
        </p:grpSpPr>
        <p:sp>
          <p:nvSpPr>
            <p:cNvPr id="83" name="Rechteck 82">
              <a:extLst>
                <a:ext uri="{FF2B5EF4-FFF2-40B4-BE49-F238E27FC236}">
                  <a16:creationId xmlns:a16="http://schemas.microsoft.com/office/drawing/2014/main" id="{6652C8D2-5F5F-4AD7-80EC-0F82DE757410}"/>
                </a:ext>
              </a:extLst>
            </p:cNvPr>
            <p:cNvSpPr/>
            <p:nvPr/>
          </p:nvSpPr>
          <p:spPr>
            <a:xfrm>
              <a:off x="12112036" y="8111831"/>
              <a:ext cx="1971570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4" name="Textfeld 83">
              <a:extLst>
                <a:ext uri="{FF2B5EF4-FFF2-40B4-BE49-F238E27FC236}">
                  <a16:creationId xmlns:a16="http://schemas.microsoft.com/office/drawing/2014/main" id="{C4651C03-D9D8-4F63-ABD0-4DF022DA2C0D}"/>
                </a:ext>
              </a:extLst>
            </p:cNvPr>
            <p:cNvSpPr txBox="1"/>
            <p:nvPr/>
          </p:nvSpPr>
          <p:spPr>
            <a:xfrm>
              <a:off x="12112036" y="8116920"/>
              <a:ext cx="1809271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04" name="Abgerundetes Rechteck 96">
              <a:extLst>
                <a:ext uri="{FF2B5EF4-FFF2-40B4-BE49-F238E27FC236}">
                  <a16:creationId xmlns:a16="http://schemas.microsoft.com/office/drawing/2014/main" id="{EB9E973B-348C-426C-A9E4-443957E8642D}"/>
                </a:ext>
              </a:extLst>
            </p:cNvPr>
            <p:cNvSpPr/>
            <p:nvPr/>
          </p:nvSpPr>
          <p:spPr>
            <a:xfrm>
              <a:off x="12361039" y="8586741"/>
              <a:ext cx="1488311" cy="700856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b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</a:b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</p:grpSp>
      <p:sp>
        <p:nvSpPr>
          <p:cNvPr id="106" name="Abgerundetes Rechteck 96">
            <a:extLst>
              <a:ext uri="{FF2B5EF4-FFF2-40B4-BE49-F238E27FC236}">
                <a16:creationId xmlns:a16="http://schemas.microsoft.com/office/drawing/2014/main" id="{E6CB953F-DC3B-4070-B493-685462499B81}"/>
              </a:ext>
            </a:extLst>
          </p:cNvPr>
          <p:cNvSpPr/>
          <p:nvPr/>
        </p:nvSpPr>
        <p:spPr>
          <a:xfrm>
            <a:off x="4538951" y="8591845"/>
            <a:ext cx="1488311" cy="700856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110" name="Abgerundetes Rechteck 96">
            <a:extLst>
              <a:ext uri="{FF2B5EF4-FFF2-40B4-BE49-F238E27FC236}">
                <a16:creationId xmlns:a16="http://schemas.microsoft.com/office/drawing/2014/main" id="{6DF6063F-392D-4A2C-BE58-E216EFE40393}"/>
              </a:ext>
            </a:extLst>
          </p:cNvPr>
          <p:cNvSpPr/>
          <p:nvPr/>
        </p:nvSpPr>
        <p:spPr>
          <a:xfrm>
            <a:off x="6547520" y="8591845"/>
            <a:ext cx="1488311" cy="700856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Director</a:t>
            </a:r>
            <a:br>
              <a:rPr lang="de-DE" sz="1800" b="1" dirty="0">
                <a:solidFill>
                  <a:prstClr val="white"/>
                </a:solidFill>
                <a:latin typeface="Arial"/>
              </a:rPr>
            </a:br>
            <a:r>
              <a:rPr lang="de-DE" sz="1800" b="1" dirty="0">
                <a:solidFill>
                  <a:prstClr val="white"/>
                </a:solidFill>
                <a:latin typeface="Arial"/>
              </a:rPr>
              <a:t>Agent </a:t>
            </a:r>
          </a:p>
        </p:txBody>
      </p:sp>
      <p:sp>
        <p:nvSpPr>
          <p:cNvPr id="2" name="Abgerundetes Rechteck 120">
            <a:extLst>
              <a:ext uri="{FF2B5EF4-FFF2-40B4-BE49-F238E27FC236}">
                <a16:creationId xmlns:a16="http://schemas.microsoft.com/office/drawing/2014/main" id="{95E99B77-2DE8-9112-B1A2-343ACD6F6E49}"/>
              </a:ext>
            </a:extLst>
          </p:cNvPr>
          <p:cNvSpPr/>
          <p:nvPr/>
        </p:nvSpPr>
        <p:spPr>
          <a:xfrm>
            <a:off x="4376357" y="9537016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5" name="Abgerundetes Rechteck 120">
            <a:extLst>
              <a:ext uri="{FF2B5EF4-FFF2-40B4-BE49-F238E27FC236}">
                <a16:creationId xmlns:a16="http://schemas.microsoft.com/office/drawing/2014/main" id="{0FB3C1B0-C0AD-B011-2C77-143125616631}"/>
              </a:ext>
            </a:extLst>
          </p:cNvPr>
          <p:cNvSpPr/>
          <p:nvPr/>
        </p:nvSpPr>
        <p:spPr>
          <a:xfrm>
            <a:off x="4695512" y="979836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6" name="Abgerundetes Rechteck 120">
            <a:extLst>
              <a:ext uri="{FF2B5EF4-FFF2-40B4-BE49-F238E27FC236}">
                <a16:creationId xmlns:a16="http://schemas.microsoft.com/office/drawing/2014/main" id="{778F545A-7EC8-E1A3-DC47-0ADCC456A926}"/>
              </a:ext>
            </a:extLst>
          </p:cNvPr>
          <p:cNvSpPr/>
          <p:nvPr/>
        </p:nvSpPr>
        <p:spPr>
          <a:xfrm>
            <a:off x="5014255" y="10049892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7" name="Abgerundetes Rechteck 120">
            <a:extLst>
              <a:ext uri="{FF2B5EF4-FFF2-40B4-BE49-F238E27FC236}">
                <a16:creationId xmlns:a16="http://schemas.microsoft.com/office/drawing/2014/main" id="{67F58125-892C-D310-8552-A212675D266D}"/>
              </a:ext>
            </a:extLst>
          </p:cNvPr>
          <p:cNvSpPr/>
          <p:nvPr/>
        </p:nvSpPr>
        <p:spPr>
          <a:xfrm>
            <a:off x="6794790" y="951648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8" name="Abgerundetes Rechteck 120">
            <a:extLst>
              <a:ext uri="{FF2B5EF4-FFF2-40B4-BE49-F238E27FC236}">
                <a16:creationId xmlns:a16="http://schemas.microsoft.com/office/drawing/2014/main" id="{5E41FFD0-85DB-EDB2-510E-5992D93C7D7F}"/>
              </a:ext>
            </a:extLst>
          </p:cNvPr>
          <p:cNvSpPr/>
          <p:nvPr/>
        </p:nvSpPr>
        <p:spPr>
          <a:xfrm>
            <a:off x="6210074" y="10054226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" name="Abgerundetes Rechteck 120">
            <a:extLst>
              <a:ext uri="{FF2B5EF4-FFF2-40B4-BE49-F238E27FC236}">
                <a16:creationId xmlns:a16="http://schemas.microsoft.com/office/drawing/2014/main" id="{94F2A4DD-677F-58F4-876E-AFE214C64AEA}"/>
              </a:ext>
            </a:extLst>
          </p:cNvPr>
          <p:cNvSpPr/>
          <p:nvPr/>
        </p:nvSpPr>
        <p:spPr>
          <a:xfrm>
            <a:off x="7376812" y="1004929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10" name="Gewinkelte Verbindung 38">
            <a:extLst>
              <a:ext uri="{FF2B5EF4-FFF2-40B4-BE49-F238E27FC236}">
                <a16:creationId xmlns:a16="http://schemas.microsoft.com/office/drawing/2014/main" id="{8D7BAC7B-4011-029A-D92C-847E8CE75766}"/>
              </a:ext>
            </a:extLst>
          </p:cNvPr>
          <p:cNvCxnSpPr>
            <a:cxnSpLocks/>
            <a:stCxn id="7" idx="3"/>
            <a:endCxn id="9" idx="0"/>
          </p:cNvCxnSpPr>
          <p:nvPr/>
        </p:nvCxnSpPr>
        <p:spPr>
          <a:xfrm>
            <a:off x="7714102" y="9710065"/>
            <a:ext cx="122366" cy="33922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E24C22C3-8CF7-13E2-F001-63D42BE86E5F}"/>
              </a:ext>
            </a:extLst>
          </p:cNvPr>
          <p:cNvCxnSpPr>
            <a:cxnSpLocks/>
            <a:stCxn id="9" idx="1"/>
            <a:endCxn id="8" idx="3"/>
          </p:cNvCxnSpPr>
          <p:nvPr/>
        </p:nvCxnSpPr>
        <p:spPr>
          <a:xfrm flipH="1">
            <a:off x="7129386" y="10242868"/>
            <a:ext cx="247426" cy="493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winkelte Verbindung 38">
            <a:extLst>
              <a:ext uri="{FF2B5EF4-FFF2-40B4-BE49-F238E27FC236}">
                <a16:creationId xmlns:a16="http://schemas.microsoft.com/office/drawing/2014/main" id="{8EDE6778-0465-A97B-27D1-7F40D922783E}"/>
              </a:ext>
            </a:extLst>
          </p:cNvPr>
          <p:cNvCxnSpPr>
            <a:cxnSpLocks/>
            <a:stCxn id="7" idx="1"/>
            <a:endCxn id="8" idx="0"/>
          </p:cNvCxnSpPr>
          <p:nvPr/>
        </p:nvCxnSpPr>
        <p:spPr>
          <a:xfrm rot="10800000" flipV="1">
            <a:off x="6669730" y="9710064"/>
            <a:ext cx="125060" cy="344161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6192EBD2-4A43-3F37-5B57-E49B21669150}"/>
              </a:ext>
            </a:extLst>
          </p:cNvPr>
          <p:cNvCxnSpPr>
            <a:cxnSpLocks/>
            <a:stCxn id="106" idx="3"/>
            <a:endCxn id="110" idx="1"/>
          </p:cNvCxnSpPr>
          <p:nvPr/>
        </p:nvCxnSpPr>
        <p:spPr>
          <a:xfrm>
            <a:off x="6027262" y="8942273"/>
            <a:ext cx="520258" cy="0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729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User Interface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JOC Cockpit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their</a:t>
            </a:r>
            <a:r>
              <a:rPr lang="de-DE" sz="1700" dirty="0"/>
              <a:t> </a:t>
            </a:r>
            <a:r>
              <a:rPr lang="de-DE" sz="1700" dirty="0" err="1"/>
              <a:t>browsers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Access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subject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authen-tication</a:t>
            </a:r>
            <a:r>
              <a:rPr lang="de-DE" sz="1700" dirty="0"/>
              <a:t> and </a:t>
            </a:r>
            <a:r>
              <a:rPr lang="de-DE" sz="1700" dirty="0" err="1"/>
              <a:t>authorization</a:t>
            </a:r>
            <a:r>
              <a:rPr lang="de-DE" sz="1700" dirty="0"/>
              <a:t> </a:t>
            </a:r>
            <a:r>
              <a:rPr lang="de-DE" sz="1700" dirty="0" err="1"/>
              <a:t>optionally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LDAP, OIDC and </a:t>
            </a:r>
            <a:r>
              <a:rPr lang="de-DE" sz="1700" dirty="0" err="1"/>
              <a:t>other</a:t>
            </a:r>
            <a:r>
              <a:rPr lang="de-DE" sz="1700" dirty="0"/>
              <a:t> Identity Providers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Interfaces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PowerShell Command Line Interface and External </a:t>
            </a:r>
            <a:r>
              <a:rPr lang="de-DE" sz="1700" dirty="0" err="1"/>
              <a:t>Applications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REST API Service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 and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Authorization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roles</a:t>
            </a:r>
            <a:r>
              <a:rPr lang="de-DE" sz="1700" dirty="0"/>
              <a:t>/</a:t>
            </a:r>
            <a:r>
              <a:rPr lang="de-DE" sz="1700" dirty="0" err="1"/>
              <a:t>permissions</a:t>
            </a:r>
            <a:r>
              <a:rPr lang="de-DE" sz="1700" dirty="0"/>
              <a:t> (RBAC)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/ 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Controller </a:t>
            </a:r>
            <a:r>
              <a:rPr lang="de-DE" sz="1700" dirty="0" err="1"/>
              <a:t>holds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configuration</a:t>
            </a:r>
            <a:r>
              <a:rPr lang="de-DE" sz="1700" dirty="0"/>
              <a:t> and 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programs</a:t>
            </a:r>
            <a:r>
              <a:rPr lang="de-DE" sz="1700" dirty="0"/>
              <a:t>, </a:t>
            </a:r>
            <a:r>
              <a:rPr lang="de-DE" sz="1700" dirty="0" err="1"/>
              <a:t>scripts</a:t>
            </a:r>
            <a:r>
              <a:rPr lang="de-DE" sz="1700" dirty="0"/>
              <a:t>, </a:t>
            </a:r>
            <a:r>
              <a:rPr lang="de-DE" sz="1700" dirty="0" err="1"/>
              <a:t>services</a:t>
            </a:r>
            <a:r>
              <a:rPr lang="de-DE" sz="1700" dirty="0"/>
              <a:t> </a:t>
            </a:r>
            <a:r>
              <a:rPr lang="de-DE" sz="1700" dirty="0" err="1"/>
              <a:t>scheduled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Product 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Product</a:t>
            </a:r>
            <a:r>
              <a:rPr lang="de-DE" dirty="0"/>
              <a:t> Architecture</a:t>
            </a:r>
            <a:endParaRPr lang="en-US" dirty="0"/>
          </a:p>
        </p:txBody>
      </p:sp>
      <p:sp>
        <p:nvSpPr>
          <p:cNvPr id="99" name="Abgerundetes Rechteck 98"/>
          <p:cNvSpPr/>
          <p:nvPr/>
        </p:nvSpPr>
        <p:spPr>
          <a:xfrm>
            <a:off x="7841852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0558370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9152538" y="443771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117" name="Gewinkelte Verbindung 116"/>
          <p:cNvCxnSpPr>
            <a:cxnSpLocks/>
            <a:stCxn id="109" idx="2"/>
          </p:cNvCxnSpPr>
          <p:nvPr/>
        </p:nvCxnSpPr>
        <p:spPr>
          <a:xfrm rot="10800000" flipV="1">
            <a:off x="10858219" y="3860380"/>
            <a:ext cx="1969587" cy="583134"/>
          </a:xfrm>
          <a:prstGeom prst="bentConnector3">
            <a:avLst>
              <a:gd name="adj1" fmla="val 99932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8781647" y="4203197"/>
            <a:ext cx="12700" cy="5504165"/>
          </a:xfrm>
          <a:prstGeom prst="bentConnector3">
            <a:avLst>
              <a:gd name="adj1" fmla="val 2223528"/>
            </a:avLst>
          </a:prstGeom>
          <a:ln w="5080">
            <a:solidFill>
              <a:schemeClr val="tx1"/>
            </a:solidFill>
            <a:headEnd type="stealth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cxnSpLocks/>
            <a:stCxn id="24" idx="2"/>
          </p:cNvCxnSpPr>
          <p:nvPr/>
        </p:nvCxnSpPr>
        <p:spPr>
          <a:xfrm>
            <a:off x="10127898" y="5489270"/>
            <a:ext cx="0" cy="118349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0"/>
          </p:cNvCxnSpPr>
          <p:nvPr/>
        </p:nvCxnSpPr>
        <p:spPr>
          <a:xfrm>
            <a:off x="6332953" y="2832685"/>
            <a:ext cx="3794945" cy="1605025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0792271" y="3546591"/>
            <a:ext cx="200218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Programming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Interface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701326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Interface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job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48" name="Gewinkelte Verbindung 47"/>
          <p:cNvCxnSpPr>
            <a:cxnSpLocks/>
            <a:stCxn id="110" idx="6"/>
          </p:cNvCxnSpPr>
          <p:nvPr/>
        </p:nvCxnSpPr>
        <p:spPr>
          <a:xfrm>
            <a:off x="7727646" y="3860380"/>
            <a:ext cx="1711629" cy="570512"/>
          </a:xfrm>
          <a:prstGeom prst="bentConnector3">
            <a:avLst>
              <a:gd name="adj1" fmla="val 99805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6997326" y="355995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Scripting Interface</a:t>
            </a:r>
          </a:p>
        </p:txBody>
      </p:sp>
      <p:sp>
        <p:nvSpPr>
          <p:cNvPr id="56" name="Textfeld 41"/>
          <p:cNvSpPr txBox="1"/>
          <p:nvPr/>
        </p:nvSpPr>
        <p:spPr>
          <a:xfrm>
            <a:off x="11159908" y="4634060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Database Access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929B1C31-4C19-4FE3-AF5D-770445FBF50C}"/>
              </a:ext>
            </a:extLst>
          </p:cNvPr>
          <p:cNvCxnSpPr>
            <a:cxnSpLocks/>
            <a:stCxn id="24" idx="3"/>
            <a:endCxn id="104" idx="1"/>
          </p:cNvCxnSpPr>
          <p:nvPr/>
        </p:nvCxnSpPr>
        <p:spPr>
          <a:xfrm>
            <a:off x="11103258" y="4963490"/>
            <a:ext cx="2968713" cy="1905871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AAC750AD-FFD9-46A9-9B42-BC1049FEE12C}"/>
              </a:ext>
            </a:extLst>
          </p:cNvPr>
          <p:cNvGrpSpPr/>
          <p:nvPr/>
        </p:nvGrpSpPr>
        <p:grpSpPr>
          <a:xfrm>
            <a:off x="10801876" y="8613403"/>
            <a:ext cx="1289724" cy="709690"/>
            <a:chOff x="4444610" y="8136336"/>
            <a:chExt cx="1289724" cy="709690"/>
          </a:xfrm>
        </p:grpSpPr>
        <p:sp>
          <p:nvSpPr>
            <p:cNvPr id="67" name="Abgerundetes Rechteck 85">
              <a:extLst>
                <a:ext uri="{FF2B5EF4-FFF2-40B4-BE49-F238E27FC236}">
                  <a16:creationId xmlns:a16="http://schemas.microsoft.com/office/drawing/2014/main" id="{1F5645D8-C6F6-4E96-B343-B21DA35D81BF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8" name="Abgerundetes Rechteck 83">
              <a:extLst>
                <a:ext uri="{FF2B5EF4-FFF2-40B4-BE49-F238E27FC236}">
                  <a16:creationId xmlns:a16="http://schemas.microsoft.com/office/drawing/2014/main" id="{BB65E5C1-11C2-446A-90C9-9D0D002876D2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9" name="Abgerundetes Rechteck 84">
              <a:extLst>
                <a:ext uri="{FF2B5EF4-FFF2-40B4-BE49-F238E27FC236}">
                  <a16:creationId xmlns:a16="http://schemas.microsoft.com/office/drawing/2014/main" id="{3EC66499-1D2A-4A17-A4DD-7FF1136E007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D7370A4B-8235-47FA-B8B7-E2F4359A2A55}"/>
              </a:ext>
            </a:extLst>
          </p:cNvPr>
          <p:cNvGrpSpPr/>
          <p:nvPr/>
        </p:nvGrpSpPr>
        <p:grpSpPr>
          <a:xfrm>
            <a:off x="8072795" y="8615679"/>
            <a:ext cx="1289724" cy="709690"/>
            <a:chOff x="4444610" y="8136336"/>
            <a:chExt cx="1289724" cy="709690"/>
          </a:xfrm>
        </p:grpSpPr>
        <p:sp>
          <p:nvSpPr>
            <p:cNvPr id="72" name="Abgerundetes Rechteck 88">
              <a:extLst>
                <a:ext uri="{FF2B5EF4-FFF2-40B4-BE49-F238E27FC236}">
                  <a16:creationId xmlns:a16="http://schemas.microsoft.com/office/drawing/2014/main" id="{54843F87-9798-4468-94C7-3B6E3F286A16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3" name="Abgerundetes Rechteck 89">
              <a:extLst>
                <a:ext uri="{FF2B5EF4-FFF2-40B4-BE49-F238E27FC236}">
                  <a16:creationId xmlns:a16="http://schemas.microsoft.com/office/drawing/2014/main" id="{329A4DE2-FB5C-4EE2-BB8C-978B1C72536A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4" name="Abgerundetes Rechteck 91">
              <a:extLst>
                <a:ext uri="{FF2B5EF4-FFF2-40B4-BE49-F238E27FC236}">
                  <a16:creationId xmlns:a16="http://schemas.microsoft.com/office/drawing/2014/main" id="{1E7EC009-F28F-448B-82BF-2C8CEE3755F6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EAD1D7E8-6767-4553-B98D-CA4763AED733}"/>
              </a:ext>
            </a:extLst>
          </p:cNvPr>
          <p:cNvGrpSpPr/>
          <p:nvPr/>
        </p:nvGrpSpPr>
        <p:grpSpPr>
          <a:xfrm>
            <a:off x="5282610" y="8612875"/>
            <a:ext cx="1289724" cy="709690"/>
            <a:chOff x="4444610" y="8136336"/>
            <a:chExt cx="1289724" cy="709690"/>
          </a:xfrm>
        </p:grpSpPr>
        <p:sp>
          <p:nvSpPr>
            <p:cNvPr id="76" name="Abgerundetes Rechteck 93">
              <a:extLst>
                <a:ext uri="{FF2B5EF4-FFF2-40B4-BE49-F238E27FC236}">
                  <a16:creationId xmlns:a16="http://schemas.microsoft.com/office/drawing/2014/main" id="{AA1131DA-7DEF-4155-8792-B99A37EB377E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7" name="Abgerundetes Rechteck 94">
              <a:extLst>
                <a:ext uri="{FF2B5EF4-FFF2-40B4-BE49-F238E27FC236}">
                  <a16:creationId xmlns:a16="http://schemas.microsoft.com/office/drawing/2014/main" id="{C9D3BC2E-2841-463A-8336-AC19C1B7EF37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8" name="Abgerundetes Rechteck 96">
              <a:extLst>
                <a:ext uri="{FF2B5EF4-FFF2-40B4-BE49-F238E27FC236}">
                  <a16:creationId xmlns:a16="http://schemas.microsoft.com/office/drawing/2014/main" id="{7CC1BAB0-3E1B-405C-AA6F-EC54BCDA0E3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9E991E7A-EF8B-4B22-B8C2-B666A34336CB}"/>
              </a:ext>
            </a:extLst>
          </p:cNvPr>
          <p:cNvCxnSpPr>
            <a:cxnSpLocks/>
            <a:stCxn id="101" idx="2"/>
            <a:endCxn id="76" idx="0"/>
          </p:cNvCxnSpPr>
          <p:nvPr/>
        </p:nvCxnSpPr>
        <p:spPr>
          <a:xfrm>
            <a:off x="6029565" y="8006839"/>
            <a:ext cx="265" cy="60603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77B94629-5C51-443D-9E3D-B9698ABBE588}"/>
              </a:ext>
            </a:extLst>
          </p:cNvPr>
          <p:cNvCxnSpPr>
            <a:cxnSpLocks/>
            <a:stCxn id="99" idx="2"/>
            <a:endCxn id="72" idx="0"/>
          </p:cNvCxnSpPr>
          <p:nvPr/>
        </p:nvCxnSpPr>
        <p:spPr>
          <a:xfrm>
            <a:off x="8817212" y="8006839"/>
            <a:ext cx="2803" cy="60884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mit Pfeil 102">
            <a:extLst>
              <a:ext uri="{FF2B5EF4-FFF2-40B4-BE49-F238E27FC236}">
                <a16:creationId xmlns:a16="http://schemas.microsoft.com/office/drawing/2014/main" id="{C5E47C4C-8138-4E11-9647-3CFB269CB5C4}"/>
              </a:ext>
            </a:extLst>
          </p:cNvPr>
          <p:cNvCxnSpPr>
            <a:cxnSpLocks/>
            <a:stCxn id="100" idx="2"/>
            <a:endCxn id="67" idx="0"/>
          </p:cNvCxnSpPr>
          <p:nvPr/>
        </p:nvCxnSpPr>
        <p:spPr>
          <a:xfrm>
            <a:off x="11533730" y="8006839"/>
            <a:ext cx="15366" cy="60656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Zylinder 103">
            <a:extLst>
              <a:ext uri="{FF2B5EF4-FFF2-40B4-BE49-F238E27FC236}">
                <a16:creationId xmlns:a16="http://schemas.microsoft.com/office/drawing/2014/main" id="{B5541C37-2C25-483C-95EC-B52823684047}"/>
              </a:ext>
            </a:extLst>
          </p:cNvPr>
          <p:cNvSpPr/>
          <p:nvPr/>
        </p:nvSpPr>
        <p:spPr>
          <a:xfrm>
            <a:off x="13436571" y="6869361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12827805" y="340166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0" name="Ellipse 109">
            <a:extLst>
              <a:ext uri="{FF2B5EF4-FFF2-40B4-BE49-F238E27FC236}">
                <a16:creationId xmlns:a16="http://schemas.microsoft.com/office/drawing/2014/main" id="{080B198D-EF99-481C-966F-E7599E95F514}"/>
              </a:ext>
            </a:extLst>
          </p:cNvPr>
          <p:cNvSpPr/>
          <p:nvPr/>
        </p:nvSpPr>
        <p:spPr>
          <a:xfrm>
            <a:off x="5753703" y="3401660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PowerShell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645EE71A-AE03-6A02-6676-50B0F66353F8}"/>
              </a:ext>
            </a:extLst>
          </p:cNvPr>
          <p:cNvSpPr/>
          <p:nvPr/>
        </p:nvSpPr>
        <p:spPr>
          <a:xfrm>
            <a:off x="3791597" y="3952785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LDAP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Directory Service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278BC96-CB77-553F-DDD7-3AF1278594D5}"/>
              </a:ext>
            </a:extLst>
          </p:cNvPr>
          <p:cNvSpPr/>
          <p:nvPr/>
        </p:nvSpPr>
        <p:spPr>
          <a:xfrm>
            <a:off x="3774106" y="4933884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OIDC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Identity Provider</a:t>
            </a:r>
          </a:p>
        </p:txBody>
      </p:sp>
      <p:cxnSp>
        <p:nvCxnSpPr>
          <p:cNvPr id="7" name="Gewinkelte Verbindung 47">
            <a:extLst>
              <a:ext uri="{FF2B5EF4-FFF2-40B4-BE49-F238E27FC236}">
                <a16:creationId xmlns:a16="http://schemas.microsoft.com/office/drawing/2014/main" id="{20558B53-4060-422B-0409-9DAE5FB118B1}"/>
              </a:ext>
            </a:extLst>
          </p:cNvPr>
          <p:cNvCxnSpPr>
            <a:cxnSpLocks/>
            <a:endCxn id="5" idx="6"/>
          </p:cNvCxnSpPr>
          <p:nvPr/>
        </p:nvCxnSpPr>
        <p:spPr>
          <a:xfrm rot="10800000">
            <a:off x="5880688" y="4411505"/>
            <a:ext cx="3250419" cy="430228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winkelte Verbindung 47">
            <a:extLst>
              <a:ext uri="{FF2B5EF4-FFF2-40B4-BE49-F238E27FC236}">
                <a16:creationId xmlns:a16="http://schemas.microsoft.com/office/drawing/2014/main" id="{FF3E26B3-D341-D223-E62E-FFE0FE505940}"/>
              </a:ext>
            </a:extLst>
          </p:cNvPr>
          <p:cNvCxnSpPr>
            <a:cxnSpLocks/>
            <a:endCxn id="6" idx="6"/>
          </p:cNvCxnSpPr>
          <p:nvPr/>
        </p:nvCxnSpPr>
        <p:spPr>
          <a:xfrm rot="10800000" flipV="1">
            <a:off x="5863196" y="5094142"/>
            <a:ext cx="3289342" cy="298462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bgerundetes Rechteck 99">
            <a:extLst>
              <a:ext uri="{FF2B5EF4-FFF2-40B4-BE49-F238E27FC236}">
                <a16:creationId xmlns:a16="http://schemas.microsoft.com/office/drawing/2014/main" id="{45B51034-F8B2-2A9A-7C3F-DBCDF872FDC7}"/>
              </a:ext>
            </a:extLst>
          </p:cNvPr>
          <p:cNvSpPr/>
          <p:nvPr/>
        </p:nvSpPr>
        <p:spPr>
          <a:xfrm>
            <a:off x="13098101" y="8429470"/>
            <a:ext cx="1950720" cy="1051560"/>
          </a:xfrm>
          <a:prstGeom prst="roundRect">
            <a:avLst/>
          </a:prstGeom>
          <a:gradFill>
            <a:gsLst>
              <a:gs pos="0">
                <a:srgbClr val="C00000">
                  <a:alpha val="0"/>
                </a:srgbClr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687368FD-A2F7-A6A8-C147-D709DE8F4A73}"/>
              </a:ext>
            </a:extLst>
          </p:cNvPr>
          <p:cNvCxnSpPr>
            <a:cxnSpLocks/>
            <a:stCxn id="22" idx="0"/>
            <a:endCxn id="104" idx="3"/>
          </p:cNvCxnSpPr>
          <p:nvPr/>
        </p:nvCxnSpPr>
        <p:spPr>
          <a:xfrm flipH="1" flipV="1">
            <a:off x="14071971" y="8042961"/>
            <a:ext cx="1490" cy="386509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mit Pfeil 111">
            <a:extLst>
              <a:ext uri="{FF2B5EF4-FFF2-40B4-BE49-F238E27FC236}">
                <a16:creationId xmlns:a16="http://schemas.microsoft.com/office/drawing/2014/main" id="{98C45618-D1CC-DDEB-D0D5-B702E7A0B70B}"/>
              </a:ext>
            </a:extLst>
          </p:cNvPr>
          <p:cNvCxnSpPr>
            <a:cxnSpLocks/>
            <a:endCxn id="99" idx="0"/>
          </p:cNvCxnSpPr>
          <p:nvPr/>
        </p:nvCxnSpPr>
        <p:spPr>
          <a:xfrm>
            <a:off x="8817212" y="6672764"/>
            <a:ext cx="0" cy="2825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feld 41">
            <a:extLst>
              <a:ext uri="{FF2B5EF4-FFF2-40B4-BE49-F238E27FC236}">
                <a16:creationId xmlns:a16="http://schemas.microsoft.com/office/drawing/2014/main" id="{5D4FD0FB-DEDA-67CF-7C05-D1B186AFE987}"/>
              </a:ext>
            </a:extLst>
          </p:cNvPr>
          <p:cNvSpPr txBox="1"/>
          <p:nvPr/>
        </p:nvSpPr>
        <p:spPr>
          <a:xfrm>
            <a:off x="5555908" y="4536490"/>
            <a:ext cx="2281185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Authentication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and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Authorization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2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11"/>
            <a:ext cx="12404035" cy="37040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419061" y="6298847"/>
            <a:ext cx="12404035" cy="38118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Network Zone </a:t>
            </a:r>
            <a:r>
              <a:rPr lang="de-DE" sz="1700" b="1" dirty="0" err="1"/>
              <a:t>with</a:t>
            </a:r>
            <a:br>
              <a:rPr lang="de-DE" sz="1700" b="1" dirty="0"/>
            </a:br>
            <a:r>
              <a:rPr lang="de-DE" sz="1700" b="1" dirty="0" err="1"/>
              <a:t>restricted</a:t>
            </a:r>
            <a:r>
              <a:rPr lang="de-DE" sz="1700" b="1" dirty="0"/>
              <a:t> User Access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 </a:t>
            </a:r>
            <a:r>
              <a:rPr lang="de-DE" sz="1700" dirty="0" err="1"/>
              <a:t>of</a:t>
            </a:r>
            <a:r>
              <a:rPr lang="de-DE" sz="1700" dirty="0"/>
              <a:t> HTTPS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connection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Access </a:t>
            </a:r>
            <a:r>
              <a:rPr lang="de-DE" sz="1700" dirty="0" err="1"/>
              <a:t>to</a:t>
            </a:r>
            <a:r>
              <a:rPr lang="de-DE" sz="1700" dirty="0"/>
              <a:t> JOC Cockpit </a:t>
            </a:r>
            <a:r>
              <a:rPr lang="de-DE" sz="1700" dirty="0" err="1"/>
              <a:t>requires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Access </a:t>
            </a:r>
            <a:r>
              <a:rPr lang="de-DE" sz="1700" dirty="0" err="1"/>
              <a:t>to</a:t>
            </a:r>
            <a:r>
              <a:rPr lang="de-DE" sz="1700" dirty="0"/>
              <a:t> JOC Cockpit </a:t>
            </a:r>
            <a:r>
              <a:rPr lang="de-DE" sz="1700" dirty="0" err="1"/>
              <a:t>is</a:t>
            </a:r>
            <a:r>
              <a:rPr lang="de-DE" sz="1700" dirty="0"/>
              <a:t> authenticated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API Service </a:t>
            </a:r>
            <a:r>
              <a:rPr lang="de-DE" sz="1700" dirty="0" err="1"/>
              <a:t>using</a:t>
            </a:r>
            <a:r>
              <a:rPr lang="de-DE" sz="1700" dirty="0"/>
              <a:t> TLS/SSL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Network Zone </a:t>
            </a:r>
            <a:r>
              <a:rPr lang="de-DE" sz="1700" b="1" dirty="0" err="1"/>
              <a:t>without</a:t>
            </a:r>
            <a:br>
              <a:rPr lang="de-DE" sz="1700" b="1" dirty="0"/>
            </a:br>
            <a:r>
              <a:rPr lang="de-DE" sz="1700" b="1" dirty="0"/>
              <a:t>User 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Controller and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in a network </a:t>
            </a:r>
            <a:r>
              <a:rPr lang="de-DE" sz="1700" dirty="0" err="1"/>
              <a:t>zone</a:t>
            </a:r>
            <a:r>
              <a:rPr lang="de-DE" sz="1700" dirty="0"/>
              <a:t> </a:t>
            </a:r>
            <a:r>
              <a:rPr lang="de-DE" sz="1700" dirty="0" err="1"/>
              <a:t>without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Controller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Controller </a:t>
            </a:r>
            <a:r>
              <a:rPr lang="de-DE" sz="1700" dirty="0" err="1"/>
              <a:t>instances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 </a:t>
            </a:r>
            <a:r>
              <a:rPr lang="de-DE" sz="1700" dirty="0" err="1"/>
              <a:t>of</a:t>
            </a:r>
            <a:r>
              <a:rPr lang="de-DE" sz="1700" dirty="0"/>
              <a:t> HTTPS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connec-tions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client</a:t>
            </a:r>
            <a:r>
              <a:rPr lang="de-DE" sz="1700" dirty="0"/>
              <a:t> and </a:t>
            </a:r>
            <a:r>
              <a:rPr lang="de-DE" sz="1700" dirty="0" err="1"/>
              <a:t>server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r>
              <a:rPr lang="de-DE" sz="1700" dirty="0"/>
              <a:t> certificates (mutual TLS </a:t>
            </a:r>
            <a:r>
              <a:rPr lang="de-DE" sz="1700" dirty="0" err="1"/>
              <a:t>authentication</a:t>
            </a:r>
            <a:r>
              <a:rPr lang="de-DE" sz="1700" dirty="0"/>
              <a:t>)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Network Connections 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Network Connections</a:t>
            </a:r>
            <a:endParaRPr lang="en-US" dirty="0"/>
          </a:p>
        </p:txBody>
      </p:sp>
      <p:sp>
        <p:nvSpPr>
          <p:cNvPr id="99" name="Abgerundetes Rechteck 98"/>
          <p:cNvSpPr/>
          <p:nvPr/>
        </p:nvSpPr>
        <p:spPr>
          <a:xfrm>
            <a:off x="7841852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0558370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9152538" y="443771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117" name="Gewinkelte Verbindung 116"/>
          <p:cNvCxnSpPr>
            <a:cxnSpLocks/>
            <a:stCxn id="109" idx="2"/>
          </p:cNvCxnSpPr>
          <p:nvPr/>
        </p:nvCxnSpPr>
        <p:spPr>
          <a:xfrm rot="10800000" flipV="1">
            <a:off x="10858219" y="3860380"/>
            <a:ext cx="1969587" cy="583134"/>
          </a:xfrm>
          <a:prstGeom prst="bentConnector3">
            <a:avLst>
              <a:gd name="adj1" fmla="val 99932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8781647" y="4203197"/>
            <a:ext cx="12700" cy="5504165"/>
          </a:xfrm>
          <a:prstGeom prst="bentConnector3">
            <a:avLst>
              <a:gd name="adj1" fmla="val 2223528"/>
            </a:avLst>
          </a:prstGeom>
          <a:ln w="5080">
            <a:solidFill>
              <a:schemeClr val="tx1"/>
            </a:solidFill>
            <a:headEnd type="stealth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cxnSpLocks/>
            <a:stCxn id="24" idx="2"/>
          </p:cNvCxnSpPr>
          <p:nvPr/>
        </p:nvCxnSpPr>
        <p:spPr>
          <a:xfrm>
            <a:off x="10127898" y="5489270"/>
            <a:ext cx="0" cy="118349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0"/>
          </p:cNvCxnSpPr>
          <p:nvPr/>
        </p:nvCxnSpPr>
        <p:spPr>
          <a:xfrm>
            <a:off x="6332953" y="2832685"/>
            <a:ext cx="3794945" cy="1605025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1155469" y="3568362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701326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48" name="Gewinkelte Verbindung 47"/>
          <p:cNvCxnSpPr>
            <a:cxnSpLocks/>
            <a:stCxn id="110" idx="6"/>
          </p:cNvCxnSpPr>
          <p:nvPr/>
        </p:nvCxnSpPr>
        <p:spPr>
          <a:xfrm>
            <a:off x="7727646" y="3860380"/>
            <a:ext cx="1711629" cy="570512"/>
          </a:xfrm>
          <a:prstGeom prst="bentConnector3">
            <a:avLst>
              <a:gd name="adj1" fmla="val 99805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6997326" y="355995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3" name="Textfeld 41"/>
          <p:cNvSpPr txBox="1"/>
          <p:nvPr/>
        </p:nvSpPr>
        <p:spPr>
          <a:xfrm>
            <a:off x="3427477" y="2232535"/>
            <a:ext cx="2191997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Network Zone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with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limited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Access</a:t>
            </a:r>
          </a:p>
        </p:txBody>
      </p:sp>
      <p:sp>
        <p:nvSpPr>
          <p:cNvPr id="54" name="Textfeld 41"/>
          <p:cNvSpPr txBox="1"/>
          <p:nvPr/>
        </p:nvSpPr>
        <p:spPr>
          <a:xfrm>
            <a:off x="3427477" y="6308396"/>
            <a:ext cx="2191997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Network Zone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without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Access</a:t>
            </a:r>
          </a:p>
        </p:txBody>
      </p:sp>
      <p:sp>
        <p:nvSpPr>
          <p:cNvPr id="55" name="Textfeld 41"/>
          <p:cNvSpPr txBox="1"/>
          <p:nvPr/>
        </p:nvSpPr>
        <p:spPr>
          <a:xfrm>
            <a:off x="6100694" y="8196971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6" name="Textfeld 41"/>
          <p:cNvSpPr txBox="1"/>
          <p:nvPr/>
        </p:nvSpPr>
        <p:spPr>
          <a:xfrm>
            <a:off x="11159908" y="4634060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JDBC Protocol</a:t>
            </a:r>
          </a:p>
        </p:txBody>
      </p:sp>
      <p:sp>
        <p:nvSpPr>
          <p:cNvPr id="58" name="Textfeld 41"/>
          <p:cNvSpPr txBox="1"/>
          <p:nvPr/>
        </p:nvSpPr>
        <p:spPr>
          <a:xfrm>
            <a:off x="10128308" y="5962691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929B1C31-4C19-4FE3-AF5D-770445FBF50C}"/>
              </a:ext>
            </a:extLst>
          </p:cNvPr>
          <p:cNvCxnSpPr>
            <a:cxnSpLocks/>
            <a:stCxn id="24" idx="3"/>
            <a:endCxn id="104" idx="1"/>
          </p:cNvCxnSpPr>
          <p:nvPr/>
        </p:nvCxnSpPr>
        <p:spPr>
          <a:xfrm>
            <a:off x="11103258" y="4963490"/>
            <a:ext cx="2968713" cy="1905871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AAC750AD-FFD9-46A9-9B42-BC1049FEE12C}"/>
              </a:ext>
            </a:extLst>
          </p:cNvPr>
          <p:cNvGrpSpPr/>
          <p:nvPr/>
        </p:nvGrpSpPr>
        <p:grpSpPr>
          <a:xfrm>
            <a:off x="10801876" y="8613403"/>
            <a:ext cx="1289724" cy="709690"/>
            <a:chOff x="4444610" y="8136336"/>
            <a:chExt cx="1289724" cy="709690"/>
          </a:xfrm>
        </p:grpSpPr>
        <p:sp>
          <p:nvSpPr>
            <p:cNvPr id="67" name="Abgerundetes Rechteck 85">
              <a:extLst>
                <a:ext uri="{FF2B5EF4-FFF2-40B4-BE49-F238E27FC236}">
                  <a16:creationId xmlns:a16="http://schemas.microsoft.com/office/drawing/2014/main" id="{1F5645D8-C6F6-4E96-B343-B21DA35D81BF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8" name="Abgerundetes Rechteck 83">
              <a:extLst>
                <a:ext uri="{FF2B5EF4-FFF2-40B4-BE49-F238E27FC236}">
                  <a16:creationId xmlns:a16="http://schemas.microsoft.com/office/drawing/2014/main" id="{BB65E5C1-11C2-446A-90C9-9D0D002876D2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9" name="Abgerundetes Rechteck 84">
              <a:extLst>
                <a:ext uri="{FF2B5EF4-FFF2-40B4-BE49-F238E27FC236}">
                  <a16:creationId xmlns:a16="http://schemas.microsoft.com/office/drawing/2014/main" id="{3EC66499-1D2A-4A17-A4DD-7FF1136E007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D7370A4B-8235-47FA-B8B7-E2F4359A2A55}"/>
              </a:ext>
            </a:extLst>
          </p:cNvPr>
          <p:cNvGrpSpPr/>
          <p:nvPr/>
        </p:nvGrpSpPr>
        <p:grpSpPr>
          <a:xfrm>
            <a:off x="8072795" y="8615679"/>
            <a:ext cx="1289724" cy="709690"/>
            <a:chOff x="4444610" y="8136336"/>
            <a:chExt cx="1289724" cy="709690"/>
          </a:xfrm>
        </p:grpSpPr>
        <p:sp>
          <p:nvSpPr>
            <p:cNvPr id="72" name="Abgerundetes Rechteck 88">
              <a:extLst>
                <a:ext uri="{FF2B5EF4-FFF2-40B4-BE49-F238E27FC236}">
                  <a16:creationId xmlns:a16="http://schemas.microsoft.com/office/drawing/2014/main" id="{54843F87-9798-4468-94C7-3B6E3F286A16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3" name="Abgerundetes Rechteck 89">
              <a:extLst>
                <a:ext uri="{FF2B5EF4-FFF2-40B4-BE49-F238E27FC236}">
                  <a16:creationId xmlns:a16="http://schemas.microsoft.com/office/drawing/2014/main" id="{329A4DE2-FB5C-4EE2-BB8C-978B1C72536A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4" name="Abgerundetes Rechteck 91">
              <a:extLst>
                <a:ext uri="{FF2B5EF4-FFF2-40B4-BE49-F238E27FC236}">
                  <a16:creationId xmlns:a16="http://schemas.microsoft.com/office/drawing/2014/main" id="{1E7EC009-F28F-448B-82BF-2C8CEE3755F6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EAD1D7E8-6767-4553-B98D-CA4763AED733}"/>
              </a:ext>
            </a:extLst>
          </p:cNvPr>
          <p:cNvGrpSpPr/>
          <p:nvPr/>
        </p:nvGrpSpPr>
        <p:grpSpPr>
          <a:xfrm>
            <a:off x="5282610" y="8612875"/>
            <a:ext cx="1289724" cy="709690"/>
            <a:chOff x="4444610" y="8136336"/>
            <a:chExt cx="1289724" cy="709690"/>
          </a:xfrm>
        </p:grpSpPr>
        <p:sp>
          <p:nvSpPr>
            <p:cNvPr id="76" name="Abgerundetes Rechteck 93">
              <a:extLst>
                <a:ext uri="{FF2B5EF4-FFF2-40B4-BE49-F238E27FC236}">
                  <a16:creationId xmlns:a16="http://schemas.microsoft.com/office/drawing/2014/main" id="{AA1131DA-7DEF-4155-8792-B99A37EB377E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7" name="Abgerundetes Rechteck 94">
              <a:extLst>
                <a:ext uri="{FF2B5EF4-FFF2-40B4-BE49-F238E27FC236}">
                  <a16:creationId xmlns:a16="http://schemas.microsoft.com/office/drawing/2014/main" id="{C9D3BC2E-2841-463A-8336-AC19C1B7EF37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8" name="Abgerundetes Rechteck 96">
              <a:extLst>
                <a:ext uri="{FF2B5EF4-FFF2-40B4-BE49-F238E27FC236}">
                  <a16:creationId xmlns:a16="http://schemas.microsoft.com/office/drawing/2014/main" id="{7CC1BAB0-3E1B-405C-AA6F-EC54BCDA0E3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9E991E7A-EF8B-4B22-B8C2-B666A34336CB}"/>
              </a:ext>
            </a:extLst>
          </p:cNvPr>
          <p:cNvCxnSpPr>
            <a:cxnSpLocks/>
            <a:stCxn id="101" idx="2"/>
            <a:endCxn id="76" idx="0"/>
          </p:cNvCxnSpPr>
          <p:nvPr/>
        </p:nvCxnSpPr>
        <p:spPr>
          <a:xfrm>
            <a:off x="6029565" y="8006839"/>
            <a:ext cx="265" cy="60603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77B94629-5C51-443D-9E3D-B9698ABBE588}"/>
              </a:ext>
            </a:extLst>
          </p:cNvPr>
          <p:cNvCxnSpPr>
            <a:cxnSpLocks/>
            <a:stCxn id="99" idx="2"/>
            <a:endCxn id="72" idx="0"/>
          </p:cNvCxnSpPr>
          <p:nvPr/>
        </p:nvCxnSpPr>
        <p:spPr>
          <a:xfrm>
            <a:off x="8817212" y="8006839"/>
            <a:ext cx="2803" cy="60884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mit Pfeil 102">
            <a:extLst>
              <a:ext uri="{FF2B5EF4-FFF2-40B4-BE49-F238E27FC236}">
                <a16:creationId xmlns:a16="http://schemas.microsoft.com/office/drawing/2014/main" id="{C5E47C4C-8138-4E11-9647-3CFB269CB5C4}"/>
              </a:ext>
            </a:extLst>
          </p:cNvPr>
          <p:cNvCxnSpPr>
            <a:cxnSpLocks/>
            <a:stCxn id="100" idx="2"/>
            <a:endCxn id="67" idx="0"/>
          </p:cNvCxnSpPr>
          <p:nvPr/>
        </p:nvCxnSpPr>
        <p:spPr>
          <a:xfrm>
            <a:off x="11533730" y="8006839"/>
            <a:ext cx="15366" cy="60656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Zylinder 103">
            <a:extLst>
              <a:ext uri="{FF2B5EF4-FFF2-40B4-BE49-F238E27FC236}">
                <a16:creationId xmlns:a16="http://schemas.microsoft.com/office/drawing/2014/main" id="{B5541C37-2C25-483C-95EC-B52823684047}"/>
              </a:ext>
            </a:extLst>
          </p:cNvPr>
          <p:cNvSpPr/>
          <p:nvPr/>
        </p:nvSpPr>
        <p:spPr>
          <a:xfrm>
            <a:off x="13436571" y="6869361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12827805" y="340166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0" name="Ellipse 109">
            <a:extLst>
              <a:ext uri="{FF2B5EF4-FFF2-40B4-BE49-F238E27FC236}">
                <a16:creationId xmlns:a16="http://schemas.microsoft.com/office/drawing/2014/main" id="{080B198D-EF99-481C-966F-E7599E95F514}"/>
              </a:ext>
            </a:extLst>
          </p:cNvPr>
          <p:cNvSpPr/>
          <p:nvPr/>
        </p:nvSpPr>
        <p:spPr>
          <a:xfrm>
            <a:off x="5753703" y="3401660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PowerShell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</a:t>
            </a:r>
          </a:p>
        </p:txBody>
      </p:sp>
      <p:sp>
        <p:nvSpPr>
          <p:cNvPr id="111" name="Textfeld 41">
            <a:extLst>
              <a:ext uri="{FF2B5EF4-FFF2-40B4-BE49-F238E27FC236}">
                <a16:creationId xmlns:a16="http://schemas.microsoft.com/office/drawing/2014/main" id="{3117191C-688E-4F75-B611-A7C2E27A2630}"/>
              </a:ext>
            </a:extLst>
          </p:cNvPr>
          <p:cNvSpPr txBox="1"/>
          <p:nvPr/>
        </p:nvSpPr>
        <p:spPr>
          <a:xfrm>
            <a:off x="8817212" y="8199105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11533730" y="8190130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3" name="Textfeld 41">
            <a:extLst>
              <a:ext uri="{FF2B5EF4-FFF2-40B4-BE49-F238E27FC236}">
                <a16:creationId xmlns:a16="http://schemas.microsoft.com/office/drawing/2014/main" id="{80EAA8B1-2070-7E32-9A2A-0C6FF65EC621}"/>
              </a:ext>
            </a:extLst>
          </p:cNvPr>
          <p:cNvSpPr txBox="1"/>
          <p:nvPr/>
        </p:nvSpPr>
        <p:spPr>
          <a:xfrm>
            <a:off x="5630634" y="4627555"/>
            <a:ext cx="2281185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TLS / SSL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Protocol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645EE71A-AE03-6A02-6676-50B0F66353F8}"/>
              </a:ext>
            </a:extLst>
          </p:cNvPr>
          <p:cNvSpPr/>
          <p:nvPr/>
        </p:nvSpPr>
        <p:spPr>
          <a:xfrm>
            <a:off x="3791597" y="3952785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LDAP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Directory Service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278BC96-CB77-553F-DDD7-3AF1278594D5}"/>
              </a:ext>
            </a:extLst>
          </p:cNvPr>
          <p:cNvSpPr/>
          <p:nvPr/>
        </p:nvSpPr>
        <p:spPr>
          <a:xfrm>
            <a:off x="3774106" y="4933884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OIDC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Identity Provider</a:t>
            </a:r>
          </a:p>
        </p:txBody>
      </p:sp>
      <p:cxnSp>
        <p:nvCxnSpPr>
          <p:cNvPr id="7" name="Gewinkelte Verbindung 47">
            <a:extLst>
              <a:ext uri="{FF2B5EF4-FFF2-40B4-BE49-F238E27FC236}">
                <a16:creationId xmlns:a16="http://schemas.microsoft.com/office/drawing/2014/main" id="{20558B53-4060-422B-0409-9DAE5FB118B1}"/>
              </a:ext>
            </a:extLst>
          </p:cNvPr>
          <p:cNvCxnSpPr>
            <a:cxnSpLocks/>
            <a:endCxn id="5" idx="6"/>
          </p:cNvCxnSpPr>
          <p:nvPr/>
        </p:nvCxnSpPr>
        <p:spPr>
          <a:xfrm rot="10800000">
            <a:off x="5880688" y="4411505"/>
            <a:ext cx="3250419" cy="430228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winkelte Verbindung 47">
            <a:extLst>
              <a:ext uri="{FF2B5EF4-FFF2-40B4-BE49-F238E27FC236}">
                <a16:creationId xmlns:a16="http://schemas.microsoft.com/office/drawing/2014/main" id="{FF3E26B3-D341-D223-E62E-FFE0FE505940}"/>
              </a:ext>
            </a:extLst>
          </p:cNvPr>
          <p:cNvCxnSpPr>
            <a:cxnSpLocks/>
            <a:endCxn id="6" idx="6"/>
          </p:cNvCxnSpPr>
          <p:nvPr/>
        </p:nvCxnSpPr>
        <p:spPr>
          <a:xfrm rot="10800000" flipV="1">
            <a:off x="5863196" y="5094142"/>
            <a:ext cx="3289342" cy="298462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bgerundetes Rechteck 99">
            <a:extLst>
              <a:ext uri="{FF2B5EF4-FFF2-40B4-BE49-F238E27FC236}">
                <a16:creationId xmlns:a16="http://schemas.microsoft.com/office/drawing/2014/main" id="{45B51034-F8B2-2A9A-7C3F-DBCDF872FDC7}"/>
              </a:ext>
            </a:extLst>
          </p:cNvPr>
          <p:cNvSpPr/>
          <p:nvPr/>
        </p:nvSpPr>
        <p:spPr>
          <a:xfrm>
            <a:off x="13098101" y="8429470"/>
            <a:ext cx="1950720" cy="1051560"/>
          </a:xfrm>
          <a:prstGeom prst="roundRect">
            <a:avLst/>
          </a:prstGeom>
          <a:gradFill>
            <a:gsLst>
              <a:gs pos="0">
                <a:srgbClr val="C00000">
                  <a:alpha val="0"/>
                </a:srgbClr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687368FD-A2F7-A6A8-C147-D709DE8F4A73}"/>
              </a:ext>
            </a:extLst>
          </p:cNvPr>
          <p:cNvCxnSpPr>
            <a:cxnSpLocks/>
            <a:stCxn id="22" idx="0"/>
            <a:endCxn id="104" idx="3"/>
          </p:cNvCxnSpPr>
          <p:nvPr/>
        </p:nvCxnSpPr>
        <p:spPr>
          <a:xfrm flipH="1" flipV="1">
            <a:off x="14071971" y="8042961"/>
            <a:ext cx="1490" cy="386509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feld 41">
            <a:extLst>
              <a:ext uri="{FF2B5EF4-FFF2-40B4-BE49-F238E27FC236}">
                <a16:creationId xmlns:a16="http://schemas.microsoft.com/office/drawing/2014/main" id="{C3E93275-956B-D2B0-1A61-4CDDB70E548C}"/>
              </a:ext>
            </a:extLst>
          </p:cNvPr>
          <p:cNvSpPr txBox="1"/>
          <p:nvPr/>
        </p:nvSpPr>
        <p:spPr>
          <a:xfrm>
            <a:off x="14110037" y="8121693"/>
            <a:ext cx="1501265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JDBC Protocol</a:t>
            </a:r>
          </a:p>
        </p:txBody>
      </p:sp>
      <p:cxnSp>
        <p:nvCxnSpPr>
          <p:cNvPr id="112" name="Gerade Verbindung mit Pfeil 111">
            <a:extLst>
              <a:ext uri="{FF2B5EF4-FFF2-40B4-BE49-F238E27FC236}">
                <a16:creationId xmlns:a16="http://schemas.microsoft.com/office/drawing/2014/main" id="{98C45618-D1CC-DDEB-D0D5-B702E7A0B70B}"/>
              </a:ext>
            </a:extLst>
          </p:cNvPr>
          <p:cNvCxnSpPr>
            <a:cxnSpLocks/>
            <a:endCxn id="99" idx="0"/>
          </p:cNvCxnSpPr>
          <p:nvPr/>
        </p:nvCxnSpPr>
        <p:spPr>
          <a:xfrm>
            <a:off x="8817212" y="6672764"/>
            <a:ext cx="0" cy="2825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5946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Supported</a:t>
            </a:r>
            <a:r>
              <a:rPr lang="de-DE" dirty="0"/>
              <a:t> </a:t>
            </a:r>
            <a:r>
              <a:rPr lang="de-DE" dirty="0" err="1"/>
              <a:t>Platforms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Platforms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xfrm>
            <a:off x="336627" y="2400300"/>
            <a:ext cx="2839963" cy="8001000"/>
          </a:xfrm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JOC Cockpit and API Service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Container </a:t>
            </a:r>
            <a:r>
              <a:rPr lang="de-DE" dirty="0" err="1"/>
              <a:t>platforms</a:t>
            </a:r>
            <a:r>
              <a:rPr lang="de-DE" dirty="0"/>
              <a:t>, </a:t>
            </a:r>
            <a:br>
              <a:rPr lang="de-DE" dirty="0"/>
            </a:br>
            <a:r>
              <a:rPr lang="de-DE" dirty="0"/>
              <a:t>Linux and Windows</a:t>
            </a:r>
          </a:p>
          <a:p>
            <a:r>
              <a:rPr lang="de-DE" b="1" dirty="0"/>
              <a:t>Controller /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Controller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Container </a:t>
            </a:r>
            <a:r>
              <a:rPr lang="de-DE" dirty="0" err="1"/>
              <a:t>platforms</a:t>
            </a:r>
            <a:r>
              <a:rPr lang="de-DE" dirty="0"/>
              <a:t>, Linux and Windows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platform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supports</a:t>
            </a:r>
            <a:r>
              <a:rPr lang="de-DE" dirty="0"/>
              <a:t> a Java Virtual </a:t>
            </a:r>
            <a:r>
              <a:rPr lang="de-DE" dirty="0" err="1"/>
              <a:t>Machine</a:t>
            </a:r>
            <a:r>
              <a:rPr lang="de-DE" dirty="0"/>
              <a:t> </a:t>
            </a:r>
            <a:r>
              <a:rPr lang="de-DE" dirty="0" err="1"/>
              <a:t>including</a:t>
            </a:r>
            <a:r>
              <a:rPr lang="de-DE" dirty="0"/>
              <a:t> Containers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JOC Cockpit API Service </a:t>
            </a:r>
            <a:r>
              <a:rPr lang="de-DE" dirty="0" err="1"/>
              <a:t>makes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database</a:t>
            </a:r>
            <a:r>
              <a:rPr lang="de-DE" dirty="0"/>
              <a:t> </a:t>
            </a:r>
            <a:r>
              <a:rPr lang="de-DE" dirty="0" err="1"/>
              <a:t>service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platform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b="1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Workflows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Execution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supported</a:t>
            </a:r>
            <a:r>
              <a:rPr lang="de-DE" dirty="0"/>
              <a:t> </a:t>
            </a:r>
            <a:r>
              <a:rPr lang="de-DE" dirty="0" err="1"/>
              <a:t>platform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This </a:t>
            </a:r>
            <a:r>
              <a:rPr lang="de-DE" dirty="0" err="1"/>
              <a:t>includes</a:t>
            </a:r>
            <a:r>
              <a:rPr lang="de-DE" dirty="0"/>
              <a:t>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Agent </a:t>
            </a:r>
            <a:r>
              <a:rPr lang="de-DE" dirty="0" err="1"/>
              <a:t>platforms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parallel / </a:t>
            </a:r>
            <a:r>
              <a:rPr lang="de-DE" dirty="0" err="1"/>
              <a:t>sequental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execution</a:t>
            </a:r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443750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Windows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667778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Linux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891806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Solaris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561651" y="509728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Container</a:t>
            </a:r>
          </a:p>
        </p:txBody>
      </p:sp>
      <p:cxnSp>
        <p:nvCxnSpPr>
          <p:cNvPr id="77" name="Gerade Verbindung mit Pfeil 76"/>
          <p:cNvCxnSpPr>
            <a:stCxn id="58" idx="2"/>
          </p:cNvCxnSpPr>
          <p:nvPr/>
        </p:nvCxnSpPr>
        <p:spPr>
          <a:xfrm>
            <a:off x="6537011" y="6148844"/>
            <a:ext cx="3609" cy="858530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>
          <a:xfrm>
            <a:off x="10074596" y="509728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Windows</a:t>
            </a:r>
          </a:p>
        </p:txBody>
      </p:sp>
      <p:cxnSp>
        <p:nvCxnSpPr>
          <p:cNvPr id="34" name="Gerade Verbindung mit Pfeil 33"/>
          <p:cNvCxnSpPr>
            <a:stCxn id="25" idx="2"/>
          </p:cNvCxnSpPr>
          <p:nvPr/>
        </p:nvCxnSpPr>
        <p:spPr>
          <a:xfrm>
            <a:off x="11049956" y="6148845"/>
            <a:ext cx="7419" cy="853438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ylinder 13"/>
          <p:cNvSpPr/>
          <p:nvPr/>
        </p:nvSpPr>
        <p:spPr>
          <a:xfrm>
            <a:off x="13751116" y="3603763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6092413" y="3888961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ct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</a:t>
            </a:r>
          </a:p>
        </p:txBody>
      </p:sp>
      <p:cxnSp>
        <p:nvCxnSpPr>
          <p:cNvPr id="32" name="Gerade Verbindung 31"/>
          <p:cNvCxnSpPr/>
          <p:nvPr/>
        </p:nvCxnSpPr>
        <p:spPr>
          <a:xfrm>
            <a:off x="4283195" y="7002283"/>
            <a:ext cx="3377565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7660760" y="7002283"/>
            <a:ext cx="5690235" cy="5091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85"/>
          <p:cNvSpPr txBox="1">
            <a:spLocks noChangeArrowheads="1"/>
          </p:cNvSpPr>
          <p:nvPr/>
        </p:nvSpPr>
        <p:spPr bwMode="auto">
          <a:xfrm>
            <a:off x="13751119" y="5221940"/>
            <a:ext cx="1922469" cy="1792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6969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Works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with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supported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DBMS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products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: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Oracle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SQL Server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MariaDB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/MySQL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PostgreSQL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altLang="de-DE" sz="1400" dirty="0">
                <a:solidFill>
                  <a:srgbClr val="696969"/>
                </a:solidFill>
              </a:rPr>
              <a:t>H2 (</a:t>
            </a:r>
            <a:r>
              <a:rPr lang="de-DE" altLang="de-DE" sz="1400" dirty="0" err="1">
                <a:solidFill>
                  <a:srgbClr val="696969"/>
                </a:solidFill>
              </a:rPr>
              <a:t>embedded</a:t>
            </a:r>
            <a:r>
              <a:rPr lang="de-DE" altLang="de-DE" sz="1400" dirty="0">
                <a:solidFill>
                  <a:srgbClr val="696969"/>
                </a:solidFill>
              </a:rPr>
              <a:t>)</a:t>
            </a:r>
            <a:endParaRPr kumimoji="0" lang="de-DE" altLang="de-DE" sz="1400" b="0" i="0" u="none" strike="noStrike" kern="1200" cap="none" spc="0" normalizeH="0" baseline="0" noProof="0" dirty="0">
              <a:ln>
                <a:noFill/>
              </a:ln>
              <a:solidFill>
                <a:srgbClr val="696969"/>
              </a:solidFill>
              <a:effectLst/>
              <a:uLnTx/>
              <a:uFillTx/>
              <a:latin typeface="Arial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43" name="Abgerundetes Rechteck 42"/>
          <p:cNvSpPr/>
          <p:nvPr/>
        </p:nvSpPr>
        <p:spPr>
          <a:xfrm>
            <a:off x="1122311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AIX</a:t>
            </a:r>
          </a:p>
        </p:txBody>
      </p:sp>
      <p:sp>
        <p:nvSpPr>
          <p:cNvPr id="44" name="Abgerundetes Rechteck 43"/>
          <p:cNvSpPr/>
          <p:nvPr/>
        </p:nvSpPr>
        <p:spPr>
          <a:xfrm>
            <a:off x="556526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Mac OS</a:t>
            </a:r>
          </a:p>
        </p:txBody>
      </p:sp>
      <p:sp>
        <p:nvSpPr>
          <p:cNvPr id="45" name="Abgerundetes Rechteck 44"/>
          <p:cNvSpPr/>
          <p:nvPr/>
        </p:nvSpPr>
        <p:spPr>
          <a:xfrm>
            <a:off x="1007249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Raspberry Pi</a:t>
            </a:r>
          </a:p>
        </p:txBody>
      </p:sp>
      <p:sp>
        <p:nvSpPr>
          <p:cNvPr id="46" name="Abgerundetes Rechteck 45"/>
          <p:cNvSpPr/>
          <p:nvPr/>
        </p:nvSpPr>
        <p:spPr>
          <a:xfrm>
            <a:off x="780554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Container</a:t>
            </a:r>
          </a:p>
        </p:txBody>
      </p:sp>
      <p:cxnSp>
        <p:nvCxnSpPr>
          <p:cNvPr id="5" name="Gerade Verbindung mit Pfeil 4"/>
          <p:cNvCxnSpPr>
            <a:endCxn id="44" idx="0"/>
          </p:cNvCxnSpPr>
          <p:nvPr/>
        </p:nvCxnSpPr>
        <p:spPr>
          <a:xfrm>
            <a:off x="6540620" y="700228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>
            <a:off x="8763755" y="700228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/>
          <p:nvPr/>
        </p:nvCxnSpPr>
        <p:spPr>
          <a:xfrm>
            <a:off x="11057375" y="7002283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>
            <a:endCxn id="43" idx="0"/>
          </p:cNvCxnSpPr>
          <p:nvPr/>
        </p:nvCxnSpPr>
        <p:spPr>
          <a:xfrm>
            <a:off x="12198470" y="7002283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 Box 85"/>
          <p:cNvSpPr txBox="1">
            <a:spLocks noChangeArrowheads="1"/>
          </p:cNvSpPr>
          <p:nvPr/>
        </p:nvSpPr>
        <p:spPr bwMode="auto">
          <a:xfrm>
            <a:off x="13521591" y="7905490"/>
            <a:ext cx="160804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6969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Works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with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any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platform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that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supports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a Java Virtual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Machine</a:t>
            </a:r>
            <a:endParaRPr kumimoji="0" lang="de-DE" altLang="de-DE" sz="1400" b="0" i="0" u="none" strike="noStrike" kern="1200" cap="none" spc="0" normalizeH="0" baseline="0" noProof="0" dirty="0">
              <a:ln>
                <a:noFill/>
              </a:ln>
              <a:solidFill>
                <a:srgbClr val="696969"/>
              </a:solidFill>
              <a:effectLst/>
              <a:uLnTx/>
              <a:uFillTx/>
              <a:latin typeface="Arial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59" name="Gerade Verbindung mit Pfeil 58"/>
          <p:cNvCxnSpPr/>
          <p:nvPr/>
        </p:nvCxnSpPr>
        <p:spPr>
          <a:xfrm>
            <a:off x="7660760" y="7002284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Abgerundetes Rechteck 34"/>
          <p:cNvSpPr/>
          <p:nvPr/>
        </p:nvSpPr>
        <p:spPr>
          <a:xfrm>
            <a:off x="3307835" y="93035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HP-UX</a:t>
            </a:r>
          </a:p>
        </p:txBody>
      </p:sp>
      <p:cxnSp>
        <p:nvCxnSpPr>
          <p:cNvPr id="36" name="Gerade Verbindung mit Pfeil 35"/>
          <p:cNvCxnSpPr/>
          <p:nvPr/>
        </p:nvCxnSpPr>
        <p:spPr>
          <a:xfrm>
            <a:off x="4273670" y="7011809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Abgerundetes Rechteck 36"/>
          <p:cNvSpPr/>
          <p:nvPr/>
        </p:nvSpPr>
        <p:spPr>
          <a:xfrm>
            <a:off x="12377540" y="93035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...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any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platform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13350995" y="7030858"/>
            <a:ext cx="0" cy="226314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Gewinkelte Verbindung 54"/>
          <p:cNvCxnSpPr>
            <a:stCxn id="62" idx="2"/>
          </p:cNvCxnSpPr>
          <p:nvPr/>
        </p:nvCxnSpPr>
        <p:spPr>
          <a:xfrm rot="16200000" flipH="1">
            <a:off x="10412106" y="847222"/>
            <a:ext cx="580046" cy="6097978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Abgerundetes Rechteck 61"/>
          <p:cNvSpPr/>
          <p:nvPr/>
        </p:nvSpPr>
        <p:spPr>
          <a:xfrm>
            <a:off x="6677780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Container</a:t>
            </a:r>
          </a:p>
        </p:txBody>
      </p:sp>
      <p:sp>
        <p:nvSpPr>
          <p:cNvPr id="63" name="Abgerundetes Rechteck 62"/>
          <p:cNvSpPr/>
          <p:nvPr/>
        </p:nvSpPr>
        <p:spPr>
          <a:xfrm>
            <a:off x="11223110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Windows</a:t>
            </a:r>
          </a:p>
        </p:txBody>
      </p:sp>
      <p:cxnSp>
        <p:nvCxnSpPr>
          <p:cNvPr id="64" name="Gerade Verbindung mit Pfeil 63"/>
          <p:cNvCxnSpPr/>
          <p:nvPr/>
        </p:nvCxnSpPr>
        <p:spPr>
          <a:xfrm>
            <a:off x="5395665" y="7030858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mit Pfeil 64"/>
          <p:cNvCxnSpPr/>
          <p:nvPr/>
        </p:nvCxnSpPr>
        <p:spPr>
          <a:xfrm>
            <a:off x="9893420" y="7030857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Verbinder: gewinkelt 7">
            <a:extLst>
              <a:ext uri="{FF2B5EF4-FFF2-40B4-BE49-F238E27FC236}">
                <a16:creationId xmlns:a16="http://schemas.microsoft.com/office/drawing/2014/main" id="{90D3984B-816C-42F6-B96D-A0DF932EDDFF}"/>
              </a:ext>
            </a:extLst>
          </p:cNvPr>
          <p:cNvCxnSpPr>
            <a:cxnSpLocks/>
          </p:cNvCxnSpPr>
          <p:nvPr/>
        </p:nvCxnSpPr>
        <p:spPr>
          <a:xfrm rot="5400000">
            <a:off x="6349528" y="3781767"/>
            <a:ext cx="1491096" cy="1116129"/>
          </a:xfrm>
          <a:prstGeom prst="bentConnector3">
            <a:avLst>
              <a:gd name="adj1" fmla="val 39779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E6C7726B-EC83-498D-8975-D90638430C3C}"/>
              </a:ext>
            </a:extLst>
          </p:cNvPr>
          <p:cNvCxnSpPr>
            <a:stCxn id="63" idx="2"/>
          </p:cNvCxnSpPr>
          <p:nvPr/>
        </p:nvCxnSpPr>
        <p:spPr>
          <a:xfrm>
            <a:off x="12198470" y="3606188"/>
            <a:ext cx="0" cy="580046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88785DF6-C84E-42F7-81B5-853E76C705E6}"/>
              </a:ext>
            </a:extLst>
          </p:cNvPr>
          <p:cNvCxnSpPr>
            <a:endCxn id="25" idx="0"/>
          </p:cNvCxnSpPr>
          <p:nvPr/>
        </p:nvCxnSpPr>
        <p:spPr>
          <a:xfrm flipH="1">
            <a:off x="11049956" y="4186234"/>
            <a:ext cx="7419" cy="91105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feld 59">
            <a:extLst>
              <a:ext uri="{FF2B5EF4-FFF2-40B4-BE49-F238E27FC236}">
                <a16:creationId xmlns:a16="http://schemas.microsoft.com/office/drawing/2014/main" id="{16266A07-3D91-4E66-B4C0-F74B50C8B5FE}"/>
              </a:ext>
            </a:extLst>
          </p:cNvPr>
          <p:cNvSpPr txBox="1"/>
          <p:nvPr/>
        </p:nvSpPr>
        <p:spPr>
          <a:xfrm>
            <a:off x="12161357" y="3856001"/>
            <a:ext cx="16080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ct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Database</a:t>
            </a:r>
          </a:p>
        </p:txBody>
      </p:sp>
      <p:sp>
        <p:nvSpPr>
          <p:cNvPr id="2" name="Abgerundetes Rechteck 61">
            <a:extLst>
              <a:ext uri="{FF2B5EF4-FFF2-40B4-BE49-F238E27FC236}">
                <a16:creationId xmlns:a16="http://schemas.microsoft.com/office/drawing/2014/main" id="{2AB8F53F-6A69-E02A-6250-2D26ED74A809}"/>
              </a:ext>
            </a:extLst>
          </p:cNvPr>
          <p:cNvSpPr/>
          <p:nvPr/>
        </p:nvSpPr>
        <p:spPr>
          <a:xfrm>
            <a:off x="8955656" y="253114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Linux</a:t>
            </a:r>
          </a:p>
        </p:txBody>
      </p:sp>
      <p:sp>
        <p:nvSpPr>
          <p:cNvPr id="10" name="Abgerundetes Rechteck 57">
            <a:extLst>
              <a:ext uri="{FF2B5EF4-FFF2-40B4-BE49-F238E27FC236}">
                <a16:creationId xmlns:a16="http://schemas.microsoft.com/office/drawing/2014/main" id="{9D9066B8-3C36-7605-841A-32E2B2FC335B}"/>
              </a:ext>
            </a:extLst>
          </p:cNvPr>
          <p:cNvSpPr/>
          <p:nvPr/>
        </p:nvSpPr>
        <p:spPr>
          <a:xfrm>
            <a:off x="7792462" y="507142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Linux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BB2FC05F-3C9C-D86A-7D2E-53CDCBA84E0E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8767822" y="4186234"/>
            <a:ext cx="0" cy="88518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04C85E7C-203B-91C8-25D8-83D1D4C60D68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8763755" y="6122980"/>
            <a:ext cx="4067" cy="879303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15724D0-AA1A-19D5-510E-D679135757E3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9931016" y="3582703"/>
            <a:ext cx="0" cy="614035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Foliennummernplatzhalter 5">
            <a:extLst>
              <a:ext uri="{FF2B5EF4-FFF2-40B4-BE49-F238E27FC236}">
                <a16:creationId xmlns:a16="http://schemas.microsoft.com/office/drawing/2014/main" id="{A6752017-D131-6B26-F66D-A936CC1563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6" name="Text Box 85">
            <a:extLst>
              <a:ext uri="{FF2B5EF4-FFF2-40B4-BE49-F238E27FC236}">
                <a16:creationId xmlns:a16="http://schemas.microsoft.com/office/drawing/2014/main" id="{FAEFB0BB-00E9-B593-1E1B-4CCDADF8A0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63177" y="2560212"/>
            <a:ext cx="244727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6969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Works on </a:t>
            </a:r>
            <a:r>
              <a:rPr kumimoji="0" lang="en-US" altLang="de-DE" sz="1400" b="0" i="0" u="none" strike="noStrike" kern="1200" cap="none" spc="0" normalizeH="0" baseline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premises</a:t>
            </a:r>
            <a:br>
              <a:rPr lang="de-DE" altLang="de-DE" sz="1400" dirty="0">
                <a:solidFill>
                  <a:srgbClr val="696969"/>
                </a:solidFill>
              </a:rPr>
            </a:b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for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Linux, Windows; </a:t>
            </a:r>
            <a:b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</a:b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Azure, AWS EC2</a:t>
            </a:r>
          </a:p>
        </p:txBody>
      </p:sp>
      <p:sp>
        <p:nvSpPr>
          <p:cNvPr id="13" name="Text Box 85">
            <a:extLst>
              <a:ext uri="{FF2B5EF4-FFF2-40B4-BE49-F238E27FC236}">
                <a16:creationId xmlns:a16="http://schemas.microsoft.com/office/drawing/2014/main" id="{B9F9B189-A2C9-64D5-B025-BF5F396FE7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2532" y="2630987"/>
            <a:ext cx="2059088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Works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with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container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platforms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such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as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Kubernetes,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OpenShift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6969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 dirty="0">
              <a:ln>
                <a:noFill/>
              </a:ln>
              <a:solidFill>
                <a:srgbClr val="696969"/>
              </a:solidFill>
              <a:effectLst/>
              <a:uLnTx/>
              <a:uFillTx/>
              <a:latin typeface="Arial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7475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System Architecture</a:t>
            </a:r>
          </a:p>
          <a:p>
            <a:pPr lvl="1"/>
            <a:r>
              <a:rPr lang="de-CH" sz="1800" dirty="0"/>
              <a:t>System Architecture</a:t>
            </a:r>
          </a:p>
          <a:p>
            <a:pPr lvl="1"/>
            <a:r>
              <a:rPr lang="de-CH" sz="1800" dirty="0" err="1"/>
              <a:t>Product</a:t>
            </a:r>
            <a:r>
              <a:rPr lang="de-CH" sz="1800" dirty="0"/>
              <a:t> Architecture</a:t>
            </a:r>
          </a:p>
          <a:p>
            <a:pPr lvl="1"/>
            <a:r>
              <a:rPr lang="de-CH" sz="1800" dirty="0"/>
              <a:t>Secure Network Connections</a:t>
            </a:r>
          </a:p>
          <a:p>
            <a:pPr lvl="1"/>
            <a:r>
              <a:rPr lang="de-CH" sz="1800" dirty="0" err="1"/>
              <a:t>Supported</a:t>
            </a:r>
            <a:r>
              <a:rPr lang="de-CH" sz="1800" dirty="0"/>
              <a:t> </a:t>
            </a:r>
            <a:r>
              <a:rPr lang="de-CH" sz="1800" dirty="0" err="1"/>
              <a:t>Platforms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u="sng" dirty="0"/>
              <a:t>Cloud Setup</a:t>
            </a:r>
          </a:p>
          <a:p>
            <a:pPr lvl="1"/>
            <a:r>
              <a:rPr lang="de-DE" sz="1800" dirty="0"/>
              <a:t>Controller and JOC Cockpit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Hybrid Use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Agents</a:t>
            </a:r>
            <a:endParaRPr lang="de-DE" sz="1800" dirty="0"/>
          </a:p>
          <a:p>
            <a:pPr lvl="1"/>
            <a:endParaRPr lang="de-CH" sz="1800" dirty="0"/>
          </a:p>
          <a:p>
            <a:r>
              <a:rPr lang="de-CH" dirty="0"/>
              <a:t>On </a:t>
            </a:r>
            <a:r>
              <a:rPr lang="de-CH" dirty="0" err="1"/>
              <a:t>Premises</a:t>
            </a:r>
            <a:r>
              <a:rPr lang="de-CH" dirty="0"/>
              <a:t> Setup</a:t>
            </a:r>
          </a:p>
          <a:p>
            <a:pPr lvl="1"/>
            <a:r>
              <a:rPr lang="de-CH" sz="1800" dirty="0" err="1"/>
              <a:t>Standalone</a:t>
            </a:r>
            <a:r>
              <a:rPr lang="de-CH" sz="1800" dirty="0"/>
              <a:t> Server</a:t>
            </a:r>
          </a:p>
          <a:p>
            <a:pPr lvl="1"/>
            <a:r>
              <a:rPr lang="de-DE" sz="1800" dirty="0"/>
              <a:t>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Controller and JOC Cockpit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Multi-Client </a:t>
            </a:r>
            <a:r>
              <a:rPr lang="de-DE" sz="1800" dirty="0" err="1"/>
              <a:t>Capability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endParaRPr lang="de-DE" sz="600" dirty="0"/>
          </a:p>
          <a:p>
            <a:pPr marL="279354" lvl="1" indent="0">
              <a:buNone/>
            </a:pPr>
            <a:endParaRPr lang="de-CH" sz="18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7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80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JOC Cockpit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Each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r>
              <a:rPr lang="de-DE" sz="1700" dirty="0"/>
              <a:t> </a:t>
            </a:r>
            <a:r>
              <a:rPr lang="de-DE" sz="1700" dirty="0" err="1"/>
              <a:t>has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/ Standby Controller </a:t>
            </a:r>
            <a:r>
              <a:rPr lang="de-DE" sz="1700" dirty="0" err="1"/>
              <a:t>implement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platforms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 </a:t>
            </a:r>
            <a:r>
              <a:rPr lang="de-DE" sz="1700" dirty="0" err="1"/>
              <a:t>instances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br>
              <a:rPr lang="de-DE" sz="1700" dirty="0"/>
            </a:br>
            <a:r>
              <a:rPr lang="de-DE" sz="1700" dirty="0"/>
              <a:t>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Cloud Setup: JOC Cockpit Cluster, Controller Cluster, Database Service Cluster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Cloud Setup: JOC Cockpit, Controller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387754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34494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4229005" y="2456460"/>
            <a:ext cx="4239904" cy="48885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4217460" y="2495515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03242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833130" y="2456459"/>
            <a:ext cx="4190940" cy="48885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9574697" y="2480113"/>
            <a:ext cx="3435388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10646443" y="60545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10646443" y="296809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10419628" y="4383047"/>
            <a:ext cx="2404351" cy="1283416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11621803" y="4019651"/>
            <a:ext cx="1" cy="3633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11621803" y="5666463"/>
            <a:ext cx="1" cy="38809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671170"/>
            <a:ext cx="1" cy="36125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CE091C03-6902-4BD1-B8EA-2CBB9F269522}"/>
              </a:ext>
            </a:extLst>
          </p:cNvPr>
          <p:cNvGrpSpPr/>
          <p:nvPr/>
        </p:nvGrpSpPr>
        <p:grpSpPr>
          <a:xfrm>
            <a:off x="7716535" y="8129781"/>
            <a:ext cx="1977829" cy="1468932"/>
            <a:chOff x="6732198" y="8129781"/>
            <a:chExt cx="1977829" cy="1468932"/>
          </a:xfrm>
        </p:grpSpPr>
        <p:sp>
          <p:nvSpPr>
            <p:cNvPr id="40" name="Abgerundetes Rechteck 96">
              <a:extLst>
                <a:ext uri="{FF2B5EF4-FFF2-40B4-BE49-F238E27FC236}">
                  <a16:creationId xmlns:a16="http://schemas.microsoft.com/office/drawing/2014/main" id="{C565F21F-AFB5-4B0B-9C6B-67913D3C3E3C}"/>
                </a:ext>
              </a:extLst>
            </p:cNvPr>
            <p:cNvSpPr/>
            <p:nvPr/>
          </p:nvSpPr>
          <p:spPr>
            <a:xfrm>
              <a:off x="7178988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1" name="Rechteck 40">
              <a:extLst>
                <a:ext uri="{FF2B5EF4-FFF2-40B4-BE49-F238E27FC236}">
                  <a16:creationId xmlns:a16="http://schemas.microsoft.com/office/drawing/2014/main" id="{A79743AB-E8F2-4723-ABD8-BFD143FB15FC}"/>
                </a:ext>
              </a:extLst>
            </p:cNvPr>
            <p:cNvSpPr/>
            <p:nvPr/>
          </p:nvSpPr>
          <p:spPr>
            <a:xfrm>
              <a:off x="6732957" y="8130276"/>
              <a:ext cx="1977070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026B343B-BD9D-4550-B0B3-8FAD83D934C5}"/>
                </a:ext>
              </a:extLst>
            </p:cNvPr>
            <p:cNvSpPr txBox="1"/>
            <p:nvPr/>
          </p:nvSpPr>
          <p:spPr>
            <a:xfrm>
              <a:off x="6732198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444564FF-75DF-46AF-A6A9-54DA57882065}"/>
              </a:ext>
            </a:extLst>
          </p:cNvPr>
          <p:cNvGrpSpPr/>
          <p:nvPr/>
        </p:nvGrpSpPr>
        <p:grpSpPr>
          <a:xfrm>
            <a:off x="4230848" y="8105916"/>
            <a:ext cx="1984887" cy="1468932"/>
            <a:chOff x="4230848" y="8105916"/>
            <a:chExt cx="1984887" cy="1468932"/>
          </a:xfrm>
        </p:grpSpPr>
        <p:sp>
          <p:nvSpPr>
            <p:cNvPr id="45" name="Abgerundetes Rechteck 120">
              <a:extLst>
                <a:ext uri="{FF2B5EF4-FFF2-40B4-BE49-F238E27FC236}">
                  <a16:creationId xmlns:a16="http://schemas.microsoft.com/office/drawing/2014/main" id="{5D1D9FF5-17B4-49AC-AA4C-7461620F0D2C}"/>
                </a:ext>
              </a:extLst>
            </p:cNvPr>
            <p:cNvSpPr/>
            <p:nvPr/>
          </p:nvSpPr>
          <p:spPr>
            <a:xfrm>
              <a:off x="4676879" y="858132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F05A7EFE-317F-49D0-B14C-2EA3B4705427}"/>
                </a:ext>
              </a:extLst>
            </p:cNvPr>
            <p:cNvSpPr/>
            <p:nvPr/>
          </p:nvSpPr>
          <p:spPr>
            <a:xfrm>
              <a:off x="4230848" y="8106411"/>
              <a:ext cx="1977071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3319DE9D-7EC1-46AE-A0FB-42189DC0D6E4}"/>
                </a:ext>
              </a:extLst>
            </p:cNvPr>
            <p:cNvSpPr txBox="1"/>
            <p:nvPr/>
          </p:nvSpPr>
          <p:spPr>
            <a:xfrm>
              <a:off x="4235813" y="8105916"/>
              <a:ext cx="1979922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BF914951-998A-4111-B150-EFE07E55FA35}"/>
              </a:ext>
            </a:extLst>
          </p:cNvPr>
          <p:cNvGrpSpPr/>
          <p:nvPr/>
        </p:nvGrpSpPr>
        <p:grpSpPr>
          <a:xfrm>
            <a:off x="11015179" y="8139305"/>
            <a:ext cx="1977071" cy="1468932"/>
            <a:chOff x="9148966" y="8129781"/>
            <a:chExt cx="1977071" cy="1468932"/>
          </a:xfrm>
        </p:grpSpPr>
        <p:sp>
          <p:nvSpPr>
            <p:cNvPr id="54" name="Abgerundetes Rechteck 96">
              <a:extLst>
                <a:ext uri="{FF2B5EF4-FFF2-40B4-BE49-F238E27FC236}">
                  <a16:creationId xmlns:a16="http://schemas.microsoft.com/office/drawing/2014/main" id="{ECDBF30F-5E9F-4473-9EA6-912FEE8AB0B2}"/>
                </a:ext>
              </a:extLst>
            </p:cNvPr>
            <p:cNvSpPr/>
            <p:nvPr/>
          </p:nvSpPr>
          <p:spPr>
            <a:xfrm>
              <a:off x="9594997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55" name="Rechteck 54">
              <a:extLst>
                <a:ext uri="{FF2B5EF4-FFF2-40B4-BE49-F238E27FC236}">
                  <a16:creationId xmlns:a16="http://schemas.microsoft.com/office/drawing/2014/main" id="{DB8F6E03-79FC-4F6B-A2E3-A49562E3F9EF}"/>
                </a:ext>
              </a:extLst>
            </p:cNvPr>
            <p:cNvSpPr/>
            <p:nvPr/>
          </p:nvSpPr>
          <p:spPr>
            <a:xfrm>
              <a:off x="9148966" y="8130276"/>
              <a:ext cx="1977071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6" name="Textfeld 55">
              <a:extLst>
                <a:ext uri="{FF2B5EF4-FFF2-40B4-BE49-F238E27FC236}">
                  <a16:creationId xmlns:a16="http://schemas.microsoft.com/office/drawing/2014/main" id="{DA9710D5-A6B8-47C2-A875-655D4CC96397}"/>
                </a:ext>
              </a:extLst>
            </p:cNvPr>
            <p:cNvSpPr txBox="1"/>
            <p:nvPr/>
          </p:nvSpPr>
          <p:spPr>
            <a:xfrm>
              <a:off x="9156782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0FAFD504-F38E-4FAB-A120-EF9165126F0A}"/>
              </a:ext>
            </a:extLst>
          </p:cNvPr>
          <p:cNvCxnSpPr>
            <a:cxnSpLocks/>
          </p:cNvCxnSpPr>
          <p:nvPr/>
        </p:nvCxnSpPr>
        <p:spPr>
          <a:xfrm>
            <a:off x="4229004" y="7726680"/>
            <a:ext cx="8795065" cy="21908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20BDBADD-DF3A-470A-B868-53F179C3A86E}"/>
              </a:ext>
            </a:extLst>
          </p:cNvPr>
          <p:cNvCxnSpPr>
            <a:cxnSpLocks/>
            <a:endCxn id="49" idx="0"/>
          </p:cNvCxnSpPr>
          <p:nvPr/>
        </p:nvCxnSpPr>
        <p:spPr>
          <a:xfrm flipH="1">
            <a:off x="5219384" y="7748588"/>
            <a:ext cx="6808" cy="35782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3BF1DC94-DCAC-47B6-9B07-48BA6919367B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8699022" y="7748588"/>
            <a:ext cx="6807" cy="3816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B3E39D47-75F5-470E-9DD0-A97975A97C6C}"/>
              </a:ext>
            </a:extLst>
          </p:cNvPr>
          <p:cNvCxnSpPr>
            <a:cxnSpLocks/>
            <a:endCxn id="55" idx="0"/>
          </p:cNvCxnSpPr>
          <p:nvPr/>
        </p:nvCxnSpPr>
        <p:spPr>
          <a:xfrm>
            <a:off x="12000965" y="7736204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Zylinder 62">
            <a:extLst>
              <a:ext uri="{FF2B5EF4-FFF2-40B4-BE49-F238E27FC236}">
                <a16:creationId xmlns:a16="http://schemas.microsoft.com/office/drawing/2014/main" id="{BAF080D9-E724-40D4-934E-BB2B4F10C72C}"/>
              </a:ext>
            </a:extLst>
          </p:cNvPr>
          <p:cNvSpPr/>
          <p:nvPr/>
        </p:nvSpPr>
        <p:spPr>
          <a:xfrm>
            <a:off x="6985093" y="3604140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2E331CF-C3CE-4A11-A282-4010425BBF2B}"/>
              </a:ext>
            </a:extLst>
          </p:cNvPr>
          <p:cNvCxnSpPr>
            <a:stCxn id="32" idx="2"/>
          </p:cNvCxnSpPr>
          <p:nvPr/>
        </p:nvCxnSpPr>
        <p:spPr>
          <a:xfrm>
            <a:off x="5645512" y="7083984"/>
            <a:ext cx="0" cy="6426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6D7806F-A44C-45D5-8E2C-547FBA1BE9C8}"/>
              </a:ext>
            </a:extLst>
          </p:cNvPr>
          <p:cNvCxnSpPr>
            <a:stCxn id="36" idx="2"/>
          </p:cNvCxnSpPr>
          <p:nvPr/>
        </p:nvCxnSpPr>
        <p:spPr>
          <a:xfrm>
            <a:off x="11621803" y="7106113"/>
            <a:ext cx="0" cy="64247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161CAD06-3C3F-4F82-A130-B281F4F37825}"/>
              </a:ext>
            </a:extLst>
          </p:cNvPr>
          <p:cNvCxnSpPr>
            <a:cxnSpLocks/>
            <a:stCxn id="32" idx="3"/>
            <a:endCxn id="36" idx="1"/>
          </p:cNvCxnSpPr>
          <p:nvPr/>
        </p:nvCxnSpPr>
        <p:spPr>
          <a:xfrm>
            <a:off x="6620872" y="6558204"/>
            <a:ext cx="4025571" cy="22129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ylinder 3">
            <a:extLst>
              <a:ext uri="{FF2B5EF4-FFF2-40B4-BE49-F238E27FC236}">
                <a16:creationId xmlns:a16="http://schemas.microsoft.com/office/drawing/2014/main" id="{BAA19E61-7700-A4A3-93BC-3F13C5B629B3}"/>
              </a:ext>
            </a:extLst>
          </p:cNvPr>
          <p:cNvSpPr/>
          <p:nvPr/>
        </p:nvSpPr>
        <p:spPr>
          <a:xfrm>
            <a:off x="9035684" y="3604140"/>
            <a:ext cx="1270800" cy="1173600"/>
          </a:xfrm>
          <a:prstGeom prst="can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lumMod val="70000"/>
                  <a:lumOff val="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FDAA40BE-E132-AD11-8698-E62121A3B108}"/>
              </a:ext>
            </a:extLst>
          </p:cNvPr>
          <p:cNvCxnSpPr>
            <a:cxnSpLocks/>
            <a:stCxn id="4" idx="2"/>
            <a:endCxn id="63" idx="4"/>
          </p:cNvCxnSpPr>
          <p:nvPr/>
        </p:nvCxnSpPr>
        <p:spPr>
          <a:xfrm flipH="1">
            <a:off x="8255893" y="4190940"/>
            <a:ext cx="779791" cy="0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Verbinder: gewinkelt 14">
            <a:extLst>
              <a:ext uri="{FF2B5EF4-FFF2-40B4-BE49-F238E27FC236}">
                <a16:creationId xmlns:a16="http://schemas.microsoft.com/office/drawing/2014/main" id="{80A547DD-50DA-159C-73B2-E8D2496CC20E}"/>
              </a:ext>
            </a:extLst>
          </p:cNvPr>
          <p:cNvCxnSpPr>
            <a:stCxn id="12" idx="6"/>
            <a:endCxn id="63" idx="3"/>
          </p:cNvCxnSpPr>
          <p:nvPr/>
        </p:nvCxnSpPr>
        <p:spPr>
          <a:xfrm flipV="1">
            <a:off x="6847688" y="4777740"/>
            <a:ext cx="772805" cy="251722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Verbinder: gewinkelt 18">
            <a:extLst>
              <a:ext uri="{FF2B5EF4-FFF2-40B4-BE49-F238E27FC236}">
                <a16:creationId xmlns:a16="http://schemas.microsoft.com/office/drawing/2014/main" id="{66A33CE8-03B5-9218-9899-22DC4A19F651}"/>
              </a:ext>
            </a:extLst>
          </p:cNvPr>
          <p:cNvCxnSpPr>
            <a:cxnSpLocks/>
            <a:stCxn id="47" idx="2"/>
            <a:endCxn id="4" idx="3"/>
          </p:cNvCxnSpPr>
          <p:nvPr/>
        </p:nvCxnSpPr>
        <p:spPr>
          <a:xfrm rot="10800000">
            <a:off x="9671084" y="4777741"/>
            <a:ext cx="748544" cy="247015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Verbinder: gewinkelt 1">
            <a:extLst>
              <a:ext uri="{FF2B5EF4-FFF2-40B4-BE49-F238E27FC236}">
                <a16:creationId xmlns:a16="http://schemas.microsoft.com/office/drawing/2014/main" id="{0B119B45-4D38-C165-7209-F1A56F2C8DCC}"/>
              </a:ext>
            </a:extLst>
          </p:cNvPr>
          <p:cNvCxnSpPr>
            <a:cxnSpLocks/>
          </p:cNvCxnSpPr>
          <p:nvPr/>
        </p:nvCxnSpPr>
        <p:spPr>
          <a:xfrm>
            <a:off x="6620872" y="5419448"/>
            <a:ext cx="4025571" cy="981352"/>
          </a:xfrm>
          <a:prstGeom prst="bentConnector3">
            <a:avLst>
              <a:gd name="adj1" fmla="val 39291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26083C58-7F9B-48FE-471B-11F55807822E}"/>
              </a:ext>
            </a:extLst>
          </p:cNvPr>
          <p:cNvCxnSpPr>
            <a:cxnSpLocks/>
          </p:cNvCxnSpPr>
          <p:nvPr/>
        </p:nvCxnSpPr>
        <p:spPr>
          <a:xfrm rot="10800000" flipV="1">
            <a:off x="6620873" y="5410652"/>
            <a:ext cx="4025573" cy="1315645"/>
          </a:xfrm>
          <a:prstGeom prst="bentConnector3">
            <a:avLst>
              <a:gd name="adj1" fmla="val 38478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8380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/ Standby Controller </a:t>
            </a:r>
            <a:r>
              <a:rPr lang="de-DE" sz="1700" dirty="0" err="1"/>
              <a:t>implement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Director</a:t>
            </a:r>
            <a:r>
              <a:rPr lang="de-DE" sz="1700" dirty="0"/>
              <a:t> Agent </a:t>
            </a:r>
            <a:r>
              <a:rPr lang="de-DE" sz="1700" dirty="0" err="1"/>
              <a:t>holds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</a:t>
            </a:r>
            <a:r>
              <a:rPr lang="de-DE" sz="1700" dirty="0" err="1"/>
              <a:t>role</a:t>
            </a:r>
            <a:r>
              <a:rPr lang="de-DE" sz="1700" dirty="0"/>
              <a:t> 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Subagents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Fixed-</a:t>
            </a:r>
            <a:r>
              <a:rPr lang="de-DE" sz="1700" dirty="0" err="1"/>
              <a:t>priority</a:t>
            </a:r>
            <a:r>
              <a:rPr lang="de-DE" sz="1700" dirty="0"/>
              <a:t> </a:t>
            </a:r>
            <a:r>
              <a:rPr lang="de-DE" sz="1700" dirty="0" err="1"/>
              <a:t>mode</a:t>
            </a:r>
            <a:r>
              <a:rPr lang="de-DE" sz="1700" dirty="0"/>
              <a:t>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first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, </a:t>
            </a:r>
            <a:r>
              <a:rPr lang="de-DE" sz="1700" dirty="0" err="1"/>
              <a:t>only</a:t>
            </a:r>
            <a:r>
              <a:rPr lang="de-DE" sz="1700" dirty="0"/>
              <a:t> </a:t>
            </a:r>
            <a:r>
              <a:rPr lang="de-DE" sz="1700" dirty="0" err="1"/>
              <a:t>if</a:t>
            </a:r>
            <a:r>
              <a:rPr lang="de-DE" sz="1700" dirty="0"/>
              <a:t> </a:t>
            </a:r>
            <a:r>
              <a:rPr lang="de-DE" sz="1700" dirty="0" err="1"/>
              <a:t>unavailale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Round-</a:t>
            </a:r>
            <a:r>
              <a:rPr lang="de-DE" sz="1700" dirty="0" err="1"/>
              <a:t>robin</a:t>
            </a:r>
            <a:r>
              <a:rPr lang="de-DE" sz="1700" dirty="0"/>
              <a:t> </a:t>
            </a:r>
            <a:r>
              <a:rPr lang="de-DE" sz="1700" dirty="0" err="1"/>
              <a:t>mode</a:t>
            </a:r>
            <a:r>
              <a:rPr lang="de-DE" sz="1700" dirty="0"/>
              <a:t>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on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Cloud Setup: JOC Cockpit Cluster, Controller Cluster, Agent Cluster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Cloud Setup: Agent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387754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34494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3641917" y="2456460"/>
            <a:ext cx="4826992" cy="75688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680432" y="2495515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03242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833129" y="2456459"/>
            <a:ext cx="4612587" cy="75688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8845032" y="2477494"/>
            <a:ext cx="3435388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10646443" y="60545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10646443" y="296809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10419628" y="4383047"/>
            <a:ext cx="2404351" cy="1283416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11621803" y="4019651"/>
            <a:ext cx="1" cy="3633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11621803" y="5666463"/>
            <a:ext cx="1" cy="38809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671170"/>
            <a:ext cx="1" cy="36125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2E331CF-C3CE-4A11-A282-4010425BBF2B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5645512" y="7083984"/>
            <a:ext cx="0" cy="31989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6D7806F-A44C-45D5-8E2C-547FBA1BE9C8}"/>
              </a:ext>
            </a:extLst>
          </p:cNvPr>
          <p:cNvCxnSpPr>
            <a:cxnSpLocks/>
            <a:stCxn id="36" idx="2"/>
          </p:cNvCxnSpPr>
          <p:nvPr/>
        </p:nvCxnSpPr>
        <p:spPr>
          <a:xfrm>
            <a:off x="11621803" y="7106113"/>
            <a:ext cx="0" cy="30756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52FE8F1C-8643-73E8-27C9-67B24E95477A}"/>
              </a:ext>
            </a:extLst>
          </p:cNvPr>
          <p:cNvCxnSpPr>
            <a:cxnSpLocks/>
          </p:cNvCxnSpPr>
          <p:nvPr/>
        </p:nvCxnSpPr>
        <p:spPr>
          <a:xfrm>
            <a:off x="3844326" y="7378446"/>
            <a:ext cx="9382400" cy="3522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8DAECD81-9CE5-18D5-9015-84773ABC5D5D}"/>
              </a:ext>
            </a:extLst>
          </p:cNvPr>
          <p:cNvCxnSpPr>
            <a:cxnSpLocks/>
          </p:cNvCxnSpPr>
          <p:nvPr/>
        </p:nvCxnSpPr>
        <p:spPr>
          <a:xfrm>
            <a:off x="5264285" y="7403882"/>
            <a:ext cx="0" cy="35380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FB571318-6C42-60BC-DB34-3A3A56C457BF}"/>
              </a:ext>
            </a:extLst>
          </p:cNvPr>
          <p:cNvCxnSpPr>
            <a:cxnSpLocks/>
          </p:cNvCxnSpPr>
          <p:nvPr/>
        </p:nvCxnSpPr>
        <p:spPr>
          <a:xfrm>
            <a:off x="11234455" y="7404239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Abgerundetes Rechteck 96">
            <a:extLst>
              <a:ext uri="{FF2B5EF4-FFF2-40B4-BE49-F238E27FC236}">
                <a16:creationId xmlns:a16="http://schemas.microsoft.com/office/drawing/2014/main" id="{00913E97-9944-F0D6-0605-F2E47EB1420E}"/>
              </a:ext>
            </a:extLst>
          </p:cNvPr>
          <p:cNvSpPr/>
          <p:nvPr/>
        </p:nvSpPr>
        <p:spPr>
          <a:xfrm>
            <a:off x="4563749" y="7762512"/>
            <a:ext cx="1377403" cy="66740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b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lang="de-DE" sz="1200" b="1" dirty="0" err="1">
                <a:solidFill>
                  <a:prstClr val="white"/>
                </a:solidFill>
                <a:latin typeface="Arial"/>
              </a:rPr>
              <a:t>Director</a:t>
            </a:r>
            <a:r>
              <a:rPr lang="de-DE" sz="1200" b="1" dirty="0">
                <a:solidFill>
                  <a:prstClr val="white"/>
                </a:solidFill>
                <a:latin typeface="Arial"/>
              </a:rPr>
              <a:t> Agent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0" name="Abgerundetes Rechteck 120">
            <a:extLst>
              <a:ext uri="{FF2B5EF4-FFF2-40B4-BE49-F238E27FC236}">
                <a16:creationId xmlns:a16="http://schemas.microsoft.com/office/drawing/2014/main" id="{17E0E6F5-F9BC-AC1F-F6FA-39C5C711A7BB}"/>
              </a:ext>
            </a:extLst>
          </p:cNvPr>
          <p:cNvSpPr/>
          <p:nvPr/>
        </p:nvSpPr>
        <p:spPr>
          <a:xfrm>
            <a:off x="3885103" y="889776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1" name="Abgerundetes Rechteck 120">
            <a:extLst>
              <a:ext uri="{FF2B5EF4-FFF2-40B4-BE49-F238E27FC236}">
                <a16:creationId xmlns:a16="http://schemas.microsoft.com/office/drawing/2014/main" id="{5F3C6C82-4539-CA58-7156-ADF4D7776E73}"/>
              </a:ext>
            </a:extLst>
          </p:cNvPr>
          <p:cNvSpPr/>
          <p:nvPr/>
        </p:nvSpPr>
        <p:spPr>
          <a:xfrm>
            <a:off x="4204258" y="9159113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3" name="Abgerundetes Rechteck 96">
            <a:extLst>
              <a:ext uri="{FF2B5EF4-FFF2-40B4-BE49-F238E27FC236}">
                <a16:creationId xmlns:a16="http://schemas.microsoft.com/office/drawing/2014/main" id="{35E597E0-3263-96C2-1CC5-AAC55B567B5B}"/>
              </a:ext>
            </a:extLst>
          </p:cNvPr>
          <p:cNvSpPr/>
          <p:nvPr/>
        </p:nvSpPr>
        <p:spPr>
          <a:xfrm>
            <a:off x="10531895" y="7779784"/>
            <a:ext cx="1377403" cy="667405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200" b="1" dirty="0">
                <a:solidFill>
                  <a:prstClr val="white"/>
                </a:solidFill>
                <a:latin typeface="Arial"/>
              </a:rPr>
              <a:t>Standby</a:t>
            </a:r>
            <a:br>
              <a:rPr lang="de-DE" sz="1200" b="1" dirty="0">
                <a:solidFill>
                  <a:prstClr val="white"/>
                </a:solidFill>
                <a:latin typeface="Arial"/>
              </a:rPr>
            </a:br>
            <a:r>
              <a:rPr lang="de-DE" sz="1200" b="1" dirty="0" err="1">
                <a:solidFill>
                  <a:prstClr val="white"/>
                </a:solidFill>
                <a:latin typeface="Arial"/>
              </a:rPr>
              <a:t>Director</a:t>
            </a:r>
            <a:r>
              <a:rPr lang="de-DE" sz="1200" b="1" dirty="0">
                <a:solidFill>
                  <a:prstClr val="white"/>
                </a:solidFill>
                <a:latin typeface="Arial"/>
              </a:rPr>
              <a:t> Agent</a:t>
            </a:r>
          </a:p>
        </p:txBody>
      </p:sp>
      <p:sp>
        <p:nvSpPr>
          <p:cNvPr id="25" name="Abgerundetes Rechteck 120">
            <a:extLst>
              <a:ext uri="{FF2B5EF4-FFF2-40B4-BE49-F238E27FC236}">
                <a16:creationId xmlns:a16="http://schemas.microsoft.com/office/drawing/2014/main" id="{0EB4E482-F0B2-C094-7D88-D4BBC5736783}"/>
              </a:ext>
            </a:extLst>
          </p:cNvPr>
          <p:cNvSpPr/>
          <p:nvPr/>
        </p:nvSpPr>
        <p:spPr>
          <a:xfrm>
            <a:off x="6674561" y="8911057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6" name="Abgerundetes Rechteck 120">
            <a:extLst>
              <a:ext uri="{FF2B5EF4-FFF2-40B4-BE49-F238E27FC236}">
                <a16:creationId xmlns:a16="http://schemas.microsoft.com/office/drawing/2014/main" id="{5BF3131A-FD24-BC05-1517-14666365ABB6}"/>
              </a:ext>
            </a:extLst>
          </p:cNvPr>
          <p:cNvSpPr/>
          <p:nvPr/>
        </p:nvSpPr>
        <p:spPr>
          <a:xfrm>
            <a:off x="6023173" y="9448795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8" name="Abgerundetes Rechteck 120">
            <a:extLst>
              <a:ext uri="{FF2B5EF4-FFF2-40B4-BE49-F238E27FC236}">
                <a16:creationId xmlns:a16="http://schemas.microsoft.com/office/drawing/2014/main" id="{A4DC8978-4051-80C6-B0CC-1EC8EDCF442C}"/>
              </a:ext>
            </a:extLst>
          </p:cNvPr>
          <p:cNvSpPr/>
          <p:nvPr/>
        </p:nvSpPr>
        <p:spPr>
          <a:xfrm>
            <a:off x="7256583" y="9443860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37" name="Gewinkelte Verbindung 38">
            <a:extLst>
              <a:ext uri="{FF2B5EF4-FFF2-40B4-BE49-F238E27FC236}">
                <a16:creationId xmlns:a16="http://schemas.microsoft.com/office/drawing/2014/main" id="{A4907B9B-7BD5-4998-12D2-FD710B0AF28F}"/>
              </a:ext>
            </a:extLst>
          </p:cNvPr>
          <p:cNvCxnSpPr>
            <a:cxnSpLocks/>
            <a:stCxn id="25" idx="3"/>
            <a:endCxn id="28" idx="0"/>
          </p:cNvCxnSpPr>
          <p:nvPr/>
        </p:nvCxnSpPr>
        <p:spPr>
          <a:xfrm>
            <a:off x="7593873" y="9104634"/>
            <a:ext cx="122366" cy="33922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9B51953D-6DE0-DD43-2B33-E36B2A16AD1B}"/>
              </a:ext>
            </a:extLst>
          </p:cNvPr>
          <p:cNvCxnSpPr>
            <a:cxnSpLocks/>
            <a:stCxn id="28" idx="1"/>
            <a:endCxn id="26" idx="3"/>
          </p:cNvCxnSpPr>
          <p:nvPr/>
        </p:nvCxnSpPr>
        <p:spPr>
          <a:xfrm flipH="1">
            <a:off x="6942485" y="9637437"/>
            <a:ext cx="314098" cy="493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Gewinkelte Verbindung 38">
            <a:extLst>
              <a:ext uri="{FF2B5EF4-FFF2-40B4-BE49-F238E27FC236}">
                <a16:creationId xmlns:a16="http://schemas.microsoft.com/office/drawing/2014/main" id="{FBFC2809-91BF-F7E7-F5BB-55F46FE2CBFB}"/>
              </a:ext>
            </a:extLst>
          </p:cNvPr>
          <p:cNvCxnSpPr>
            <a:cxnSpLocks/>
            <a:stCxn id="13" idx="1"/>
            <a:endCxn id="20" idx="0"/>
          </p:cNvCxnSpPr>
          <p:nvPr/>
        </p:nvCxnSpPr>
        <p:spPr>
          <a:xfrm rot="10800000" flipV="1">
            <a:off x="4344759" y="8096215"/>
            <a:ext cx="218990" cy="80154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mit Pfeil 73">
            <a:extLst>
              <a:ext uri="{FF2B5EF4-FFF2-40B4-BE49-F238E27FC236}">
                <a16:creationId xmlns:a16="http://schemas.microsoft.com/office/drawing/2014/main" id="{14B7B024-DFD1-7416-743A-8C86BB34C0C0}"/>
              </a:ext>
            </a:extLst>
          </p:cNvPr>
          <p:cNvCxnSpPr>
            <a:cxnSpLocks/>
            <a:stCxn id="13" idx="3"/>
            <a:endCxn id="23" idx="1"/>
          </p:cNvCxnSpPr>
          <p:nvPr/>
        </p:nvCxnSpPr>
        <p:spPr>
          <a:xfrm>
            <a:off x="5941152" y="8096215"/>
            <a:ext cx="4590743" cy="17272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Abgerundetes Rechteck 120">
            <a:extLst>
              <a:ext uri="{FF2B5EF4-FFF2-40B4-BE49-F238E27FC236}">
                <a16:creationId xmlns:a16="http://schemas.microsoft.com/office/drawing/2014/main" id="{D01EFD8C-6C0D-6631-568A-3A4816FF5BC1}"/>
              </a:ext>
            </a:extLst>
          </p:cNvPr>
          <p:cNvSpPr/>
          <p:nvPr/>
        </p:nvSpPr>
        <p:spPr>
          <a:xfrm>
            <a:off x="11798034" y="889681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2" name="Abgerundetes Rechteck 120">
            <a:extLst>
              <a:ext uri="{FF2B5EF4-FFF2-40B4-BE49-F238E27FC236}">
                <a16:creationId xmlns:a16="http://schemas.microsoft.com/office/drawing/2014/main" id="{AF8B9AB4-432A-0802-1F82-B4C8016DD7FB}"/>
              </a:ext>
            </a:extLst>
          </p:cNvPr>
          <p:cNvSpPr/>
          <p:nvPr/>
        </p:nvSpPr>
        <p:spPr>
          <a:xfrm>
            <a:off x="12000690" y="917291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82" name="Gewinkelte Verbindung 38">
            <a:extLst>
              <a:ext uri="{FF2B5EF4-FFF2-40B4-BE49-F238E27FC236}">
                <a16:creationId xmlns:a16="http://schemas.microsoft.com/office/drawing/2014/main" id="{987A6103-DD27-B05A-A612-C81F1EA672EB}"/>
              </a:ext>
            </a:extLst>
          </p:cNvPr>
          <p:cNvCxnSpPr>
            <a:cxnSpLocks/>
            <a:stCxn id="23" idx="3"/>
            <a:endCxn id="77" idx="0"/>
          </p:cNvCxnSpPr>
          <p:nvPr/>
        </p:nvCxnSpPr>
        <p:spPr>
          <a:xfrm>
            <a:off x="11909298" y="8113487"/>
            <a:ext cx="348392" cy="78332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Abgerundetes Rechteck 120">
            <a:extLst>
              <a:ext uri="{FF2B5EF4-FFF2-40B4-BE49-F238E27FC236}">
                <a16:creationId xmlns:a16="http://schemas.microsoft.com/office/drawing/2014/main" id="{2E50395D-E5B2-D00C-F4A0-453ABB8DAE18}"/>
              </a:ext>
            </a:extLst>
          </p:cNvPr>
          <p:cNvSpPr/>
          <p:nvPr/>
        </p:nvSpPr>
        <p:spPr>
          <a:xfrm>
            <a:off x="4469300" y="943078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6" name="Abgerundetes Rechteck 120">
            <a:extLst>
              <a:ext uri="{FF2B5EF4-FFF2-40B4-BE49-F238E27FC236}">
                <a16:creationId xmlns:a16="http://schemas.microsoft.com/office/drawing/2014/main" id="{B78203FF-0E5B-72A1-8CBB-99C66C0B5CE2}"/>
              </a:ext>
            </a:extLst>
          </p:cNvPr>
          <p:cNvSpPr/>
          <p:nvPr/>
        </p:nvSpPr>
        <p:spPr>
          <a:xfrm>
            <a:off x="12252480" y="945783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7" name="Abgerundetes Rechteck 120">
            <a:extLst>
              <a:ext uri="{FF2B5EF4-FFF2-40B4-BE49-F238E27FC236}">
                <a16:creationId xmlns:a16="http://schemas.microsoft.com/office/drawing/2014/main" id="{F9D63DD1-0846-BC6C-0927-9DC952DFF5FB}"/>
              </a:ext>
            </a:extLst>
          </p:cNvPr>
          <p:cNvSpPr/>
          <p:nvPr/>
        </p:nvSpPr>
        <p:spPr>
          <a:xfrm>
            <a:off x="9750671" y="8918550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8" name="Abgerundetes Rechteck 120">
            <a:extLst>
              <a:ext uri="{FF2B5EF4-FFF2-40B4-BE49-F238E27FC236}">
                <a16:creationId xmlns:a16="http://schemas.microsoft.com/office/drawing/2014/main" id="{CAE7C24C-BD3A-A2BC-2E83-D7AE1275CA0E}"/>
              </a:ext>
            </a:extLst>
          </p:cNvPr>
          <p:cNvSpPr/>
          <p:nvPr/>
        </p:nvSpPr>
        <p:spPr>
          <a:xfrm>
            <a:off x="9099280" y="945628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9" name="Abgerundetes Rechteck 120">
            <a:extLst>
              <a:ext uri="{FF2B5EF4-FFF2-40B4-BE49-F238E27FC236}">
                <a16:creationId xmlns:a16="http://schemas.microsoft.com/office/drawing/2014/main" id="{8D1FCACA-766C-1B3A-60BD-B70D4185FE4C}"/>
              </a:ext>
            </a:extLst>
          </p:cNvPr>
          <p:cNvSpPr/>
          <p:nvPr/>
        </p:nvSpPr>
        <p:spPr>
          <a:xfrm>
            <a:off x="10332693" y="9451353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100" name="Gewinkelte Verbindung 38">
            <a:extLst>
              <a:ext uri="{FF2B5EF4-FFF2-40B4-BE49-F238E27FC236}">
                <a16:creationId xmlns:a16="http://schemas.microsoft.com/office/drawing/2014/main" id="{45964207-E7B6-4EDD-1405-420572A8B6E8}"/>
              </a:ext>
            </a:extLst>
          </p:cNvPr>
          <p:cNvCxnSpPr>
            <a:cxnSpLocks/>
            <a:stCxn id="97" idx="3"/>
          </p:cNvCxnSpPr>
          <p:nvPr/>
        </p:nvCxnSpPr>
        <p:spPr>
          <a:xfrm>
            <a:off x="10669983" y="9112127"/>
            <a:ext cx="122366" cy="33922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mit Pfeil 100">
            <a:extLst>
              <a:ext uri="{FF2B5EF4-FFF2-40B4-BE49-F238E27FC236}">
                <a16:creationId xmlns:a16="http://schemas.microsoft.com/office/drawing/2014/main" id="{722EEE42-CA51-7F90-0D62-18835C3467F0}"/>
              </a:ext>
            </a:extLst>
          </p:cNvPr>
          <p:cNvCxnSpPr>
            <a:cxnSpLocks/>
            <a:endCxn id="98" idx="3"/>
          </p:cNvCxnSpPr>
          <p:nvPr/>
        </p:nvCxnSpPr>
        <p:spPr>
          <a:xfrm flipH="1">
            <a:off x="10018592" y="9644930"/>
            <a:ext cx="247426" cy="493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Gewinkelte Verbindung 38">
            <a:extLst>
              <a:ext uri="{FF2B5EF4-FFF2-40B4-BE49-F238E27FC236}">
                <a16:creationId xmlns:a16="http://schemas.microsoft.com/office/drawing/2014/main" id="{748D9E84-3B93-1A44-00E3-768159307D45}"/>
              </a:ext>
            </a:extLst>
          </p:cNvPr>
          <p:cNvCxnSpPr>
            <a:cxnSpLocks/>
            <a:stCxn id="97" idx="1"/>
            <a:endCxn id="98" idx="0"/>
          </p:cNvCxnSpPr>
          <p:nvPr/>
        </p:nvCxnSpPr>
        <p:spPr>
          <a:xfrm rot="10800000" flipV="1">
            <a:off x="9558937" y="9112126"/>
            <a:ext cx="191735" cy="344161"/>
          </a:xfrm>
          <a:prstGeom prst="bentConnector2">
            <a:avLst/>
          </a:prstGeom>
          <a:ln w="5080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winkelte Verbindung 38">
            <a:extLst>
              <a:ext uri="{FF2B5EF4-FFF2-40B4-BE49-F238E27FC236}">
                <a16:creationId xmlns:a16="http://schemas.microsoft.com/office/drawing/2014/main" id="{93F13D48-9396-BCCA-70EA-09F3FB77B9C8}"/>
              </a:ext>
            </a:extLst>
          </p:cNvPr>
          <p:cNvCxnSpPr>
            <a:cxnSpLocks/>
            <a:stCxn id="23" idx="2"/>
            <a:endCxn id="97" idx="0"/>
          </p:cNvCxnSpPr>
          <p:nvPr/>
        </p:nvCxnSpPr>
        <p:spPr>
          <a:xfrm rot="5400000">
            <a:off x="10479782" y="8177734"/>
            <a:ext cx="471361" cy="1010270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Gewinkelte Verbindung 38">
            <a:extLst>
              <a:ext uri="{FF2B5EF4-FFF2-40B4-BE49-F238E27FC236}">
                <a16:creationId xmlns:a16="http://schemas.microsoft.com/office/drawing/2014/main" id="{EC43F20B-B16D-16EE-69B7-27DF993BB9A2}"/>
              </a:ext>
            </a:extLst>
          </p:cNvPr>
          <p:cNvCxnSpPr>
            <a:cxnSpLocks/>
            <a:stCxn id="13" idx="2"/>
            <a:endCxn id="25" idx="0"/>
          </p:cNvCxnSpPr>
          <p:nvPr/>
        </p:nvCxnSpPr>
        <p:spPr>
          <a:xfrm rot="16200000" flipH="1">
            <a:off x="5952764" y="7729604"/>
            <a:ext cx="481140" cy="1881766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winkelte Verbindung 38">
            <a:extLst>
              <a:ext uri="{FF2B5EF4-FFF2-40B4-BE49-F238E27FC236}">
                <a16:creationId xmlns:a16="http://schemas.microsoft.com/office/drawing/2014/main" id="{A09C7439-05D4-45B9-CC60-37CF8937B6AB}"/>
              </a:ext>
            </a:extLst>
          </p:cNvPr>
          <p:cNvCxnSpPr>
            <a:cxnSpLocks/>
            <a:stCxn id="13" idx="2"/>
            <a:endCxn id="77" idx="0"/>
          </p:cNvCxnSpPr>
          <p:nvPr/>
        </p:nvCxnSpPr>
        <p:spPr>
          <a:xfrm rot="16200000" flipH="1">
            <a:off x="8521623" y="5160744"/>
            <a:ext cx="466894" cy="7005239"/>
          </a:xfrm>
          <a:prstGeom prst="bentConnector3">
            <a:avLst>
              <a:gd name="adj1" fmla="val 52838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Gewinkelte Verbindung 38">
            <a:extLst>
              <a:ext uri="{FF2B5EF4-FFF2-40B4-BE49-F238E27FC236}">
                <a16:creationId xmlns:a16="http://schemas.microsoft.com/office/drawing/2014/main" id="{3FEBA957-B839-40CF-6246-E4F319D061F4}"/>
              </a:ext>
            </a:extLst>
          </p:cNvPr>
          <p:cNvCxnSpPr>
            <a:cxnSpLocks/>
            <a:stCxn id="23" idx="2"/>
            <a:endCxn id="20" idx="0"/>
          </p:cNvCxnSpPr>
          <p:nvPr/>
        </p:nvCxnSpPr>
        <p:spPr>
          <a:xfrm rot="5400000">
            <a:off x="7557392" y="5234556"/>
            <a:ext cx="450572" cy="6875838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Gewinkelte Verbindung 38">
            <a:extLst>
              <a:ext uri="{FF2B5EF4-FFF2-40B4-BE49-F238E27FC236}">
                <a16:creationId xmlns:a16="http://schemas.microsoft.com/office/drawing/2014/main" id="{D489A414-AA64-C4A6-5EDA-12123912C370}"/>
              </a:ext>
            </a:extLst>
          </p:cNvPr>
          <p:cNvCxnSpPr>
            <a:cxnSpLocks/>
            <a:stCxn id="25" idx="1"/>
            <a:endCxn id="26" idx="0"/>
          </p:cNvCxnSpPr>
          <p:nvPr/>
        </p:nvCxnSpPr>
        <p:spPr>
          <a:xfrm rot="10800000" flipV="1">
            <a:off x="6482829" y="9104633"/>
            <a:ext cx="191732" cy="344161"/>
          </a:xfrm>
          <a:prstGeom prst="bentConnector2">
            <a:avLst/>
          </a:prstGeom>
          <a:ln w="5080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8097884"/>
      </p:ext>
    </p:extLst>
  </p:cSld>
  <p:clrMapOvr>
    <a:masterClrMapping/>
  </p:clrMapOvr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2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1_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6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5080">
          <a:solidFill>
            <a:srgbClr val="223388"/>
          </a:solidFill>
          <a:headEnd type="none" w="lg" len="lg"/>
          <a:tailEnd type="triangle" w="lg" len="lg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2009</Words>
  <Characters>0</Characters>
  <Application>Microsoft Office PowerPoint</Application>
  <PresentationFormat>Benutzerdefiniert</PresentationFormat>
  <Lines>0</Lines>
  <Paragraphs>588</Paragraphs>
  <Slides>17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15</vt:i4>
      </vt:variant>
      <vt:variant>
        <vt:lpstr>Folientitel</vt:lpstr>
      </vt:variant>
      <vt:variant>
        <vt:i4>17</vt:i4>
      </vt:variant>
    </vt:vector>
  </HeadingPairs>
  <TitlesOfParts>
    <vt:vector size="35" baseType="lpstr">
      <vt:lpstr>Arial</vt:lpstr>
      <vt:lpstr>Gill Sans</vt:lpstr>
      <vt:lpstr>Wingdings</vt:lpstr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1_sosag_red_grey_master</vt:lpstr>
      <vt:lpstr>2_sosag_red_grey_master</vt:lpstr>
      <vt:lpstr>1_sosag_blue_green_master</vt:lpstr>
      <vt:lpstr>JS7 JobScheduler</vt:lpstr>
      <vt:lpstr>JS7 JobScheduler</vt:lpstr>
      <vt:lpstr>System Architecture</vt:lpstr>
      <vt:lpstr>Product Architecture</vt:lpstr>
      <vt:lpstr>Secure Network Connections </vt:lpstr>
      <vt:lpstr>Supported Platforms</vt:lpstr>
      <vt:lpstr>JS7 JobScheduler</vt:lpstr>
      <vt:lpstr>Cloud Setup: JOC Cockpit Cluster, Controller Cluster, Database Service Cluster</vt:lpstr>
      <vt:lpstr>Cloud Setup: JOC Cockpit Cluster, Controller Cluster, Agent Cluster</vt:lpstr>
      <vt:lpstr>Cloud Setup: Hybrid Use of Agents</vt:lpstr>
      <vt:lpstr>JS7 JobScheduler</vt:lpstr>
      <vt:lpstr>On Premises: Standalone Server for User Interface, Controller and Database Service</vt:lpstr>
      <vt:lpstr>On Premises: Standalone Interface Server, Controller Cluster, Database Server</vt:lpstr>
      <vt:lpstr>On Premises: JOC Cockpit Cluster, Controller Cluster, Database Server</vt:lpstr>
      <vt:lpstr>On Premises: Multi-Controller Instances</vt:lpstr>
      <vt:lpstr>On Premises: Controller Cluster with Agent Cluster and Standalone Agents</vt:lpstr>
      <vt:lpstr>JS7 JobScheduler</vt:lpstr>
    </vt:vector>
  </TitlesOfParts>
  <Company>Software- und Organisations-Service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JS7 JobScheduler System Architecture</dc:title>
  <dc:creator>Andreas Püschel</dc:creator>
  <cp:lastModifiedBy>Andreas Püschel</cp:lastModifiedBy>
  <cp:revision>741</cp:revision>
  <dcterms:created xsi:type="dcterms:W3CDTF">2010-11-02T07:26:00Z</dcterms:created>
  <dcterms:modified xsi:type="dcterms:W3CDTF">2023-06-25T15:46:01Z</dcterms:modified>
</cp:coreProperties>
</file>